
<file path=[Content_Types].xml><?xml version="1.0" encoding="utf-8"?>
<Types xmlns="http://schemas.openxmlformats.org/package/2006/content-types">
  <Default Extension="png" ContentType="image/pn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3" r:id="rId1"/>
  </p:sldMasterIdLst>
  <p:sldIdLst>
    <p:sldId id="257" r:id="rId2"/>
    <p:sldId id="256" r:id="rId3"/>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1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52" y="-3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smtClean="0"/>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A23236-E2B8-47D0-AEA4-0A697E0142F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123401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A23236-E2B8-47D0-AEA4-0A697E0142F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251657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A23236-E2B8-47D0-AEA4-0A697E0142F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35325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A23236-E2B8-47D0-AEA4-0A697E0142F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268842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A23236-E2B8-47D0-AEA4-0A697E0142F6}"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359164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23236-E2B8-47D0-AEA4-0A697E0142F6}"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353275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A23236-E2B8-47D0-AEA4-0A697E0142F6}"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262200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A23236-E2B8-47D0-AEA4-0A697E0142F6}"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231372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23236-E2B8-47D0-AEA4-0A697E0142F6}"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349745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A2A23236-E2B8-47D0-AEA4-0A697E0142F6}"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78078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A2A23236-E2B8-47D0-AEA4-0A697E0142F6}"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5EFF6-D5EF-4F49-A859-14E6B9200DDA}" type="slidenum">
              <a:rPr lang="en-US" smtClean="0"/>
              <a:t>‹#›</a:t>
            </a:fld>
            <a:endParaRPr lang="en-US"/>
          </a:p>
        </p:txBody>
      </p:sp>
    </p:spTree>
    <p:extLst>
      <p:ext uri="{BB962C8B-B14F-4D97-AF65-F5344CB8AC3E}">
        <p14:creationId xmlns:p14="http://schemas.microsoft.com/office/powerpoint/2010/main" val="34302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A2A23236-E2B8-47D0-AEA4-0A697E0142F6}" type="datetimeFigureOut">
              <a:rPr lang="en-US" smtClean="0"/>
              <a:t>9/9/2019</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8A85EFF6-D5EF-4F49-A859-14E6B9200DDA}" type="slidenum">
              <a:rPr lang="en-US" smtClean="0"/>
              <a:t>‹#›</a:t>
            </a:fld>
            <a:endParaRPr lang="en-US"/>
          </a:p>
        </p:txBody>
      </p:sp>
    </p:spTree>
    <p:extLst>
      <p:ext uri="{BB962C8B-B14F-4D97-AF65-F5344CB8AC3E}">
        <p14:creationId xmlns:p14="http://schemas.microsoft.com/office/powerpoint/2010/main" val="144198439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web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36"/>
            <a:ext cx="21945600" cy="3807996"/>
          </a:xfrm>
        </p:spPr>
        <p:txBody>
          <a:bodyPr/>
          <a:lstStyle/>
          <a:p>
            <a:r>
              <a:rPr lang="en-US" b="1" dirty="0" smtClean="0"/>
              <a:t>Poster Template Instructions </a:t>
            </a:r>
            <a:br>
              <a:rPr lang="en-US" b="1" dirty="0" smtClean="0"/>
            </a:br>
            <a:r>
              <a:rPr lang="en-US" sz="7200" dirty="0" smtClean="0"/>
              <a:t>(delete this slide once you are done making your poster)</a:t>
            </a:r>
            <a:endParaRPr lang="en-US" sz="7200" dirty="0"/>
          </a:p>
        </p:txBody>
      </p:sp>
      <p:sp>
        <p:nvSpPr>
          <p:cNvPr id="3" name="Content Placeholder 2"/>
          <p:cNvSpPr>
            <a:spLocks noGrp="1"/>
          </p:cNvSpPr>
          <p:nvPr>
            <p:ph idx="1"/>
          </p:nvPr>
        </p:nvSpPr>
        <p:spPr>
          <a:xfrm>
            <a:off x="288755" y="3898232"/>
            <a:ext cx="21416211" cy="28875790"/>
          </a:xfrm>
        </p:spPr>
        <p:txBody>
          <a:bodyPr>
            <a:noAutofit/>
          </a:bodyPr>
          <a:lstStyle/>
          <a:p>
            <a:pPr marL="479425" indent="-479425">
              <a:spcAft>
                <a:spcPts val="600"/>
              </a:spcAft>
            </a:pPr>
            <a:r>
              <a:rPr lang="en-US" sz="4000" b="1" dirty="0">
                <a:latin typeface="Arial" panose="020B0604020202020204" pitchFamily="34" charset="0"/>
                <a:cs typeface="Arial" panose="020B0604020202020204" pitchFamily="34" charset="0"/>
              </a:rPr>
              <a:t>The purpose of this poster template is make it easy to display your conservation work. But this is just a template, and we encourage you to have fun with it! Feel free to:</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Change the background &amp; font colors;</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Change the layout by moving or resizing the text boxes;</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Rename the section headers or add additional sections to include information relevant to your work;</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Add lots of pictures &amp; graphics;</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Add your organization’s logo;</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Do whatever you think best conveys your work.</a:t>
            </a:r>
          </a:p>
          <a:p>
            <a:pPr marL="479425" indent="-479425">
              <a:spcAft>
                <a:spcPts val="600"/>
              </a:spcAft>
            </a:pPr>
            <a:r>
              <a:rPr lang="en-US" sz="4000" b="1" dirty="0">
                <a:latin typeface="Arial" panose="020B0604020202020204" pitchFamily="34" charset="0"/>
                <a:cs typeface="Arial" panose="020B0604020202020204" pitchFamily="34" charset="0"/>
              </a:rPr>
              <a:t>Other important recommendations:</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Use san-serif font (e.g. Arial or Helvetica);</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Use font size that is larger than 24 point;</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Use short, concise sentences;</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Use bullet points or </a:t>
            </a:r>
            <a:r>
              <a:rPr lang="en-US" sz="4000" b="1" u="sng" dirty="0">
                <a:latin typeface="Arial" panose="020B0604020202020204" pitchFamily="34" charset="0"/>
                <a:cs typeface="Arial" panose="020B0604020202020204" pitchFamily="34" charset="0"/>
              </a:rPr>
              <a:t>very</a:t>
            </a:r>
            <a:r>
              <a:rPr lang="en-US" sz="4000" b="1" dirty="0">
                <a:latin typeface="Arial" panose="020B0604020202020204" pitchFamily="34" charset="0"/>
                <a:cs typeface="Arial" panose="020B0604020202020204" pitchFamily="34" charset="0"/>
              </a:rPr>
              <a:t> short paragraphs; </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Make sure font type &amp; size is consistent throughout the poster;</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Make sure the background &amp; font colors have high contrast so that text is legible;</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Avoid using tables when pictures or graphics can be used instead;</a:t>
            </a:r>
          </a:p>
          <a:p>
            <a:pPr marL="1447800" indent="-479425">
              <a:spcAft>
                <a:spcPts val="600"/>
              </a:spcAft>
              <a:buFont typeface="Wingdings" panose="05000000000000000000" pitchFamily="2" charset="2"/>
              <a:buChar char="Ø"/>
            </a:pPr>
            <a:r>
              <a:rPr lang="en-US" sz="4000" b="1" dirty="0">
                <a:latin typeface="Arial" panose="020B0604020202020204" pitchFamily="34" charset="0"/>
                <a:cs typeface="Arial" panose="020B0604020202020204" pitchFamily="34" charset="0"/>
              </a:rPr>
              <a:t>Don’t forget to go into Format in the menu bar above and use the Align option to align text boxes and figures/tables to create a clean look to your poster.</a:t>
            </a:r>
          </a:p>
          <a:p>
            <a:pPr marL="457200" indent="-457200">
              <a:spcAft>
                <a:spcPts val="600"/>
              </a:spcAft>
            </a:pPr>
            <a:r>
              <a:rPr lang="en-US" sz="4000" b="1" dirty="0">
                <a:latin typeface="Arial" panose="020B0604020202020204" pitchFamily="34" charset="0"/>
                <a:cs typeface="Arial" panose="020B0604020202020204" pitchFamily="34" charset="0"/>
              </a:rPr>
              <a:t>To edit text in the template, simply highlight the current text and replace it with your own.</a:t>
            </a:r>
          </a:p>
          <a:p>
            <a:pPr marL="457200" indent="-457200">
              <a:spcAft>
                <a:spcPts val="600"/>
              </a:spcAft>
            </a:pPr>
            <a:r>
              <a:rPr lang="en-US" sz="4000" b="1" dirty="0">
                <a:latin typeface="Arial" panose="020B0604020202020204" pitchFamily="34" charset="0"/>
                <a:cs typeface="Arial" panose="020B0604020202020204" pitchFamily="34" charset="0"/>
              </a:rPr>
              <a:t>To add pictures or graphics, simply copy and paste into PowerPoint. Use Paste Special in the menu bar above to experiment with different pasting options that best display the image/graphic.</a:t>
            </a:r>
          </a:p>
          <a:p>
            <a:pPr marL="457200" indent="-457200">
              <a:spcAft>
                <a:spcPts val="600"/>
              </a:spcAft>
            </a:pPr>
            <a:r>
              <a:rPr lang="en-US" sz="4000" b="1" dirty="0">
                <a:latin typeface="Arial" panose="020B0604020202020204" pitchFamily="34" charset="0"/>
                <a:cs typeface="Arial" panose="020B0604020202020204" pitchFamily="34" charset="0"/>
              </a:rPr>
              <a:t>Make sure your figures look okay on your poster by viewing it at 100%. Scroll around to see if the images look good. If not, they won’t look good in final print.</a:t>
            </a:r>
          </a:p>
          <a:p>
            <a:pPr marL="457200" indent="-457200">
              <a:spcAft>
                <a:spcPts val="600"/>
              </a:spcAft>
            </a:pPr>
            <a:r>
              <a:rPr lang="en-US" sz="4000" b="1" dirty="0">
                <a:latin typeface="Arial" panose="020B0604020202020204" pitchFamily="34" charset="0"/>
                <a:cs typeface="Arial" panose="020B0604020202020204" pitchFamily="34" charset="0"/>
              </a:rPr>
              <a:t>Use the Group/Ungroup tool under the Format tab in the menu bar above to help keep images or text boxes together in a figure, as is done in the template figures.</a:t>
            </a:r>
          </a:p>
          <a:p>
            <a:pPr marL="457200" indent="-457200">
              <a:spcAft>
                <a:spcPts val="600"/>
              </a:spcAft>
            </a:pPr>
            <a:r>
              <a:rPr lang="en-US" sz="4000" b="1" dirty="0">
                <a:latin typeface="Arial" panose="020B0604020202020204" pitchFamily="34" charset="0"/>
                <a:cs typeface="Arial" panose="020B0604020202020204" pitchFamily="34" charset="0"/>
              </a:rPr>
              <a:t>The only aspects of the poster template that we ask you to keep the same are the poster size and the format of the logo section at the bottom.</a:t>
            </a:r>
          </a:p>
          <a:p>
            <a:endParaRPr lang="en-US" sz="4000" dirty="0"/>
          </a:p>
        </p:txBody>
      </p:sp>
    </p:spTree>
    <p:extLst>
      <p:ext uri="{BB962C8B-B14F-4D97-AF65-F5344CB8AC3E}">
        <p14:creationId xmlns:p14="http://schemas.microsoft.com/office/powerpoint/2010/main" val="48006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 y="24800630"/>
            <a:ext cx="21945599" cy="59545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4" dirty="0">
              <a:solidFill>
                <a:schemeClr val="bg1"/>
              </a:solidFill>
            </a:endParaRPr>
          </a:p>
        </p:txBody>
      </p:sp>
      <p:sp>
        <p:nvSpPr>
          <p:cNvPr id="15" name="Rectangle 14"/>
          <p:cNvSpPr/>
          <p:nvPr/>
        </p:nvSpPr>
        <p:spPr>
          <a:xfrm>
            <a:off x="1" y="10458517"/>
            <a:ext cx="21945599" cy="7344635"/>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4" dirty="0">
              <a:solidFill>
                <a:schemeClr val="bg1"/>
              </a:solidFill>
            </a:endParaRPr>
          </a:p>
        </p:txBody>
      </p:sp>
      <p:sp>
        <p:nvSpPr>
          <p:cNvPr id="4" name="Rectangle 3"/>
          <p:cNvSpPr/>
          <p:nvPr/>
        </p:nvSpPr>
        <p:spPr>
          <a:xfrm>
            <a:off x="0" y="-48122"/>
            <a:ext cx="21945600" cy="3211205"/>
          </a:xfrm>
          <a:prstGeom prst="rect">
            <a:avLst/>
          </a:prstGeom>
          <a:solidFill>
            <a:srgbClr val="00122B"/>
          </a:solidFill>
          <a:effectLst>
            <a:outerShdw blurRad="3683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4"/>
          </a:p>
        </p:txBody>
      </p:sp>
      <p:sp>
        <p:nvSpPr>
          <p:cNvPr id="5" name="TextBox 4"/>
          <p:cNvSpPr txBox="1"/>
          <p:nvPr/>
        </p:nvSpPr>
        <p:spPr>
          <a:xfrm>
            <a:off x="1" y="215792"/>
            <a:ext cx="21945599" cy="2702278"/>
          </a:xfrm>
          <a:prstGeom prst="rect">
            <a:avLst/>
          </a:prstGeom>
          <a:noFill/>
        </p:spPr>
        <p:txBody>
          <a:bodyPr wrap="square" rtlCol="0">
            <a:spAutoFit/>
          </a:bodyPr>
          <a:lstStyle/>
          <a:p>
            <a:pPr algn="ctr"/>
            <a:r>
              <a:rPr lang="en-US" sz="7680" b="1" dirty="0">
                <a:solidFill>
                  <a:schemeClr val="bg1"/>
                </a:solidFill>
                <a:latin typeface="Arial" panose="020B0604020202020204" pitchFamily="34" charset="0"/>
                <a:cs typeface="Arial" panose="020B0604020202020204" pitchFamily="34" charset="0"/>
              </a:rPr>
              <a:t>SHORT TITLE GOES HERE</a:t>
            </a:r>
          </a:p>
          <a:p>
            <a:pPr algn="ctr"/>
            <a:r>
              <a:rPr lang="en-US" sz="5760" b="1" dirty="0">
                <a:solidFill>
                  <a:schemeClr val="bg1"/>
                </a:solidFill>
              </a:rPr>
              <a:t>CTP Participant Name</a:t>
            </a:r>
            <a:r>
              <a:rPr lang="en-US" sz="5760" b="1" baseline="30000" dirty="0">
                <a:solidFill>
                  <a:schemeClr val="bg1"/>
                </a:solidFill>
              </a:rPr>
              <a:t>1</a:t>
            </a:r>
            <a:r>
              <a:rPr lang="en-US" sz="5760" b="1" dirty="0">
                <a:solidFill>
                  <a:schemeClr val="bg1"/>
                </a:solidFill>
              </a:rPr>
              <a:t> &amp; CTP Participant Name</a:t>
            </a:r>
            <a:r>
              <a:rPr lang="en-US" sz="5760" b="1" baseline="30000" dirty="0">
                <a:solidFill>
                  <a:schemeClr val="bg1"/>
                </a:solidFill>
              </a:rPr>
              <a:t>2</a:t>
            </a:r>
            <a:endParaRPr lang="en-US" sz="5760" b="1" dirty="0">
              <a:solidFill>
                <a:schemeClr val="bg1"/>
              </a:solidFill>
            </a:endParaRPr>
          </a:p>
          <a:p>
            <a:pPr algn="ctr"/>
            <a:r>
              <a:rPr lang="en-US" sz="3520" baseline="30000" dirty="0">
                <a:solidFill>
                  <a:schemeClr val="bg1"/>
                </a:solidFill>
              </a:rPr>
              <a:t>1</a:t>
            </a:r>
            <a:r>
              <a:rPr lang="en-US" sz="3520" dirty="0">
                <a:solidFill>
                  <a:schemeClr val="bg1"/>
                </a:solidFill>
              </a:rPr>
              <a:t>CTP Participant Affiliation; </a:t>
            </a:r>
            <a:r>
              <a:rPr lang="en-US" sz="3520" baseline="30000" dirty="0">
                <a:solidFill>
                  <a:schemeClr val="bg1"/>
                </a:solidFill>
              </a:rPr>
              <a:t>2</a:t>
            </a:r>
            <a:r>
              <a:rPr lang="en-US" sz="3520" dirty="0">
                <a:solidFill>
                  <a:schemeClr val="bg1"/>
                </a:solidFill>
              </a:rPr>
              <a:t>CTP Participant Affiliation</a:t>
            </a:r>
          </a:p>
        </p:txBody>
      </p:sp>
      <p:sp>
        <p:nvSpPr>
          <p:cNvPr id="6" name="TextBox 5"/>
          <p:cNvSpPr txBox="1"/>
          <p:nvPr/>
        </p:nvSpPr>
        <p:spPr>
          <a:xfrm>
            <a:off x="3448579" y="3275244"/>
            <a:ext cx="18110517" cy="7653890"/>
          </a:xfrm>
          <a:prstGeom prst="rect">
            <a:avLst/>
          </a:prstGeom>
          <a:noFill/>
        </p:spPr>
        <p:txBody>
          <a:bodyPr wrap="square" rtlCol="0">
            <a:spAutoFit/>
          </a:bodyPr>
          <a:lstStyle/>
          <a:p>
            <a:r>
              <a:rPr lang="en-US" sz="6240" dirty="0">
                <a:latin typeface="Arial" panose="020B0604020202020204" pitchFamily="34" charset="0"/>
                <a:cs typeface="Arial" panose="020B0604020202020204" pitchFamily="34" charset="0"/>
              </a:rPr>
              <a:t>Introduction &amp; Objectives</a:t>
            </a:r>
          </a:p>
          <a:p>
            <a:pPr marL="365760" indent="-365760">
              <a:spcBef>
                <a:spcPts val="480"/>
              </a:spcBef>
              <a:buFont typeface="Arial" panose="020B0604020202020204" pitchFamily="34" charset="0"/>
              <a:buChar char="•"/>
            </a:pPr>
            <a:r>
              <a:rPr lang="en-US" sz="4000" dirty="0">
                <a:latin typeface="Arial" panose="020B0604020202020204" pitchFamily="34" charset="0"/>
                <a:cs typeface="Arial" panose="020B0604020202020204" pitchFamily="34" charset="0"/>
              </a:rPr>
              <a:t>Describe the overarching problem or issue your project is addressing. In other words, what is the broader issue that is motivating this project?</a:t>
            </a:r>
          </a:p>
          <a:p>
            <a:pPr marL="365760" indent="-365760">
              <a:buFont typeface="Arial" panose="020B0604020202020204" pitchFamily="34" charset="0"/>
              <a:buChar char="•"/>
            </a:pPr>
            <a:r>
              <a:rPr lang="en-US" sz="4000" dirty="0">
                <a:latin typeface="Arial" panose="020B0604020202020204" pitchFamily="34" charset="0"/>
                <a:cs typeface="Arial" panose="020B0604020202020204" pitchFamily="34" charset="0"/>
              </a:rPr>
              <a:t>Make sure to provide essential background information on the issue that your work is addressing.</a:t>
            </a:r>
          </a:p>
          <a:p>
            <a:pPr marL="365760" indent="-365760">
              <a:buFont typeface="Arial" panose="020B0604020202020204" pitchFamily="34" charset="0"/>
              <a:buChar char="•"/>
            </a:pPr>
            <a:r>
              <a:rPr lang="en-US" sz="4000" dirty="0">
                <a:latin typeface="Arial" panose="020B0604020202020204" pitchFamily="34" charset="0"/>
                <a:cs typeface="Arial" panose="020B0604020202020204" pitchFamily="34" charset="0"/>
              </a:rPr>
              <a:t>This section is vital for conveying to a layperson the importance of the project.</a:t>
            </a:r>
          </a:p>
          <a:p>
            <a:pPr marL="365760" indent="-365760">
              <a:buFont typeface="Arial" panose="020B0604020202020204" pitchFamily="34" charset="0"/>
              <a:buChar char="•"/>
            </a:pPr>
            <a:r>
              <a:rPr lang="en-US" sz="4000" dirty="0">
                <a:latin typeface="Arial" panose="020B0604020202020204" pitchFamily="34" charset="0"/>
                <a:cs typeface="Arial" panose="020B0604020202020204" pitchFamily="34" charset="0"/>
              </a:rPr>
              <a:t>Clearly state how your project will address the focal question or issue, and list objectives/goals of the study:</a:t>
            </a:r>
          </a:p>
          <a:p>
            <a:pPr marL="1188720" lvl="2" indent="-457200">
              <a:buFont typeface="Wingdings" panose="05000000000000000000" pitchFamily="2" charset="2"/>
              <a:buChar char="Ø"/>
            </a:pPr>
            <a:r>
              <a:rPr lang="en-US" sz="4000" dirty="0">
                <a:latin typeface="Arial" panose="020B0604020202020204" pitchFamily="34" charset="0"/>
                <a:cs typeface="Arial" panose="020B0604020202020204" pitchFamily="34" charset="0"/>
              </a:rPr>
              <a:t>Objective 1;</a:t>
            </a:r>
          </a:p>
          <a:p>
            <a:pPr marL="1188720" lvl="2" indent="-457200">
              <a:buFont typeface="Wingdings" panose="05000000000000000000" pitchFamily="2" charset="2"/>
              <a:buChar char="Ø"/>
            </a:pPr>
            <a:r>
              <a:rPr lang="en-US" sz="4000" dirty="0">
                <a:latin typeface="Arial" panose="020B0604020202020204" pitchFamily="34" charset="0"/>
                <a:cs typeface="Arial" panose="020B0604020202020204" pitchFamily="34" charset="0"/>
              </a:rPr>
              <a:t>Objective 2;</a:t>
            </a:r>
          </a:p>
          <a:p>
            <a:pPr marL="1188720" lvl="2" indent="-457200">
              <a:buFont typeface="Wingdings" panose="05000000000000000000" pitchFamily="2" charset="2"/>
              <a:buChar char="Ø"/>
            </a:pPr>
            <a:r>
              <a:rPr lang="en-US" sz="4000" dirty="0">
                <a:latin typeface="Arial" panose="020B0604020202020204" pitchFamily="34" charset="0"/>
                <a:cs typeface="Arial" panose="020B0604020202020204" pitchFamily="34" charset="0"/>
              </a:rPr>
              <a:t>Etc.</a:t>
            </a:r>
          </a:p>
          <a:p>
            <a:pPr algn="just"/>
            <a:endParaRPr lang="en-US" sz="2480" dirty="0">
              <a:latin typeface="Arial" panose="020B0604020202020204" pitchFamily="34" charset="0"/>
              <a:cs typeface="Arial" panose="020B0604020202020204" pitchFamily="34" charset="0"/>
            </a:endParaRPr>
          </a:p>
        </p:txBody>
      </p:sp>
      <p:sp>
        <p:nvSpPr>
          <p:cNvPr id="11" name="TextBox 10"/>
          <p:cNvSpPr txBox="1"/>
          <p:nvPr/>
        </p:nvSpPr>
        <p:spPr>
          <a:xfrm>
            <a:off x="7557694" y="17944979"/>
            <a:ext cx="14283890" cy="6105261"/>
          </a:xfrm>
          <a:prstGeom prst="rect">
            <a:avLst/>
          </a:prstGeom>
          <a:noFill/>
        </p:spPr>
        <p:txBody>
          <a:bodyPr wrap="square" rtlCol="0">
            <a:spAutoFit/>
          </a:bodyPr>
          <a:lstStyle/>
          <a:p>
            <a:r>
              <a:rPr lang="en-US" sz="6240" dirty="0">
                <a:latin typeface="Arial" panose="020B0604020202020204" pitchFamily="34" charset="0"/>
                <a:cs typeface="Arial" panose="020B0604020202020204" pitchFamily="34" charset="0"/>
              </a:rPr>
              <a:t>Results or Products</a:t>
            </a:r>
          </a:p>
          <a:p>
            <a:pPr marL="457200" indent="-457200">
              <a:spcBef>
                <a:spcPts val="480"/>
              </a:spcBef>
              <a:buFont typeface="Arial" panose="020B0604020202020204" pitchFamily="34" charset="0"/>
              <a:buChar char="•"/>
            </a:pPr>
            <a:r>
              <a:rPr lang="en-US" sz="4000" dirty="0">
                <a:latin typeface="Arial" panose="020B0604020202020204" pitchFamily="34" charset="0"/>
                <a:cs typeface="Arial" panose="020B0604020202020204" pitchFamily="34" charset="0"/>
              </a:rPr>
              <a:t>The results section should include several figures. </a:t>
            </a:r>
          </a:p>
          <a:p>
            <a:pPr marL="457200" indent="-457200">
              <a:spcBef>
                <a:spcPts val="480"/>
              </a:spcBef>
              <a:buFont typeface="Arial" panose="020B0604020202020204" pitchFamily="34" charset="0"/>
              <a:buChar char="•"/>
            </a:pPr>
            <a:r>
              <a:rPr lang="en-US" sz="4000" dirty="0">
                <a:latin typeface="Arial" panose="020B0604020202020204" pitchFamily="34" charset="0"/>
                <a:cs typeface="Arial" panose="020B0604020202020204" pitchFamily="34" charset="0"/>
              </a:rPr>
              <a:t>The more figures, the better. Use figures rather than tables.</a:t>
            </a: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Briefly describe major findings, results or products depicted in the figures.</a:t>
            </a:r>
          </a:p>
          <a:p>
            <a:pPr marL="1188720" lvl="2" indent="-457200">
              <a:buFont typeface="Wingdings" panose="05000000000000000000" pitchFamily="2" charset="2"/>
              <a:buChar char="Ø"/>
            </a:pPr>
            <a:r>
              <a:rPr lang="en-US" sz="4000" dirty="0">
                <a:latin typeface="Arial" panose="020B0604020202020204" pitchFamily="34" charset="0"/>
                <a:cs typeface="Arial" panose="020B0604020202020204" pitchFamily="34" charset="0"/>
              </a:rPr>
              <a:t>Major finding 1;</a:t>
            </a:r>
          </a:p>
          <a:p>
            <a:pPr marL="1188720" lvl="2" indent="-457200">
              <a:buFont typeface="Wingdings" panose="05000000000000000000" pitchFamily="2" charset="2"/>
              <a:buChar char="Ø"/>
            </a:pPr>
            <a:r>
              <a:rPr lang="en-US" sz="4000" dirty="0">
                <a:latin typeface="Arial" panose="020B0604020202020204" pitchFamily="34" charset="0"/>
                <a:cs typeface="Arial" panose="020B0604020202020204" pitchFamily="34" charset="0"/>
              </a:rPr>
              <a:t>Major finding 2;</a:t>
            </a:r>
          </a:p>
          <a:p>
            <a:pPr marL="1188720" lvl="2" indent="-457200">
              <a:buFont typeface="Wingdings" panose="05000000000000000000" pitchFamily="2" charset="2"/>
              <a:buChar char="Ø"/>
            </a:pPr>
            <a:r>
              <a:rPr lang="en-US" sz="4000" dirty="0">
                <a:latin typeface="Arial" panose="020B0604020202020204" pitchFamily="34" charset="0"/>
                <a:cs typeface="Arial" panose="020B0604020202020204" pitchFamily="34" charset="0"/>
              </a:rPr>
              <a:t>Major finding 3;</a:t>
            </a:r>
          </a:p>
          <a:p>
            <a:pPr marL="1188720" lvl="2" indent="-457200">
              <a:buFont typeface="Wingdings" panose="05000000000000000000" pitchFamily="2" charset="2"/>
              <a:buChar char="Ø"/>
            </a:pPr>
            <a:r>
              <a:rPr lang="en-US" sz="4000" dirty="0">
                <a:latin typeface="Arial" panose="020B0604020202020204" pitchFamily="34" charset="0"/>
                <a:cs typeface="Arial" panose="020B0604020202020204" pitchFamily="34" charset="0"/>
              </a:rPr>
              <a:t>Etc.</a:t>
            </a:r>
          </a:p>
        </p:txBody>
      </p:sp>
      <p:sp>
        <p:nvSpPr>
          <p:cNvPr id="12" name="TextBox 11"/>
          <p:cNvSpPr txBox="1"/>
          <p:nvPr/>
        </p:nvSpPr>
        <p:spPr>
          <a:xfrm>
            <a:off x="403501" y="25028766"/>
            <a:ext cx="13974436" cy="5425588"/>
          </a:xfrm>
          <a:prstGeom prst="rect">
            <a:avLst/>
          </a:prstGeom>
          <a:noFill/>
        </p:spPr>
        <p:txBody>
          <a:bodyPr wrap="square" rtlCol="0">
            <a:spAutoFit/>
          </a:bodyPr>
          <a:lstStyle/>
          <a:p>
            <a:r>
              <a:rPr lang="en-US" sz="6240" dirty="0">
                <a:solidFill>
                  <a:schemeClr val="bg1"/>
                </a:solidFill>
                <a:latin typeface="Arial" panose="020B0604020202020204" pitchFamily="34" charset="0"/>
                <a:cs typeface="Arial" panose="020B0604020202020204" pitchFamily="34" charset="0"/>
              </a:rPr>
              <a:t>Conclusions or Next Steps</a:t>
            </a:r>
          </a:p>
          <a:p>
            <a:pPr marL="457200" indent="-457200">
              <a:spcBef>
                <a:spcPts val="480"/>
              </a:spcBef>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In this section the reader should take away the implications of the findings of the study. You should provide interpretation the findings. </a:t>
            </a:r>
          </a:p>
          <a:p>
            <a:pPr marL="457200" indent="-4572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You may also want to explore how the findings can inform management or conservation policy?</a:t>
            </a:r>
          </a:p>
          <a:p>
            <a:pPr marL="457200" indent="-4572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Or you could use this section to discuss future directions of work that builds off your project.</a:t>
            </a:r>
          </a:p>
        </p:txBody>
      </p:sp>
      <p:sp>
        <p:nvSpPr>
          <p:cNvPr id="32" name="TextBox 31"/>
          <p:cNvSpPr txBox="1"/>
          <p:nvPr/>
        </p:nvSpPr>
        <p:spPr>
          <a:xfrm>
            <a:off x="441839" y="10947147"/>
            <a:ext cx="13832081" cy="6656694"/>
          </a:xfrm>
          <a:prstGeom prst="rect">
            <a:avLst/>
          </a:prstGeom>
          <a:noFill/>
        </p:spPr>
        <p:txBody>
          <a:bodyPr wrap="square" rtlCol="0">
            <a:spAutoFit/>
          </a:bodyPr>
          <a:lstStyle/>
          <a:p>
            <a:r>
              <a:rPr lang="en-US" sz="6240" dirty="0">
                <a:solidFill>
                  <a:schemeClr val="bg1"/>
                </a:solidFill>
                <a:latin typeface="Arial" panose="020B0604020202020204" pitchFamily="34" charset="0"/>
                <a:cs typeface="Arial" panose="020B0604020202020204" pitchFamily="34" charset="0"/>
              </a:rPr>
              <a:t>Methods</a:t>
            </a:r>
          </a:p>
          <a:p>
            <a:pPr marL="365760" indent="-365760">
              <a:spcBef>
                <a:spcPts val="480"/>
              </a:spcBef>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List the steps you took to complete the project.</a:t>
            </a:r>
          </a:p>
          <a:p>
            <a:pPr marL="365760" indent="-36576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Important things to include in this section are:</a:t>
            </a:r>
          </a:p>
          <a:p>
            <a:pPr marL="822960" lvl="1" indent="-457200">
              <a:buFont typeface="Wingdings" panose="05000000000000000000" pitchFamily="2" charset="2"/>
              <a:buChar char="Ø"/>
            </a:pPr>
            <a:r>
              <a:rPr lang="en-US" sz="4000" dirty="0">
                <a:solidFill>
                  <a:schemeClr val="bg1"/>
                </a:solidFill>
                <a:latin typeface="Arial" panose="020B0604020202020204" pitchFamily="34" charset="0"/>
                <a:cs typeface="Arial" panose="020B0604020202020204" pitchFamily="34" charset="0"/>
              </a:rPr>
              <a:t>Location;</a:t>
            </a:r>
          </a:p>
          <a:p>
            <a:pPr marL="822960" lvl="1" indent="-457200">
              <a:buFont typeface="Wingdings" panose="05000000000000000000" pitchFamily="2" charset="2"/>
              <a:buChar char="Ø"/>
            </a:pPr>
            <a:r>
              <a:rPr lang="en-US" sz="4000" dirty="0">
                <a:solidFill>
                  <a:schemeClr val="bg1"/>
                </a:solidFill>
                <a:latin typeface="Arial" panose="020B0604020202020204" pitchFamily="34" charset="0"/>
                <a:cs typeface="Arial" panose="020B0604020202020204" pitchFamily="34" charset="0"/>
              </a:rPr>
              <a:t>Time of year and duration of project;</a:t>
            </a:r>
          </a:p>
          <a:p>
            <a:pPr marL="822960" lvl="1" indent="-457200">
              <a:buFont typeface="Wingdings" panose="05000000000000000000" pitchFamily="2" charset="2"/>
              <a:buChar char="Ø"/>
            </a:pPr>
            <a:r>
              <a:rPr lang="en-US" sz="4000" dirty="0">
                <a:solidFill>
                  <a:schemeClr val="bg1"/>
                </a:solidFill>
                <a:latin typeface="Arial" panose="020B0604020202020204" pitchFamily="34" charset="0"/>
                <a:cs typeface="Arial" panose="020B0604020202020204" pitchFamily="34" charset="0"/>
              </a:rPr>
              <a:t>Description of environment at sites or study organisms;</a:t>
            </a:r>
          </a:p>
          <a:p>
            <a:pPr marL="822960" lvl="1" indent="-457200">
              <a:buFont typeface="Wingdings" panose="05000000000000000000" pitchFamily="2" charset="2"/>
              <a:buChar char="Ø"/>
            </a:pPr>
            <a:r>
              <a:rPr lang="en-US" sz="4000" dirty="0">
                <a:solidFill>
                  <a:schemeClr val="bg1"/>
                </a:solidFill>
                <a:latin typeface="Arial" panose="020B0604020202020204" pitchFamily="34" charset="0"/>
                <a:cs typeface="Arial" panose="020B0604020202020204" pitchFamily="34" charset="0"/>
              </a:rPr>
              <a:t>Techniques, procedures or tools used to carry out work.</a:t>
            </a:r>
          </a:p>
          <a:p>
            <a:pPr marL="365760" indent="-36576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If you had multiple parts to your project, you may want to consider separate Methods sections and rename the section headers.</a:t>
            </a:r>
          </a:p>
        </p:txBody>
      </p:sp>
      <p:pic>
        <p:nvPicPr>
          <p:cNvPr id="21" name="Picture 20"/>
          <p:cNvPicPr>
            <a:picLocks noChangeAspect="1"/>
          </p:cNvPicPr>
          <p:nvPr/>
        </p:nvPicPr>
        <p:blipFill>
          <a:blip r:embed="rId2"/>
          <a:stretch>
            <a:fillRect/>
          </a:stretch>
        </p:blipFill>
        <p:spPr>
          <a:xfrm>
            <a:off x="14699639" y="25028765"/>
            <a:ext cx="3025700" cy="5389528"/>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81" y="501152"/>
            <a:ext cx="1990345" cy="1990345"/>
          </a:xfrm>
          <a:prstGeom prst="rect">
            <a:avLst/>
          </a:prstGeom>
        </p:spPr>
      </p:pic>
      <p:sp>
        <p:nvSpPr>
          <p:cNvPr id="29" name="Rectangle 28"/>
          <p:cNvSpPr/>
          <p:nvPr/>
        </p:nvSpPr>
        <p:spPr>
          <a:xfrm>
            <a:off x="0" y="30699686"/>
            <a:ext cx="21945600" cy="2218714"/>
          </a:xfrm>
          <a:prstGeom prst="rect">
            <a:avLst/>
          </a:prstGeom>
          <a:solidFill>
            <a:srgbClr val="00122B"/>
          </a:solidFill>
          <a:effectLst>
            <a:outerShdw blurRad="3683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4"/>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19" y="31202384"/>
            <a:ext cx="3084410" cy="1316736"/>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8688" y="31202384"/>
            <a:ext cx="3870408" cy="1316736"/>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387" y="31194990"/>
            <a:ext cx="5284662" cy="1316736"/>
          </a:xfrm>
          <a:prstGeom prst="rect">
            <a:avLst/>
          </a:prstGeom>
        </p:spPr>
      </p:pic>
      <p:sp>
        <p:nvSpPr>
          <p:cNvPr id="39" name="TextBox 38"/>
          <p:cNvSpPr txBox="1"/>
          <p:nvPr/>
        </p:nvSpPr>
        <p:spPr>
          <a:xfrm>
            <a:off x="14377937" y="15527036"/>
            <a:ext cx="7463647" cy="2246769"/>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Fig. X. Brief description of each figure. If there are multiple parts, label one (a), the other (b), etc. Refer to the figure in the section’s text. Number figures in the order they are referred to in text (e.g. Fig 1, Fig 2, etc.). </a:t>
            </a:r>
          </a:p>
        </p:txBody>
      </p:sp>
      <p:grpSp>
        <p:nvGrpSpPr>
          <p:cNvPr id="16" name="Group 15"/>
          <p:cNvGrpSpPr/>
          <p:nvPr/>
        </p:nvGrpSpPr>
        <p:grpSpPr>
          <a:xfrm>
            <a:off x="14766045" y="10690407"/>
            <a:ext cx="2823328" cy="4555236"/>
            <a:chOff x="1064691" y="4167822"/>
            <a:chExt cx="3529160" cy="5602733"/>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691" y="4167822"/>
              <a:ext cx="3529160" cy="5602733"/>
            </a:xfrm>
            <a:prstGeom prst="rect">
              <a:avLst/>
            </a:prstGeom>
          </p:spPr>
        </p:pic>
        <p:sp>
          <p:nvSpPr>
            <p:cNvPr id="10" name="TextBox 9"/>
            <p:cNvSpPr txBox="1"/>
            <p:nvPr/>
          </p:nvSpPr>
          <p:spPr>
            <a:xfrm>
              <a:off x="1117794" y="4198060"/>
              <a:ext cx="1155031" cy="669414"/>
            </a:xfrm>
            <a:prstGeom prst="rect">
              <a:avLst/>
            </a:prstGeom>
            <a:noFill/>
          </p:spPr>
          <p:txBody>
            <a:bodyPr wrap="square" rtlCol="0">
              <a:spAutoFit/>
            </a:bodyPr>
            <a:lstStyle/>
            <a:p>
              <a:r>
                <a:rPr lang="en-US" sz="2880" b="1" dirty="0"/>
                <a:t>(a)</a:t>
              </a:r>
            </a:p>
          </p:txBody>
        </p:sp>
      </p:grpSp>
      <p:grpSp>
        <p:nvGrpSpPr>
          <p:cNvPr id="14" name="Group 13"/>
          <p:cNvGrpSpPr/>
          <p:nvPr/>
        </p:nvGrpSpPr>
        <p:grpSpPr>
          <a:xfrm>
            <a:off x="18576757" y="10636276"/>
            <a:ext cx="2771757" cy="4598544"/>
            <a:chOff x="5101886" y="4100159"/>
            <a:chExt cx="3529160" cy="5602733"/>
          </a:xfrm>
        </p:grpSpPr>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1886" y="4100159"/>
              <a:ext cx="3529160" cy="5602733"/>
            </a:xfrm>
            <a:prstGeom prst="rect">
              <a:avLst/>
            </a:prstGeom>
          </p:spPr>
        </p:pic>
        <p:sp>
          <p:nvSpPr>
            <p:cNvPr id="41" name="TextBox 40"/>
            <p:cNvSpPr txBox="1"/>
            <p:nvPr/>
          </p:nvSpPr>
          <p:spPr>
            <a:xfrm>
              <a:off x="5216831" y="4158082"/>
              <a:ext cx="1155031" cy="669414"/>
            </a:xfrm>
            <a:prstGeom prst="rect">
              <a:avLst/>
            </a:prstGeom>
            <a:noFill/>
          </p:spPr>
          <p:txBody>
            <a:bodyPr wrap="square" rtlCol="0">
              <a:spAutoFit/>
            </a:bodyPr>
            <a:lstStyle/>
            <a:p>
              <a:r>
                <a:rPr lang="en-US" sz="2880" b="1" dirty="0"/>
                <a:t>(b)</a:t>
              </a:r>
            </a:p>
          </p:txBody>
        </p:sp>
      </p:grpSp>
      <p:grpSp>
        <p:nvGrpSpPr>
          <p:cNvPr id="20" name="Group 19"/>
          <p:cNvGrpSpPr/>
          <p:nvPr/>
        </p:nvGrpSpPr>
        <p:grpSpPr>
          <a:xfrm>
            <a:off x="17846010" y="23963447"/>
            <a:ext cx="3591646" cy="6746551"/>
            <a:chOff x="21344986" y="25322156"/>
            <a:chExt cx="4489558" cy="8433189"/>
          </a:xfrm>
        </p:grpSpPr>
        <p:grpSp>
          <p:nvGrpSpPr>
            <p:cNvPr id="18" name="Group 17"/>
            <p:cNvGrpSpPr/>
            <p:nvPr/>
          </p:nvGrpSpPr>
          <p:grpSpPr>
            <a:xfrm>
              <a:off x="21344986" y="25322156"/>
              <a:ext cx="4489558" cy="8433189"/>
              <a:chOff x="18270521" y="10867880"/>
              <a:chExt cx="4489558" cy="8433189"/>
            </a:xfrm>
          </p:grpSpPr>
          <p:grpSp>
            <p:nvGrpSpPr>
              <p:cNvPr id="35" name="Group 34"/>
              <p:cNvGrpSpPr/>
              <p:nvPr/>
            </p:nvGrpSpPr>
            <p:grpSpPr>
              <a:xfrm>
                <a:off x="18270521" y="10867880"/>
                <a:ext cx="4489558" cy="8433189"/>
                <a:chOff x="17467623" y="12377952"/>
                <a:chExt cx="4922126" cy="9677401"/>
              </a:xfrm>
              <a:effectLst>
                <a:outerShdw blurRad="127000" dist="88900" dir="5400000" algn="t" rotWithShape="0">
                  <a:prstClr val="black">
                    <a:alpha val="12000"/>
                  </a:prstClr>
                </a:outerShdw>
              </a:effectLst>
            </p:grpSpPr>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67623" y="12377952"/>
                  <a:ext cx="4922126" cy="9677401"/>
                </a:xfrm>
                <a:prstGeom prst="rect">
                  <a:avLst/>
                </a:prstGeom>
              </p:spPr>
            </p:pic>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04360" y="13577461"/>
                  <a:ext cx="4032597" cy="7263240"/>
                </a:xfrm>
                <a:prstGeom prst="rect">
                  <a:avLst/>
                </a:prstGeom>
              </p:spPr>
            </p:pic>
          </p:grpSp>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8670" t="12221" r="8384" b="12791"/>
              <a:stretch/>
            </p:blipFill>
            <p:spPr>
              <a:xfrm>
                <a:off x="18707259" y="11991375"/>
                <a:ext cx="3655958" cy="6694263"/>
              </a:xfrm>
              <a:prstGeom prst="rect">
                <a:avLst/>
              </a:prstGeom>
            </p:spPr>
          </p:pic>
        </p:grpSp>
        <p:sp>
          <p:nvSpPr>
            <p:cNvPr id="42" name="TextBox 41"/>
            <p:cNvSpPr txBox="1"/>
            <p:nvPr/>
          </p:nvSpPr>
          <p:spPr>
            <a:xfrm>
              <a:off x="21781724" y="28153524"/>
              <a:ext cx="3639820" cy="4178066"/>
            </a:xfrm>
            <a:prstGeom prst="rect">
              <a:avLst/>
            </a:prstGeom>
            <a:noFill/>
          </p:spPr>
          <p:txBody>
            <a:bodyPr wrap="square" rtlCol="0">
              <a:spAutoFit/>
            </a:bodyPr>
            <a:lstStyle/>
            <a:p>
              <a:pPr algn="ctr"/>
              <a:r>
                <a:rPr lang="en-US" sz="3520" b="1" dirty="0">
                  <a:latin typeface="Arial" panose="020B0604020202020204" pitchFamily="34" charset="0"/>
                  <a:cs typeface="Arial" panose="020B0604020202020204" pitchFamily="34" charset="0"/>
                </a:rPr>
                <a:t>The more photos or graphics to catch your readers’ eye, the better!</a:t>
              </a:r>
            </a:p>
          </p:txBody>
        </p:sp>
      </p:grpSp>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747" y="3645116"/>
            <a:ext cx="2823328" cy="4482186"/>
          </a:xfrm>
          <a:prstGeom prst="rect">
            <a:avLst/>
          </a:prstGeom>
        </p:spPr>
      </p:pic>
      <p:sp>
        <p:nvSpPr>
          <p:cNvPr id="47" name="TextBox 46"/>
          <p:cNvSpPr txBox="1"/>
          <p:nvPr/>
        </p:nvSpPr>
        <p:spPr>
          <a:xfrm>
            <a:off x="137427" y="8428372"/>
            <a:ext cx="3311152"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Fig. X. Include a brief description beneath each figure.</a:t>
            </a:r>
          </a:p>
        </p:txBody>
      </p:sp>
      <p:sp>
        <p:nvSpPr>
          <p:cNvPr id="52" name="TextBox 51"/>
          <p:cNvSpPr txBox="1"/>
          <p:nvPr/>
        </p:nvSpPr>
        <p:spPr>
          <a:xfrm>
            <a:off x="137427" y="23499822"/>
            <a:ext cx="807196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Fig. X. Don’t forget to include a brief description beneath each figure.</a:t>
            </a:r>
          </a:p>
        </p:txBody>
      </p:sp>
      <p:grpSp>
        <p:nvGrpSpPr>
          <p:cNvPr id="2" name="Group 1"/>
          <p:cNvGrpSpPr/>
          <p:nvPr/>
        </p:nvGrpSpPr>
        <p:grpSpPr>
          <a:xfrm>
            <a:off x="175589" y="18119561"/>
            <a:ext cx="6741937" cy="4708801"/>
            <a:chOff x="175589" y="18119561"/>
            <a:chExt cx="6741937" cy="4708801"/>
          </a:xfrm>
        </p:grpSpPr>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t="6483"/>
            <a:stretch/>
          </p:blipFill>
          <p:spPr>
            <a:xfrm>
              <a:off x="175589" y="18119561"/>
              <a:ext cx="6741937" cy="4708801"/>
            </a:xfrm>
            <a:prstGeom prst="rect">
              <a:avLst/>
            </a:prstGeom>
          </p:spPr>
        </p:pic>
        <p:sp>
          <p:nvSpPr>
            <p:cNvPr id="53" name="TextBox 52"/>
            <p:cNvSpPr txBox="1"/>
            <p:nvPr/>
          </p:nvSpPr>
          <p:spPr>
            <a:xfrm>
              <a:off x="3448579" y="19300473"/>
              <a:ext cx="3468947" cy="1421928"/>
            </a:xfrm>
            <a:prstGeom prst="rect">
              <a:avLst/>
            </a:prstGeom>
            <a:solidFill>
              <a:schemeClr val="bg1"/>
            </a:solidFill>
          </p:spPr>
          <p:txBody>
            <a:bodyPr wrap="square" rtlCol="0">
              <a:spAutoFit/>
            </a:bodyPr>
            <a:lstStyle/>
            <a:p>
              <a:r>
                <a:rPr lang="en-US" sz="2880" b="1" dirty="0">
                  <a:latin typeface="Arial" panose="020B0604020202020204" pitchFamily="34" charset="0"/>
                  <a:cs typeface="Arial" panose="020B0604020202020204" pitchFamily="34" charset="0"/>
                </a:rPr>
                <a:t>This is where you’ll show your really cool data!! </a:t>
              </a:r>
            </a:p>
          </p:txBody>
        </p:sp>
      </p:grpSp>
    </p:spTree>
    <p:extLst>
      <p:ext uri="{BB962C8B-B14F-4D97-AF65-F5344CB8AC3E}">
        <p14:creationId xmlns:p14="http://schemas.microsoft.com/office/powerpoint/2010/main" val="3186642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764</Words>
  <Application>Microsoft Office PowerPoint</Application>
  <PresentationFormat>Custom</PresentationFormat>
  <Paragraphs>60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Poster Template Instructions  (delete this slide once you are done making your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Cisneros, Laura</dc:creator>
  <cp:lastModifiedBy>FREIDENFELDS, NICOLE</cp:lastModifiedBy>
  <cp:revision>14</cp:revision>
  <dcterms:modified xsi:type="dcterms:W3CDTF">2019-09-09T14:51:38Z</dcterms:modified>
</cp:coreProperties>
</file>