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8" r:id="rId2"/>
    <p:sldMasterId id="2147483682" r:id="rId3"/>
    <p:sldMasterId id="2147483684" r:id="rId4"/>
    <p:sldMasterId id="2147483689" r:id="rId5"/>
  </p:sldMasterIdLst>
  <p:notesMasterIdLst>
    <p:notesMasterId r:id="rId53"/>
  </p:notesMasterIdLst>
  <p:sldIdLst>
    <p:sldId id="256" r:id="rId6"/>
    <p:sldId id="302" r:id="rId7"/>
    <p:sldId id="349" r:id="rId8"/>
    <p:sldId id="305" r:id="rId9"/>
    <p:sldId id="293" r:id="rId10"/>
    <p:sldId id="257" r:id="rId11"/>
    <p:sldId id="258" r:id="rId12"/>
    <p:sldId id="259" r:id="rId13"/>
    <p:sldId id="303" r:id="rId14"/>
    <p:sldId id="350" r:id="rId15"/>
    <p:sldId id="343" r:id="rId16"/>
    <p:sldId id="300" r:id="rId17"/>
    <p:sldId id="299" r:id="rId18"/>
    <p:sldId id="301" r:id="rId19"/>
    <p:sldId id="260" r:id="rId20"/>
    <p:sldId id="266" r:id="rId21"/>
    <p:sldId id="304" r:id="rId22"/>
    <p:sldId id="353" r:id="rId23"/>
    <p:sldId id="354" r:id="rId24"/>
    <p:sldId id="355" r:id="rId25"/>
    <p:sldId id="356" r:id="rId26"/>
    <p:sldId id="357" r:id="rId27"/>
    <p:sldId id="358" r:id="rId28"/>
    <p:sldId id="359" r:id="rId29"/>
    <p:sldId id="360" r:id="rId30"/>
    <p:sldId id="267" r:id="rId31"/>
    <p:sldId id="351" r:id="rId32"/>
    <p:sldId id="347" r:id="rId33"/>
    <p:sldId id="315" r:id="rId34"/>
    <p:sldId id="318" r:id="rId35"/>
    <p:sldId id="319" r:id="rId36"/>
    <p:sldId id="320" r:id="rId37"/>
    <p:sldId id="321" r:id="rId38"/>
    <p:sldId id="325" r:id="rId39"/>
    <p:sldId id="327" r:id="rId40"/>
    <p:sldId id="328" r:id="rId41"/>
    <p:sldId id="329" r:id="rId42"/>
    <p:sldId id="330" r:id="rId43"/>
    <p:sldId id="331" r:id="rId44"/>
    <p:sldId id="332" r:id="rId45"/>
    <p:sldId id="333" r:id="rId46"/>
    <p:sldId id="334" r:id="rId47"/>
    <p:sldId id="336" r:id="rId48"/>
    <p:sldId id="338" r:id="rId49"/>
    <p:sldId id="339" r:id="rId50"/>
    <p:sldId id="348" r:id="rId51"/>
    <p:sldId id="34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60"/>
    <p:restoredTop sz="93608"/>
  </p:normalViewPr>
  <p:slideViewPr>
    <p:cSldViewPr snapToGrid="0" snapToObjects="1">
      <p:cViewPr varScale="1">
        <p:scale>
          <a:sx n="62" d="100"/>
          <a:sy n="62" d="100"/>
        </p:scale>
        <p:origin x="1482" y="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oleObject" Target="https://uconn-my.sharepoint.com/personal/david_dickson_uconn_edu/Documents/Projects/NEMO%20-%20GSI%20Regs%20Review/Kerrin%20Files/Results%20&amp;%20Analysis/Motives%20&amp;%20Barriers%20List%20Tally/LID%20Motives-Barriers%20Tallies%20and%20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uconn-my.sharepoint.com/personal/david_dickson_uconn_edu/Documents/Projects/NEMO%20-%20GSI%20Regs%20Review/Kerrin%20Files/Results%20&amp;%20Analysis/Motives%20&amp;%20Barriers%20List%20Tally/LID%20Motives-Barriers%20Tallies%20and%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Motives</a:t>
            </a:r>
            <a:r>
              <a:rPr lang="en-US" baseline="0"/>
              <a:t> for Implementing LID</a:t>
            </a:r>
            <a:endParaRPr lang="en-US"/>
          </a:p>
        </c:rich>
      </c:tx>
      <c:overlay val="0"/>
    </c:title>
    <c:autoTitleDeleted val="0"/>
    <c:plotArea>
      <c:layout/>
      <c:barChart>
        <c:barDir val="col"/>
        <c:grouping val="clustered"/>
        <c:varyColors val="0"/>
        <c:ser>
          <c:idx val="0"/>
          <c:order val="0"/>
          <c:tx>
            <c:strRef>
              <c:f>'Motives Graphs'!$B$1</c:f>
              <c:strCache>
                <c:ptCount val="1"/>
                <c:pt idx="0">
                  <c:v>Number of Towns</c:v>
                </c:pt>
              </c:strCache>
            </c:strRef>
          </c:tx>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'Motives Graphs'!$A$2:$A$10</c:f>
              <c:strCache>
                <c:ptCount val="9"/>
                <c:pt idx="0">
                  <c:v>Staff Champions</c:v>
                </c:pt>
                <c:pt idx="1">
                  <c:v>Commission Champions</c:v>
                </c:pt>
                <c:pt idx="2">
                  <c:v>Environmental Motives</c:v>
                </c:pt>
                <c:pt idx="3">
                  <c:v>Stormwater Concerns</c:v>
                </c:pt>
                <c:pt idx="4">
                  <c:v>Community Culture</c:v>
                </c:pt>
                <c:pt idx="5">
                  <c:v>Private Sector</c:v>
                </c:pt>
                <c:pt idx="6">
                  <c:v>Education/Outside Organizations</c:v>
                </c:pt>
                <c:pt idx="7">
                  <c:v>Reduced Cost</c:v>
                </c:pt>
                <c:pt idx="8">
                  <c:v>Other</c:v>
                </c:pt>
              </c:strCache>
            </c:strRef>
          </c:cat>
          <c:val>
            <c:numRef>
              <c:f>'Motives Graphs'!$B$2:$B$10</c:f>
              <c:numCache>
                <c:formatCode>General</c:formatCode>
                <c:ptCount val="9"/>
                <c:pt idx="0">
                  <c:v>37</c:v>
                </c:pt>
                <c:pt idx="1">
                  <c:v>29</c:v>
                </c:pt>
                <c:pt idx="2">
                  <c:v>31</c:v>
                </c:pt>
                <c:pt idx="3">
                  <c:v>18</c:v>
                </c:pt>
                <c:pt idx="4">
                  <c:v>17</c:v>
                </c:pt>
                <c:pt idx="5">
                  <c:v>13</c:v>
                </c:pt>
                <c:pt idx="6">
                  <c:v>13</c:v>
                </c:pt>
                <c:pt idx="7">
                  <c:v>9</c:v>
                </c:pt>
                <c:pt idx="8">
                  <c:v>12</c:v>
                </c:pt>
              </c:numCache>
            </c:numRef>
          </c:val>
          <c:extLst>
            <c:ext xmlns:c16="http://schemas.microsoft.com/office/drawing/2014/chart" uri="{C3380CC4-5D6E-409C-BE32-E72D297353CC}">
              <c16:uniqueId val="{00000000-9302-4E39-9EBE-AB2CC49F83CD}"/>
            </c:ext>
          </c:extLst>
        </c:ser>
        <c:dLbls>
          <c:showLegendKey val="0"/>
          <c:showVal val="0"/>
          <c:showCatName val="0"/>
          <c:showSerName val="0"/>
          <c:showPercent val="0"/>
          <c:showBubbleSize val="0"/>
        </c:dLbls>
        <c:gapWidth val="75"/>
        <c:overlap val="40"/>
        <c:axId val="611932592"/>
        <c:axId val="611821120"/>
      </c:barChart>
      <c:catAx>
        <c:axId val="611932592"/>
        <c:scaling>
          <c:orientation val="minMax"/>
        </c:scaling>
        <c:delete val="0"/>
        <c:axPos val="b"/>
        <c:title>
          <c:tx>
            <c:rich>
              <a:bodyPr/>
              <a:lstStyle/>
              <a:p>
                <a:pPr>
                  <a:defRPr/>
                </a:pPr>
                <a:r>
                  <a:rPr lang="en-US"/>
                  <a:t>Motives</a:t>
                </a:r>
              </a:p>
            </c:rich>
          </c:tx>
          <c:layout>
            <c:manualLayout>
              <c:xMode val="edge"/>
              <c:yMode val="edge"/>
              <c:x val="0.47802352909933499"/>
              <c:y val="0.91251885369532404"/>
            </c:manualLayout>
          </c:layout>
          <c:overlay val="0"/>
        </c:title>
        <c:numFmt formatCode="General" sourceLinked="0"/>
        <c:majorTickMark val="none"/>
        <c:minorTickMark val="none"/>
        <c:tickLblPos val="nextTo"/>
        <c:txPr>
          <a:bodyPr/>
          <a:lstStyle/>
          <a:p>
            <a:pPr>
              <a:defRPr>
                <a:solidFill>
                  <a:schemeClr val="tx2"/>
                </a:solidFill>
              </a:defRPr>
            </a:pPr>
            <a:endParaRPr lang="en-US"/>
          </a:p>
        </c:txPr>
        <c:crossAx val="611821120"/>
        <c:crosses val="autoZero"/>
        <c:auto val="1"/>
        <c:lblAlgn val="ctr"/>
        <c:lblOffset val="100"/>
        <c:noMultiLvlLbl val="0"/>
      </c:catAx>
      <c:valAx>
        <c:axId val="611821120"/>
        <c:scaling>
          <c:orientation val="minMax"/>
        </c:scaling>
        <c:delete val="0"/>
        <c:axPos val="l"/>
        <c:majorGridlines/>
        <c:title>
          <c:tx>
            <c:rich>
              <a:bodyPr rot="0" vert="horz"/>
              <a:lstStyle/>
              <a:p>
                <a:pPr>
                  <a:defRPr>
                    <a:solidFill>
                      <a:schemeClr val="tx2"/>
                    </a:solidFill>
                  </a:defRPr>
                </a:pPr>
                <a:r>
                  <a:rPr lang="en-US">
                    <a:solidFill>
                      <a:schemeClr val="tx2"/>
                    </a:solidFill>
                  </a:rPr>
                  <a:t>Number of Town Responses</a:t>
                </a:r>
              </a:p>
            </c:rich>
          </c:tx>
          <c:overlay val="0"/>
        </c:title>
        <c:numFmt formatCode="General" sourceLinked="1"/>
        <c:majorTickMark val="none"/>
        <c:minorTickMark val="none"/>
        <c:tickLblPos val="nextTo"/>
        <c:txPr>
          <a:bodyPr/>
          <a:lstStyle/>
          <a:p>
            <a:pPr>
              <a:defRPr>
                <a:solidFill>
                  <a:schemeClr val="tx2"/>
                </a:solidFill>
              </a:defRPr>
            </a:pPr>
            <a:endParaRPr lang="en-US"/>
          </a:p>
        </c:txPr>
        <c:crossAx val="6119325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'Barriers Graphs'!$B$1</c:f>
              <c:strCache>
                <c:ptCount val="1"/>
                <c:pt idx="0">
                  <c:v>Number of Towns</c:v>
                </c:pt>
              </c:strCache>
            </c:strRef>
          </c:tx>
          <c:invertIfNegative val="0"/>
          <c:cat>
            <c:strRef>
              <c:f>'Barriers Graphs'!$A$2:$A$13</c:f>
              <c:strCache>
                <c:ptCount val="12"/>
                <c:pt idx="0">
                  <c:v>Perceived Higher Cost</c:v>
                </c:pt>
                <c:pt idx="1">
                  <c:v>Lack of Educational Opportunities</c:v>
                </c:pt>
                <c:pt idx="2">
                  <c:v>Maintenance Concerns</c:v>
                </c:pt>
                <c:pt idx="3">
                  <c:v>Other</c:v>
                </c:pt>
                <c:pt idx="4">
                  <c:v>Town Staff</c:v>
                </c:pt>
                <c:pt idx="5">
                  <c:v>Lack of Resources</c:v>
                </c:pt>
                <c:pt idx="6">
                  <c:v>Site Constaints</c:v>
                </c:pt>
                <c:pt idx="7">
                  <c:v>Poorly Written Regulations</c:v>
                </c:pt>
                <c:pt idx="8">
                  <c:v>Low-Priority Issue</c:v>
                </c:pt>
                <c:pt idx="9">
                  <c:v>Developer Pushback</c:v>
                </c:pt>
                <c:pt idx="10">
                  <c:v>Public Pushback</c:v>
                </c:pt>
                <c:pt idx="11">
                  <c:v>Engineering Community</c:v>
                </c:pt>
              </c:strCache>
            </c:strRef>
          </c:cat>
          <c:val>
            <c:numRef>
              <c:f>'Barriers Graphs'!$B$2:$B$13</c:f>
              <c:numCache>
                <c:formatCode>General</c:formatCode>
                <c:ptCount val="12"/>
                <c:pt idx="0">
                  <c:v>28</c:v>
                </c:pt>
                <c:pt idx="1">
                  <c:v>27</c:v>
                </c:pt>
                <c:pt idx="2">
                  <c:v>18</c:v>
                </c:pt>
                <c:pt idx="3">
                  <c:v>18</c:v>
                </c:pt>
                <c:pt idx="4">
                  <c:v>16</c:v>
                </c:pt>
                <c:pt idx="5">
                  <c:v>14</c:v>
                </c:pt>
                <c:pt idx="6">
                  <c:v>12</c:v>
                </c:pt>
                <c:pt idx="7">
                  <c:v>12</c:v>
                </c:pt>
                <c:pt idx="8">
                  <c:v>11</c:v>
                </c:pt>
                <c:pt idx="9">
                  <c:v>11</c:v>
                </c:pt>
                <c:pt idx="10">
                  <c:v>9</c:v>
                </c:pt>
                <c:pt idx="11">
                  <c:v>9</c:v>
                </c:pt>
              </c:numCache>
            </c:numRef>
          </c:val>
          <c:extLst>
            <c:ext xmlns:c16="http://schemas.microsoft.com/office/drawing/2014/chart" uri="{C3380CC4-5D6E-409C-BE32-E72D297353CC}">
              <c16:uniqueId val="{00000000-A1F3-4DF3-8A88-6034AC4AACC8}"/>
            </c:ext>
          </c:extLst>
        </c:ser>
        <c:dLbls>
          <c:showLegendKey val="0"/>
          <c:showVal val="0"/>
          <c:showCatName val="0"/>
          <c:showSerName val="0"/>
          <c:showPercent val="0"/>
          <c:showBubbleSize val="0"/>
        </c:dLbls>
        <c:gapWidth val="150"/>
        <c:axId val="627243664"/>
        <c:axId val="627246336"/>
      </c:barChart>
      <c:catAx>
        <c:axId val="627243664"/>
        <c:scaling>
          <c:orientation val="minMax"/>
        </c:scaling>
        <c:delete val="0"/>
        <c:axPos val="b"/>
        <c:title>
          <c:tx>
            <c:rich>
              <a:bodyPr/>
              <a:lstStyle/>
              <a:p>
                <a:pPr>
                  <a:defRPr/>
                </a:pPr>
                <a:r>
                  <a:rPr lang="en-US"/>
                  <a:t>Barrier</a:t>
                </a:r>
              </a:p>
            </c:rich>
          </c:tx>
          <c:overlay val="0"/>
        </c:title>
        <c:numFmt formatCode="General" sourceLinked="0"/>
        <c:majorTickMark val="none"/>
        <c:minorTickMark val="none"/>
        <c:tickLblPos val="nextTo"/>
        <c:txPr>
          <a:bodyPr/>
          <a:lstStyle/>
          <a:p>
            <a:pPr>
              <a:defRPr>
                <a:solidFill>
                  <a:schemeClr val="tx2"/>
                </a:solidFill>
              </a:defRPr>
            </a:pPr>
            <a:endParaRPr lang="en-US"/>
          </a:p>
        </c:txPr>
        <c:crossAx val="627246336"/>
        <c:crosses val="autoZero"/>
        <c:auto val="1"/>
        <c:lblAlgn val="ctr"/>
        <c:lblOffset val="100"/>
        <c:noMultiLvlLbl val="0"/>
      </c:catAx>
      <c:valAx>
        <c:axId val="627246336"/>
        <c:scaling>
          <c:orientation val="minMax"/>
        </c:scaling>
        <c:delete val="0"/>
        <c:axPos val="l"/>
        <c:majorGridlines/>
        <c:title>
          <c:tx>
            <c:rich>
              <a:bodyPr rot="0" vert="horz"/>
              <a:lstStyle/>
              <a:p>
                <a:pPr>
                  <a:defRPr>
                    <a:solidFill>
                      <a:schemeClr val="tx2"/>
                    </a:solidFill>
                  </a:defRPr>
                </a:pPr>
                <a:r>
                  <a:rPr lang="en-US">
                    <a:solidFill>
                      <a:schemeClr val="tx2"/>
                    </a:solidFill>
                  </a:rPr>
                  <a:t>Number of</a:t>
                </a:r>
              </a:p>
              <a:p>
                <a:pPr>
                  <a:defRPr>
                    <a:solidFill>
                      <a:schemeClr val="tx2"/>
                    </a:solidFill>
                  </a:defRPr>
                </a:pPr>
                <a:r>
                  <a:rPr lang="en-US">
                    <a:solidFill>
                      <a:schemeClr val="tx2"/>
                    </a:solidFill>
                  </a:rPr>
                  <a:t>Town Responses</a:t>
                </a:r>
              </a:p>
            </c:rich>
          </c:tx>
          <c:overlay val="0"/>
        </c:title>
        <c:numFmt formatCode="General" sourceLinked="1"/>
        <c:majorTickMark val="out"/>
        <c:minorTickMark val="none"/>
        <c:tickLblPos val="nextTo"/>
        <c:txPr>
          <a:bodyPr/>
          <a:lstStyle/>
          <a:p>
            <a:pPr>
              <a:defRPr>
                <a:solidFill>
                  <a:schemeClr val="tx2"/>
                </a:solidFill>
              </a:defRPr>
            </a:pPr>
            <a:endParaRPr lang="en-US"/>
          </a:p>
        </c:txPr>
        <c:crossAx val="62724366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8A04D-8D2C-8942-9453-C219D57D3251}" type="datetimeFigureOut">
              <a:rPr lang="en-US" smtClean="0"/>
              <a:t>12/22/2022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74DFB-D935-5746-A664-BF9414F260B1}" type="slidenum">
              <a:rPr lang="en-US" smtClean="0"/>
              <a:t>‹#›</a:t>
            </a:fld>
            <a:endParaRPr lang="en-US"/>
          </a:p>
        </p:txBody>
      </p:sp>
    </p:spTree>
    <p:extLst>
      <p:ext uri="{BB962C8B-B14F-4D97-AF65-F5344CB8AC3E}">
        <p14:creationId xmlns:p14="http://schemas.microsoft.com/office/powerpoint/2010/main" val="46041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a:t>
            </a:fld>
            <a:endParaRPr lang="en-US"/>
          </a:p>
        </p:txBody>
      </p:sp>
    </p:spTree>
    <p:extLst>
      <p:ext uri="{BB962C8B-B14F-4D97-AF65-F5344CB8AC3E}">
        <p14:creationId xmlns:p14="http://schemas.microsoft.com/office/powerpoint/2010/main" val="502384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10</a:t>
            </a:fld>
            <a:endParaRPr lang="en-US"/>
          </a:p>
        </p:txBody>
      </p:sp>
    </p:spTree>
    <p:extLst>
      <p:ext uri="{BB962C8B-B14F-4D97-AF65-F5344CB8AC3E}">
        <p14:creationId xmlns:p14="http://schemas.microsoft.com/office/powerpoint/2010/main" val="131724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1CBF7-6FD9-9943-ABA1-AC5EF7193530}" type="slidenum">
              <a:rPr lang="en-US" altLang="x-none"/>
              <a:pPr/>
              <a:t>11</a:t>
            </a:fld>
            <a:endParaRPr lang="en-US" altLang="x-none"/>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pPr>
              <a:tabLst>
                <a:tab pos="461963" algn="l"/>
              </a:tabLst>
            </a:pPr>
            <a:r>
              <a:rPr lang="en-US" altLang="x-none" b="1"/>
              <a:t>The Trend Toward Imperviousness</a:t>
            </a:r>
            <a:endParaRPr lang="en-US" altLang="x-none"/>
          </a:p>
          <a:p>
            <a:pPr>
              <a:tabLst>
                <a:tab pos="461963" algn="l"/>
              </a:tabLst>
            </a:pPr>
            <a:r>
              <a:rPr lang="en-US" altLang="x-none"/>
              <a:t>As we move from the less to more intense land covers, the potential water quality problems increase.  And the common thread throughout is the increasing amount of impervious surface.</a:t>
            </a:r>
          </a:p>
          <a:p>
            <a:pPr>
              <a:tabLst>
                <a:tab pos="461963" algn="l"/>
              </a:tabLst>
            </a:pPr>
            <a:r>
              <a:rPr lang="en-US" altLang="x-none"/>
              <a:t>PHOTO: First on left, used with permission from the Alabama NEMO Program.</a:t>
            </a:r>
          </a:p>
          <a:p>
            <a:pPr>
              <a:tabLst>
                <a:tab pos="461963" algn="l"/>
              </a:tabLst>
            </a:pPr>
            <a:endParaRPr lang="en-US" altLang="x-none"/>
          </a:p>
        </p:txBody>
      </p:sp>
    </p:spTree>
    <p:extLst>
      <p:ext uri="{BB962C8B-B14F-4D97-AF65-F5344CB8AC3E}">
        <p14:creationId xmlns:p14="http://schemas.microsoft.com/office/powerpoint/2010/main" val="120518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12</a:t>
            </a:fld>
            <a:endParaRPr lang="en-US"/>
          </a:p>
        </p:txBody>
      </p:sp>
    </p:spTree>
    <p:extLst>
      <p:ext uri="{BB962C8B-B14F-4D97-AF65-F5344CB8AC3E}">
        <p14:creationId xmlns:p14="http://schemas.microsoft.com/office/powerpoint/2010/main" val="62013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13</a:t>
            </a:fld>
            <a:endParaRPr lang="en-US"/>
          </a:p>
        </p:txBody>
      </p:sp>
    </p:spTree>
    <p:extLst>
      <p:ext uri="{BB962C8B-B14F-4D97-AF65-F5344CB8AC3E}">
        <p14:creationId xmlns:p14="http://schemas.microsoft.com/office/powerpoint/2010/main" val="145651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14</a:t>
            </a:fld>
            <a:endParaRPr lang="en-US"/>
          </a:p>
        </p:txBody>
      </p:sp>
    </p:spTree>
    <p:extLst>
      <p:ext uri="{BB962C8B-B14F-4D97-AF65-F5344CB8AC3E}">
        <p14:creationId xmlns:p14="http://schemas.microsoft.com/office/powerpoint/2010/main" val="115935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15</a:t>
            </a:fld>
            <a:endParaRPr lang="en-US"/>
          </a:p>
        </p:txBody>
      </p:sp>
    </p:spTree>
    <p:extLst>
      <p:ext uri="{BB962C8B-B14F-4D97-AF65-F5344CB8AC3E}">
        <p14:creationId xmlns:p14="http://schemas.microsoft.com/office/powerpoint/2010/main" val="1807079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16</a:t>
            </a:fld>
            <a:endParaRPr lang="en-US"/>
          </a:p>
        </p:txBody>
      </p:sp>
    </p:spTree>
    <p:extLst>
      <p:ext uri="{BB962C8B-B14F-4D97-AF65-F5344CB8AC3E}">
        <p14:creationId xmlns:p14="http://schemas.microsoft.com/office/powerpoint/2010/main" val="195778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17</a:t>
            </a:fld>
            <a:endParaRPr lang="en-US"/>
          </a:p>
        </p:txBody>
      </p:sp>
    </p:spTree>
    <p:extLst>
      <p:ext uri="{BB962C8B-B14F-4D97-AF65-F5344CB8AC3E}">
        <p14:creationId xmlns:p14="http://schemas.microsoft.com/office/powerpoint/2010/main" val="24738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 use is primarily determined by:</a:t>
            </a:r>
          </a:p>
          <a:p>
            <a:r>
              <a:rPr lang="en-US"/>
              <a:t>https://www.polleverywhere.com/multiple_choice_polls/pnM8TxJmfchl4hA</a:t>
            </a:r>
          </a:p>
        </p:txBody>
      </p:sp>
      <p:sp>
        <p:nvSpPr>
          <p:cNvPr id="4" name="Slide Number Placeholder 3"/>
          <p:cNvSpPr>
            <a:spLocks noGrp="1"/>
          </p:cNvSpPr>
          <p:nvPr>
            <p:ph type="sldNum" sz="quarter" idx="10"/>
          </p:nvPr>
        </p:nvSpPr>
        <p:spPr/>
        <p:txBody>
          <a:bodyPr/>
          <a:lstStyle/>
          <a:p>
            <a:fld id="{61774DFB-D935-5746-A664-BF9414F260B1}" type="slidenum">
              <a:rPr lang="en-US" smtClean="0"/>
              <a:t>18</a:t>
            </a:fld>
            <a:endParaRPr lang="en-US"/>
          </a:p>
        </p:txBody>
      </p:sp>
    </p:spTree>
    <p:extLst>
      <p:ext uri="{BB962C8B-B14F-4D97-AF65-F5344CB8AC3E}">
        <p14:creationId xmlns:p14="http://schemas.microsoft.com/office/powerpoint/2010/main" val="139512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land use planning and regulation is done by the:</a:t>
            </a:r>
          </a:p>
          <a:p>
            <a:r>
              <a:rPr lang="en-US"/>
              <a:t>https://www.polleverywhere.com/multiple_choice_polls/FcMnGIC1VghkIp3</a:t>
            </a:r>
          </a:p>
        </p:txBody>
      </p:sp>
      <p:sp>
        <p:nvSpPr>
          <p:cNvPr id="4" name="Slide Number Placeholder 3"/>
          <p:cNvSpPr>
            <a:spLocks noGrp="1"/>
          </p:cNvSpPr>
          <p:nvPr>
            <p:ph type="sldNum" sz="quarter" idx="10"/>
          </p:nvPr>
        </p:nvSpPr>
        <p:spPr/>
        <p:txBody>
          <a:bodyPr/>
          <a:lstStyle/>
          <a:p>
            <a:fld id="{61774DFB-D935-5746-A664-BF9414F260B1}" type="slidenum">
              <a:rPr lang="en-US" smtClean="0"/>
              <a:t>19</a:t>
            </a:fld>
            <a:endParaRPr lang="en-US"/>
          </a:p>
        </p:txBody>
      </p:sp>
    </p:spTree>
    <p:extLst>
      <p:ext uri="{BB962C8B-B14F-4D97-AF65-F5344CB8AC3E}">
        <p14:creationId xmlns:p14="http://schemas.microsoft.com/office/powerpoint/2010/main" val="211803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2</a:t>
            </a:fld>
            <a:endParaRPr lang="en-US"/>
          </a:p>
        </p:txBody>
      </p:sp>
    </p:spTree>
    <p:extLst>
      <p:ext uri="{BB962C8B-B14F-4D97-AF65-F5344CB8AC3E}">
        <p14:creationId xmlns:p14="http://schemas.microsoft.com/office/powerpoint/2010/main" val="1191182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 of local commissions and boards are:</a:t>
            </a:r>
          </a:p>
          <a:p>
            <a:r>
              <a:rPr lang="en-US"/>
              <a:t>https://www.polleverywhere.com/multiple_choice_polls/VMYpQu4ollio4OV</a:t>
            </a:r>
          </a:p>
        </p:txBody>
      </p:sp>
      <p:sp>
        <p:nvSpPr>
          <p:cNvPr id="4" name="Slide Number Placeholder 3"/>
          <p:cNvSpPr>
            <a:spLocks noGrp="1"/>
          </p:cNvSpPr>
          <p:nvPr>
            <p:ph type="sldNum" sz="quarter" idx="10"/>
          </p:nvPr>
        </p:nvSpPr>
        <p:spPr/>
        <p:txBody>
          <a:bodyPr/>
          <a:lstStyle/>
          <a:p>
            <a:fld id="{61774DFB-D935-5746-A664-BF9414F260B1}" type="slidenum">
              <a:rPr lang="en-US" smtClean="0"/>
              <a:t>20</a:t>
            </a:fld>
            <a:endParaRPr lang="en-US"/>
          </a:p>
        </p:txBody>
      </p:sp>
    </p:spTree>
    <p:extLst>
      <p:ext uri="{BB962C8B-B14F-4D97-AF65-F5344CB8AC3E}">
        <p14:creationId xmlns:p14="http://schemas.microsoft.com/office/powerpoint/2010/main" val="54590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 of local commissions are:</a:t>
            </a:r>
          </a:p>
          <a:p>
            <a:r>
              <a:rPr lang="en-US"/>
              <a:t>https://www.polleverywhere.com/multiple_choice_polls/aujLOo6jvHpNXUk</a:t>
            </a:r>
          </a:p>
        </p:txBody>
      </p:sp>
      <p:sp>
        <p:nvSpPr>
          <p:cNvPr id="4" name="Slide Number Placeholder 3"/>
          <p:cNvSpPr>
            <a:spLocks noGrp="1"/>
          </p:cNvSpPr>
          <p:nvPr>
            <p:ph type="sldNum" sz="quarter" idx="10"/>
          </p:nvPr>
        </p:nvSpPr>
        <p:spPr/>
        <p:txBody>
          <a:bodyPr/>
          <a:lstStyle/>
          <a:p>
            <a:fld id="{61774DFB-D935-5746-A664-BF9414F260B1}" type="slidenum">
              <a:rPr lang="en-US" smtClean="0"/>
              <a:t>21</a:t>
            </a:fld>
            <a:endParaRPr lang="en-US"/>
          </a:p>
        </p:txBody>
      </p:sp>
    </p:spTree>
    <p:extLst>
      <p:ext uri="{BB962C8B-B14F-4D97-AF65-F5344CB8AC3E}">
        <p14:creationId xmlns:p14="http://schemas.microsoft.com/office/powerpoint/2010/main" val="130078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controversial development proposal in town can be denied:</a:t>
            </a:r>
          </a:p>
          <a:p>
            <a:r>
              <a:rPr lang="en-US"/>
              <a:t>https://www.polleverywhere.com/multiple_choice_polls/DRPR57ykVk6bBzi</a:t>
            </a:r>
          </a:p>
        </p:txBody>
      </p:sp>
      <p:sp>
        <p:nvSpPr>
          <p:cNvPr id="4" name="Slide Number Placeholder 3"/>
          <p:cNvSpPr>
            <a:spLocks noGrp="1"/>
          </p:cNvSpPr>
          <p:nvPr>
            <p:ph type="sldNum" sz="quarter" idx="10"/>
          </p:nvPr>
        </p:nvSpPr>
        <p:spPr/>
        <p:txBody>
          <a:bodyPr/>
          <a:lstStyle/>
          <a:p>
            <a:fld id="{61774DFB-D935-5746-A664-BF9414F260B1}" type="slidenum">
              <a:rPr lang="en-US" smtClean="0"/>
              <a:t>22</a:t>
            </a:fld>
            <a:endParaRPr lang="en-US"/>
          </a:p>
        </p:txBody>
      </p:sp>
    </p:spTree>
    <p:extLst>
      <p:ext uri="{BB962C8B-B14F-4D97-AF65-F5344CB8AC3E}">
        <p14:creationId xmlns:p14="http://schemas.microsoft.com/office/powerpoint/2010/main" val="7093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one is ever allowed to build:</a:t>
            </a:r>
          </a:p>
          <a:p>
            <a:r>
              <a:rPr lang="en-US"/>
              <a:t>https://www.polleverywhere.com/multiple_choice_polls/pJVVfsFfER9AZ7Q</a:t>
            </a:r>
          </a:p>
        </p:txBody>
      </p:sp>
      <p:sp>
        <p:nvSpPr>
          <p:cNvPr id="4" name="Slide Number Placeholder 3"/>
          <p:cNvSpPr>
            <a:spLocks noGrp="1"/>
          </p:cNvSpPr>
          <p:nvPr>
            <p:ph type="sldNum" sz="quarter" idx="10"/>
          </p:nvPr>
        </p:nvSpPr>
        <p:spPr/>
        <p:txBody>
          <a:bodyPr/>
          <a:lstStyle/>
          <a:p>
            <a:fld id="{61774DFB-D935-5746-A664-BF9414F260B1}" type="slidenum">
              <a:rPr lang="en-US" smtClean="0"/>
              <a:t>23</a:t>
            </a:fld>
            <a:endParaRPr lang="en-US"/>
          </a:p>
        </p:txBody>
      </p:sp>
    </p:spTree>
    <p:extLst>
      <p:ext uri="{BB962C8B-B14F-4D97-AF65-F5344CB8AC3E}">
        <p14:creationId xmlns:p14="http://schemas.microsoft.com/office/powerpoint/2010/main" val="557952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Citizens can voice their concerns or ask questions about proposed development by:</a:t>
            </a:r>
          </a:p>
          <a:p>
            <a:r>
              <a:rPr lang="en-US"/>
              <a:t>https://www.polleverywhere.com/multiple_choice_polls/UPqWStWIAae7Zpo</a:t>
            </a:r>
          </a:p>
        </p:txBody>
      </p:sp>
      <p:sp>
        <p:nvSpPr>
          <p:cNvPr id="4" name="Slide Number Placeholder 3"/>
          <p:cNvSpPr>
            <a:spLocks noGrp="1"/>
          </p:cNvSpPr>
          <p:nvPr>
            <p:ph type="sldNum" sz="quarter" idx="10"/>
          </p:nvPr>
        </p:nvSpPr>
        <p:spPr/>
        <p:txBody>
          <a:bodyPr/>
          <a:lstStyle/>
          <a:p>
            <a:fld id="{61774DFB-D935-5746-A664-BF9414F260B1}" type="slidenum">
              <a:rPr lang="en-US" smtClean="0"/>
              <a:t>24</a:t>
            </a:fld>
            <a:endParaRPr lang="en-US"/>
          </a:p>
        </p:txBody>
      </p:sp>
    </p:spTree>
    <p:extLst>
      <p:ext uri="{BB962C8B-B14F-4D97-AF65-F5344CB8AC3E}">
        <p14:creationId xmlns:p14="http://schemas.microsoft.com/office/powerpoint/2010/main" val="930506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residential development:</a:t>
            </a:r>
          </a:p>
          <a:p>
            <a:r>
              <a:rPr lang="en-US"/>
              <a:t>https://www.polleverywhere.com/multiple_choice_polls/NZ6vSPOmL6VZTA2</a:t>
            </a:r>
          </a:p>
        </p:txBody>
      </p:sp>
      <p:sp>
        <p:nvSpPr>
          <p:cNvPr id="4" name="Slide Number Placeholder 3"/>
          <p:cNvSpPr>
            <a:spLocks noGrp="1"/>
          </p:cNvSpPr>
          <p:nvPr>
            <p:ph type="sldNum" sz="quarter" idx="10"/>
          </p:nvPr>
        </p:nvSpPr>
        <p:spPr/>
        <p:txBody>
          <a:bodyPr/>
          <a:lstStyle/>
          <a:p>
            <a:fld id="{61774DFB-D935-5746-A664-BF9414F260B1}" type="slidenum">
              <a:rPr lang="en-US" smtClean="0"/>
              <a:t>25</a:t>
            </a:fld>
            <a:endParaRPr lang="en-US"/>
          </a:p>
        </p:txBody>
      </p:sp>
    </p:spTree>
    <p:extLst>
      <p:ext uri="{BB962C8B-B14F-4D97-AF65-F5344CB8AC3E}">
        <p14:creationId xmlns:p14="http://schemas.microsoft.com/office/powerpoint/2010/main" val="210779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26</a:t>
            </a:fld>
            <a:endParaRPr lang="en-US"/>
          </a:p>
        </p:txBody>
      </p:sp>
    </p:spTree>
    <p:extLst>
      <p:ext uri="{BB962C8B-B14F-4D97-AF65-F5344CB8AC3E}">
        <p14:creationId xmlns:p14="http://schemas.microsoft.com/office/powerpoint/2010/main" val="1343212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27</a:t>
            </a:fld>
            <a:endParaRPr lang="en-US"/>
          </a:p>
        </p:txBody>
      </p:sp>
    </p:spTree>
    <p:extLst>
      <p:ext uri="{BB962C8B-B14F-4D97-AF65-F5344CB8AC3E}">
        <p14:creationId xmlns:p14="http://schemas.microsoft.com/office/powerpoint/2010/main" val="1738868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C76B-E577-FB44-B306-E54436EED996}" type="slidenum">
              <a:rPr lang="en-US" altLang="x-none"/>
              <a:pPr/>
              <a:t>28</a:t>
            </a:fld>
            <a:endParaRPr lang="en-US" altLang="x-none"/>
          </a:p>
        </p:txBody>
      </p:sp>
      <p:sp>
        <p:nvSpPr>
          <p:cNvPr id="230402" name="Rectangle 2"/>
          <p:cNvSpPr>
            <a:spLocks noGrp="1" noRot="1" noChangeAspect="1" noChangeArrowheads="1" noTextEdit="1"/>
          </p:cNvSpPr>
          <p:nvPr>
            <p:ph type="sldImg"/>
          </p:nvPr>
        </p:nvSpPr>
        <p:spPr>
          <a:xfrm>
            <a:off x="1184275" y="696913"/>
            <a:ext cx="4660900" cy="3495675"/>
          </a:xfrm>
          <a:ln/>
        </p:spPr>
      </p:sp>
      <p:sp>
        <p:nvSpPr>
          <p:cNvPr id="230403" name="Rectangle 3"/>
          <p:cNvSpPr>
            <a:spLocks noGrp="1" noChangeArrowheads="1"/>
          </p:cNvSpPr>
          <p:nvPr>
            <p:ph type="body" idx="1"/>
          </p:nvPr>
        </p:nvSpPr>
        <p:spPr/>
        <p:txBody>
          <a:bodyPr/>
          <a:lstStyle/>
          <a:p>
            <a:r>
              <a:rPr lang="en-US" altLang="x-none"/>
              <a:t>The plan will lay the groundwork for instituting changes to policies and regulations.  The plan outlines the rationale for the regulations by describing in plain language what public purpose is being protected or promoted</a:t>
            </a:r>
          </a:p>
        </p:txBody>
      </p:sp>
    </p:spTree>
    <p:extLst>
      <p:ext uri="{BB962C8B-B14F-4D97-AF65-F5344CB8AC3E}">
        <p14:creationId xmlns:p14="http://schemas.microsoft.com/office/powerpoint/2010/main" val="1631257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29</a:t>
            </a:fld>
            <a:endParaRPr lang="en-US"/>
          </a:p>
        </p:txBody>
      </p:sp>
    </p:spTree>
    <p:extLst>
      <p:ext uri="{BB962C8B-B14F-4D97-AF65-F5344CB8AC3E}">
        <p14:creationId xmlns:p14="http://schemas.microsoft.com/office/powerpoint/2010/main" val="50434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3</a:t>
            </a:fld>
            <a:endParaRPr lang="en-US"/>
          </a:p>
        </p:txBody>
      </p:sp>
    </p:spTree>
    <p:extLst>
      <p:ext uri="{BB962C8B-B14F-4D97-AF65-F5344CB8AC3E}">
        <p14:creationId xmlns:p14="http://schemas.microsoft.com/office/powerpoint/2010/main" val="1490478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30</a:t>
            </a:fld>
            <a:endParaRPr lang="en-US"/>
          </a:p>
        </p:txBody>
      </p:sp>
    </p:spTree>
    <p:extLst>
      <p:ext uri="{BB962C8B-B14F-4D97-AF65-F5344CB8AC3E}">
        <p14:creationId xmlns:p14="http://schemas.microsoft.com/office/powerpoint/2010/main" val="3896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31</a:t>
            </a:fld>
            <a:endParaRPr lang="en-US"/>
          </a:p>
        </p:txBody>
      </p:sp>
    </p:spTree>
    <p:extLst>
      <p:ext uri="{BB962C8B-B14F-4D97-AF65-F5344CB8AC3E}">
        <p14:creationId xmlns:p14="http://schemas.microsoft.com/office/powerpoint/2010/main" val="703418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32</a:t>
            </a:fld>
            <a:endParaRPr lang="en-US"/>
          </a:p>
        </p:txBody>
      </p:sp>
    </p:spTree>
    <p:extLst>
      <p:ext uri="{BB962C8B-B14F-4D97-AF65-F5344CB8AC3E}">
        <p14:creationId xmlns:p14="http://schemas.microsoft.com/office/powerpoint/2010/main" val="1418647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33</a:t>
            </a:fld>
            <a:endParaRPr lang="en-US"/>
          </a:p>
        </p:txBody>
      </p:sp>
    </p:spTree>
    <p:extLst>
      <p:ext uri="{BB962C8B-B14F-4D97-AF65-F5344CB8AC3E}">
        <p14:creationId xmlns:p14="http://schemas.microsoft.com/office/powerpoint/2010/main" val="1409882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34</a:t>
            </a:fld>
            <a:endParaRPr lang="en-US"/>
          </a:p>
        </p:txBody>
      </p:sp>
    </p:spTree>
    <p:extLst>
      <p:ext uri="{BB962C8B-B14F-4D97-AF65-F5344CB8AC3E}">
        <p14:creationId xmlns:p14="http://schemas.microsoft.com/office/powerpoint/2010/main" val="257292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35</a:t>
            </a:fld>
            <a:endParaRPr lang="en-US"/>
          </a:p>
        </p:txBody>
      </p:sp>
    </p:spTree>
    <p:extLst>
      <p:ext uri="{BB962C8B-B14F-4D97-AF65-F5344CB8AC3E}">
        <p14:creationId xmlns:p14="http://schemas.microsoft.com/office/powerpoint/2010/main" val="956203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36</a:t>
            </a:fld>
            <a:endParaRPr lang="en-US"/>
          </a:p>
        </p:txBody>
      </p:sp>
    </p:spTree>
    <p:extLst>
      <p:ext uri="{BB962C8B-B14F-4D97-AF65-F5344CB8AC3E}">
        <p14:creationId xmlns:p14="http://schemas.microsoft.com/office/powerpoint/2010/main" val="1009130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37</a:t>
            </a:fld>
            <a:endParaRPr lang="en-US"/>
          </a:p>
        </p:txBody>
      </p:sp>
    </p:spTree>
    <p:extLst>
      <p:ext uri="{BB962C8B-B14F-4D97-AF65-F5344CB8AC3E}">
        <p14:creationId xmlns:p14="http://schemas.microsoft.com/office/powerpoint/2010/main" val="147012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38</a:t>
            </a:fld>
            <a:endParaRPr lang="en-US"/>
          </a:p>
        </p:txBody>
      </p:sp>
    </p:spTree>
    <p:extLst>
      <p:ext uri="{BB962C8B-B14F-4D97-AF65-F5344CB8AC3E}">
        <p14:creationId xmlns:p14="http://schemas.microsoft.com/office/powerpoint/2010/main" val="1450409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39</a:t>
            </a:fld>
            <a:endParaRPr lang="en-US"/>
          </a:p>
        </p:txBody>
      </p:sp>
    </p:spTree>
    <p:extLst>
      <p:ext uri="{BB962C8B-B14F-4D97-AF65-F5344CB8AC3E}">
        <p14:creationId xmlns:p14="http://schemas.microsoft.com/office/powerpoint/2010/main" val="153690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your summer in two words or less</a:t>
            </a:r>
          </a:p>
          <a:p>
            <a:r>
              <a:rPr lang="en-US"/>
              <a:t>https://www.polleverywhere.com/free_text_polls/4un9WGEQxKRPiXO</a:t>
            </a:r>
          </a:p>
        </p:txBody>
      </p:sp>
      <p:sp>
        <p:nvSpPr>
          <p:cNvPr id="4" name="Slide Number Placeholder 3"/>
          <p:cNvSpPr>
            <a:spLocks noGrp="1"/>
          </p:cNvSpPr>
          <p:nvPr>
            <p:ph type="sldNum" sz="quarter" idx="10"/>
          </p:nvPr>
        </p:nvSpPr>
        <p:spPr/>
        <p:txBody>
          <a:bodyPr/>
          <a:lstStyle/>
          <a:p>
            <a:fld id="{61774DFB-D935-5746-A664-BF9414F260B1}" type="slidenum">
              <a:rPr lang="en-US" smtClean="0"/>
              <a:t>4</a:t>
            </a:fld>
            <a:endParaRPr lang="en-US"/>
          </a:p>
        </p:txBody>
      </p:sp>
    </p:spTree>
    <p:extLst>
      <p:ext uri="{BB962C8B-B14F-4D97-AF65-F5344CB8AC3E}">
        <p14:creationId xmlns:p14="http://schemas.microsoft.com/office/powerpoint/2010/main" val="1748001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40</a:t>
            </a:fld>
            <a:endParaRPr lang="en-US"/>
          </a:p>
        </p:txBody>
      </p:sp>
    </p:spTree>
    <p:extLst>
      <p:ext uri="{BB962C8B-B14F-4D97-AF65-F5344CB8AC3E}">
        <p14:creationId xmlns:p14="http://schemas.microsoft.com/office/powerpoint/2010/main" val="1387006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41</a:t>
            </a:fld>
            <a:endParaRPr lang="en-US"/>
          </a:p>
        </p:txBody>
      </p:sp>
    </p:spTree>
    <p:extLst>
      <p:ext uri="{BB962C8B-B14F-4D97-AF65-F5344CB8AC3E}">
        <p14:creationId xmlns:p14="http://schemas.microsoft.com/office/powerpoint/2010/main" val="2003956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42</a:t>
            </a:fld>
            <a:endParaRPr lang="en-US"/>
          </a:p>
        </p:txBody>
      </p:sp>
    </p:spTree>
    <p:extLst>
      <p:ext uri="{BB962C8B-B14F-4D97-AF65-F5344CB8AC3E}">
        <p14:creationId xmlns:p14="http://schemas.microsoft.com/office/powerpoint/2010/main" val="1439678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43</a:t>
            </a:fld>
            <a:endParaRPr lang="en-US"/>
          </a:p>
        </p:txBody>
      </p:sp>
    </p:spTree>
    <p:extLst>
      <p:ext uri="{BB962C8B-B14F-4D97-AF65-F5344CB8AC3E}">
        <p14:creationId xmlns:p14="http://schemas.microsoft.com/office/powerpoint/2010/main" val="381486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44</a:t>
            </a:fld>
            <a:endParaRPr lang="en-US"/>
          </a:p>
        </p:txBody>
      </p:sp>
    </p:spTree>
    <p:extLst>
      <p:ext uri="{BB962C8B-B14F-4D97-AF65-F5344CB8AC3E}">
        <p14:creationId xmlns:p14="http://schemas.microsoft.com/office/powerpoint/2010/main" val="713948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45</a:t>
            </a:fld>
            <a:endParaRPr lang="en-US"/>
          </a:p>
        </p:txBody>
      </p:sp>
    </p:spTree>
    <p:extLst>
      <p:ext uri="{BB962C8B-B14F-4D97-AF65-F5344CB8AC3E}">
        <p14:creationId xmlns:p14="http://schemas.microsoft.com/office/powerpoint/2010/main" val="1107167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46</a:t>
            </a:fld>
            <a:endParaRPr lang="en-US"/>
          </a:p>
        </p:txBody>
      </p:sp>
    </p:spTree>
    <p:extLst>
      <p:ext uri="{BB962C8B-B14F-4D97-AF65-F5344CB8AC3E}">
        <p14:creationId xmlns:p14="http://schemas.microsoft.com/office/powerpoint/2010/main" val="599154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DE78E-5FBF-974C-B667-C455A67BB6B0}" type="slidenum">
              <a:rPr lang="en-US" smtClean="0"/>
              <a:t>47</a:t>
            </a:fld>
            <a:endParaRPr lang="en-US"/>
          </a:p>
        </p:txBody>
      </p:sp>
    </p:spTree>
    <p:extLst>
      <p:ext uri="{BB962C8B-B14F-4D97-AF65-F5344CB8AC3E}">
        <p14:creationId xmlns:p14="http://schemas.microsoft.com/office/powerpoint/2010/main" val="161535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5</a:t>
            </a:fld>
            <a:endParaRPr lang="en-US"/>
          </a:p>
        </p:txBody>
      </p:sp>
    </p:spTree>
    <p:extLst>
      <p:ext uri="{BB962C8B-B14F-4D97-AF65-F5344CB8AC3E}">
        <p14:creationId xmlns:p14="http://schemas.microsoft.com/office/powerpoint/2010/main" val="16827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6</a:t>
            </a:fld>
            <a:endParaRPr lang="en-US"/>
          </a:p>
        </p:txBody>
      </p:sp>
    </p:spTree>
    <p:extLst>
      <p:ext uri="{BB962C8B-B14F-4D97-AF65-F5344CB8AC3E}">
        <p14:creationId xmlns:p14="http://schemas.microsoft.com/office/powerpoint/2010/main" val="1823302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4DFB-D935-5746-A664-BF9414F260B1}" type="slidenum">
              <a:rPr lang="en-US" smtClean="0"/>
              <a:t>7</a:t>
            </a:fld>
            <a:endParaRPr lang="en-US"/>
          </a:p>
        </p:txBody>
      </p:sp>
    </p:spTree>
    <p:extLst>
      <p:ext uri="{BB962C8B-B14F-4D97-AF65-F5344CB8AC3E}">
        <p14:creationId xmlns:p14="http://schemas.microsoft.com/office/powerpoint/2010/main" val="179457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www.mnn.com</a:t>
            </a:r>
            <a:r>
              <a:rPr lang="en-US" dirty="0"/>
              <a:t>/earth-matters/wilderness-resources/blogs/the-clean-water-act-turns-40</a:t>
            </a:r>
          </a:p>
          <a:p>
            <a:endParaRPr lang="en-US" dirty="0"/>
          </a:p>
        </p:txBody>
      </p:sp>
      <p:sp>
        <p:nvSpPr>
          <p:cNvPr id="4" name="Slide Number Placeholder 3"/>
          <p:cNvSpPr>
            <a:spLocks noGrp="1"/>
          </p:cNvSpPr>
          <p:nvPr>
            <p:ph type="sldNum" sz="quarter" idx="10"/>
          </p:nvPr>
        </p:nvSpPr>
        <p:spPr/>
        <p:txBody>
          <a:bodyPr/>
          <a:lstStyle/>
          <a:p>
            <a:fld id="{61774DFB-D935-5746-A664-BF9414F260B1}" type="slidenum">
              <a:rPr lang="en-US" smtClean="0"/>
              <a:t>8</a:t>
            </a:fld>
            <a:endParaRPr lang="en-US"/>
          </a:p>
        </p:txBody>
      </p:sp>
    </p:spTree>
    <p:extLst>
      <p:ext uri="{BB962C8B-B14F-4D97-AF65-F5344CB8AC3E}">
        <p14:creationId xmlns:p14="http://schemas.microsoft.com/office/powerpoint/2010/main" val="2107853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www.mnn.com</a:t>
            </a:r>
            <a:r>
              <a:rPr lang="en-US" dirty="0"/>
              <a:t>/earth-matters/wilderness-resources/blogs/the-clean-water-act-turns-40</a:t>
            </a:r>
          </a:p>
        </p:txBody>
      </p:sp>
      <p:sp>
        <p:nvSpPr>
          <p:cNvPr id="4" name="Slide Number Placeholder 3"/>
          <p:cNvSpPr>
            <a:spLocks noGrp="1"/>
          </p:cNvSpPr>
          <p:nvPr>
            <p:ph type="sldNum" sz="quarter" idx="10"/>
          </p:nvPr>
        </p:nvSpPr>
        <p:spPr/>
        <p:txBody>
          <a:bodyPr/>
          <a:lstStyle/>
          <a:p>
            <a:fld id="{61774DFB-D935-5746-A664-BF9414F260B1}" type="slidenum">
              <a:rPr lang="en-US" smtClean="0"/>
              <a:t>9</a:t>
            </a:fld>
            <a:endParaRPr lang="en-US"/>
          </a:p>
        </p:txBody>
      </p:sp>
    </p:spTree>
    <p:extLst>
      <p:ext uri="{BB962C8B-B14F-4D97-AF65-F5344CB8AC3E}">
        <p14:creationId xmlns:p14="http://schemas.microsoft.com/office/powerpoint/2010/main" val="66541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414" y="1375172"/>
            <a:ext cx="7349133" cy="3259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71438" y="482203"/>
            <a:ext cx="9010055" cy="625078"/>
          </a:xfrm>
          <a:prstGeom prst="rect">
            <a:avLst/>
          </a:prstGeom>
        </p:spPr>
        <p:txBody>
          <a:bodyPr/>
          <a:lstStyle/>
          <a:p>
            <a:r>
              <a:rPr lang="en-US"/>
              <a:t>Click to edit Master title style</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FAF4E9BB-6875-8A4A-9856-C17BC9F98ED6}"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EEA7F234-DBD1-5547-9F12-CF992825FD43}" type="slidenum">
              <a:rPr lang="en-US" smtClean="0"/>
              <a:t>‹#›</a:t>
            </a:fld>
            <a:endParaRPr lang="en-US"/>
          </a:p>
        </p:txBody>
      </p:sp>
    </p:spTree>
    <p:extLst>
      <p:ext uri="{BB962C8B-B14F-4D97-AF65-F5344CB8AC3E}">
        <p14:creationId xmlns:p14="http://schemas.microsoft.com/office/powerpoint/2010/main" val="35768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ub,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12102" y="682625"/>
            <a:ext cx="8121987" cy="369332"/>
          </a:xfrm>
        </p:spPr>
        <p:txBody>
          <a:bodyPr>
            <a:noAutofit/>
          </a:bodyPr>
          <a:lstStyle>
            <a:lvl1pPr>
              <a:defRPr lang="en-US" sz="2700" b="0" kern="1200" spc="0" dirty="0" smtClean="0">
                <a:solidFill>
                  <a:srgbClr val="F5B324"/>
                </a:solidFill>
                <a:latin typeface="Franklin Gothic Demi Cond" panose="020B0706030402020204" pitchFamily="34" charset="0"/>
                <a:ea typeface="+mj-ea"/>
                <a:cs typeface="Arial"/>
              </a:defRPr>
            </a:lvl1pPr>
          </a:lstStyle>
          <a:p>
            <a:r>
              <a:rPr lang="en-US" dirty="0"/>
              <a:t>Click to Edit Master Title Style</a:t>
            </a:r>
          </a:p>
        </p:txBody>
      </p:sp>
      <p:sp>
        <p:nvSpPr>
          <p:cNvPr id="6" name="Text Placeholder 7"/>
          <p:cNvSpPr>
            <a:spLocks noGrp="1"/>
          </p:cNvSpPr>
          <p:nvPr>
            <p:ph type="body" sz="quarter" idx="11" hasCustomPrompt="1"/>
          </p:nvPr>
        </p:nvSpPr>
        <p:spPr>
          <a:xfrm>
            <a:off x="512102" y="1097314"/>
            <a:ext cx="8121987" cy="258532"/>
          </a:xfrm>
        </p:spPr>
        <p:txBody>
          <a:bodyPr anchor="t" anchorCtr="0">
            <a:spAutoFit/>
          </a:bodyPr>
          <a:lstStyle>
            <a:lvl1pPr marL="0" indent="0">
              <a:spcBef>
                <a:spcPts val="0"/>
              </a:spcBef>
              <a:spcAft>
                <a:spcPts val="0"/>
              </a:spcAft>
              <a:buNone/>
              <a:defRPr sz="1200">
                <a:solidFill>
                  <a:srgbClr val="4D8242"/>
                </a:solidFill>
                <a:latin typeface="Franklin Gothic Medium" panose="020B0603020102020204" pitchFamily="34" charset="0"/>
              </a:defRPr>
            </a:lvl1pPr>
            <a:lvl2pPr marL="0" indent="0">
              <a:buNone/>
              <a:defRPr sz="1051"/>
            </a:lvl2pPr>
            <a:lvl3pPr marL="0" indent="0">
              <a:buNone/>
              <a:defRPr sz="1051"/>
            </a:lvl3pPr>
            <a:lvl4pPr marL="0" indent="0">
              <a:buNone/>
              <a:defRPr sz="1051"/>
            </a:lvl4pPr>
            <a:lvl5pPr marL="0" indent="0">
              <a:buNone/>
              <a:defRPr sz="1051"/>
            </a:lvl5pPr>
          </a:lstStyle>
          <a:p>
            <a:pPr lvl="0"/>
            <a:r>
              <a:rPr lang="en-US" dirty="0"/>
              <a:t>Click to Edit Subtitle (optional)</a:t>
            </a:r>
          </a:p>
        </p:txBody>
      </p:sp>
      <p:sp>
        <p:nvSpPr>
          <p:cNvPr id="7" name="Content Placeholder 10"/>
          <p:cNvSpPr>
            <a:spLocks noGrp="1"/>
          </p:cNvSpPr>
          <p:nvPr>
            <p:ph sz="quarter" idx="12"/>
          </p:nvPr>
        </p:nvSpPr>
        <p:spPr>
          <a:xfrm>
            <a:off x="512103" y="1556658"/>
            <a:ext cx="7952874" cy="5040086"/>
          </a:xfrm>
        </p:spPr>
        <p:txBody>
          <a:bodyPr/>
          <a:lstStyle>
            <a:lvl1pPr>
              <a:defRPr>
                <a:solidFill>
                  <a:schemeClr val="bg1">
                    <a:lumMod val="50000"/>
                  </a:schemeClr>
                </a:solidFill>
                <a:latin typeface="Franklin Gothic Medium" panose="020B0603020102020204" pitchFamily="34" charset="0"/>
              </a:defRPr>
            </a:lvl1pPr>
            <a:lvl2pPr>
              <a:defRPr sz="1800">
                <a:solidFill>
                  <a:schemeClr val="bg1">
                    <a:lumMod val="50000"/>
                  </a:schemeClr>
                </a:solidFill>
                <a:latin typeface="Franklin Gothic Medium" panose="020B0603020102020204" pitchFamily="34" charset="0"/>
              </a:defRPr>
            </a:lvl2pPr>
            <a:lvl3pPr>
              <a:defRPr>
                <a:solidFill>
                  <a:schemeClr val="bg1">
                    <a:lumMod val="50000"/>
                  </a:schemeClr>
                </a:solidFill>
                <a:latin typeface="Franklin Gothic Medium" panose="020B0603020102020204" pitchFamily="34" charset="0"/>
              </a:defRPr>
            </a:lvl3pPr>
          </a:lstStyle>
          <a:p>
            <a:pPr lvl="0"/>
            <a:r>
              <a:rPr lang="en-US"/>
              <a:t>Click to edit Master text styles</a:t>
            </a:r>
          </a:p>
          <a:p>
            <a:pPr lvl="1"/>
            <a:r>
              <a:rPr lang="en-US"/>
              <a:t>Second level</a:t>
            </a:r>
          </a:p>
          <a:p>
            <a:pPr lvl="2"/>
            <a:r>
              <a:rPr lang="en-US"/>
              <a:t>Third level</a:t>
            </a: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marL="171442" indent="-171442">
              <a:buClr>
                <a:srgbClr val="F5B324"/>
              </a:buClr>
              <a:buSzPct val="140000"/>
              <a:buFont typeface="Arial" panose="020B0604020202020204" pitchFamily="34" charset="0"/>
              <a:buChar char="•"/>
              <a:defRPr/>
            </a:lvl1pPr>
            <a:lvl2pPr marL="514324" indent="-171442">
              <a:buClr>
                <a:srgbClr val="F5B324"/>
              </a:buClr>
              <a:buSzPct val="140000"/>
              <a:buFont typeface="Arial" panose="020B0604020202020204" pitchFamily="34" charset="0"/>
              <a:buChar char="•"/>
              <a:defRPr/>
            </a:lvl2pPr>
            <a:lvl3pPr marL="857207" indent="-171442">
              <a:buClr>
                <a:srgbClr val="F5B324"/>
              </a:buClr>
              <a:buSzPct val="140000"/>
              <a:buFont typeface="Arial" panose="020B0604020202020204" pitchFamily="34" charset="0"/>
              <a:buChar char="•"/>
              <a:defRPr/>
            </a:lvl3pPr>
            <a:lvl4pPr marL="1200090" indent="-171442">
              <a:buClr>
                <a:srgbClr val="F5B324"/>
              </a:buClr>
              <a:buSzPct val="140000"/>
              <a:buFont typeface="Arial" panose="020B0604020202020204" pitchFamily="34" charset="0"/>
              <a:buChar char="•"/>
              <a:defRPr/>
            </a:lvl4pPr>
            <a:lvl5pPr marL="1542973" indent="-171442">
              <a:buClr>
                <a:srgbClr val="0070C0"/>
              </a:buClr>
              <a:buSzPct val="140000"/>
              <a:buFont typeface="Arial" panose="020B0604020202020204" pitchFamily="34" charset="0"/>
              <a:buChar char="•"/>
              <a:defRPr/>
            </a:lvl5p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6"/>
            <a:ext cx="78867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8" name="Footer Placeholder 7"/>
          <p:cNvSpPr>
            <a:spLocks noGrp="1"/>
          </p:cNvSpPr>
          <p:nvPr>
            <p:ph type="ftr" sz="quarter" idx="11"/>
          </p:nvPr>
        </p:nvSpPr>
        <p:spPr>
          <a:xfrm>
            <a:off x="3028950" y="6356363"/>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4" name="Footer Placeholder 3"/>
          <p:cNvSpPr>
            <a:spLocks noGrp="1"/>
          </p:cNvSpPr>
          <p:nvPr>
            <p:ph type="ftr" sz="quarter" idx="11"/>
          </p:nvPr>
        </p:nvSpPr>
        <p:spPr>
          <a:xfrm>
            <a:off x="3028950" y="6356363"/>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3" name="Footer Placeholder 2"/>
          <p:cNvSpPr>
            <a:spLocks noGrp="1"/>
          </p:cNvSpPr>
          <p:nvPr>
            <p:ph type="ftr" sz="quarter" idx="11"/>
          </p:nvPr>
        </p:nvSpPr>
        <p:spPr>
          <a:xfrm>
            <a:off x="3028950" y="6356363"/>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414" y="1375172"/>
            <a:ext cx="7349133" cy="3259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71438" y="482203"/>
            <a:ext cx="9010055" cy="625078"/>
          </a:xfrm>
          <a:prstGeom prst="rect">
            <a:avLst/>
          </a:prstGeom>
        </p:spPr>
        <p:txBody>
          <a:bodyPr/>
          <a:lstStyle/>
          <a:p>
            <a:r>
              <a:rPr lang="en-US"/>
              <a:t>Click to edit Master title style</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8BF2A8F-4D96-402D-AA14-3A01ED5D894F}"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53450CCB-B88F-4AD6-AE1B-424D0667D73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bg>
      <p:bgPr>
        <a:solidFill>
          <a:srgbClr val="FFFFFF">
            <a:alpha val="0"/>
          </a:srgb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7003" y="1474986"/>
            <a:ext cx="8518922" cy="4519414"/>
          </a:xfrm>
          <a:prstGeom prst="rect">
            <a:avLst/>
          </a:prstGeom>
          <a:solidFill>
            <a:srgbClr val="FFFFFF"/>
          </a:solidFill>
        </p:spPr>
        <p:txBody>
          <a:bodyPr lIns="64274" tIns="32137" rIns="64274" bIns="32137"/>
          <a:lstStyle>
            <a:lvl1pPr>
              <a:defRPr sz="2800">
                <a:latin typeface="Candara"/>
              </a:defRPr>
            </a:lvl1pPr>
            <a:lvl2pPr>
              <a:defRPr>
                <a:latin typeface="Candara"/>
              </a:defRPr>
            </a:lvl2pPr>
            <a:lvl3pPr>
              <a:defRPr>
                <a:latin typeface="Candara"/>
              </a:defRPr>
            </a:lvl3pPr>
            <a:lvl4pPr>
              <a:defRPr>
                <a:latin typeface="Candara"/>
              </a:defRPr>
            </a:lvl4pPr>
            <a:lvl5pPr>
              <a:defRPr>
                <a:latin typeface="Candar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91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FAF4E9BB-6875-8A4A-9856-C17BC9F98ED6}"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EEA7F234-DBD1-5547-9F12-CF992825FD43}" type="slidenum">
              <a:rPr lang="en-US" smtClean="0"/>
              <a:t>‹#›</a:t>
            </a:fld>
            <a:endParaRPr lang="en-US"/>
          </a:p>
        </p:txBody>
      </p:sp>
    </p:spTree>
    <p:extLst>
      <p:ext uri="{BB962C8B-B14F-4D97-AF65-F5344CB8AC3E}">
        <p14:creationId xmlns:p14="http://schemas.microsoft.com/office/powerpoint/2010/main" val="1072080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2629794" y="-522387"/>
            <a:ext cx="3411141" cy="7992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414" y="1375172"/>
            <a:ext cx="7349133" cy="3259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71438" y="482203"/>
            <a:ext cx="9010055" cy="625078"/>
          </a:xfrm>
          <a:prstGeom prst="rect">
            <a:avLst/>
          </a:prstGeom>
        </p:spPr>
        <p:txBody>
          <a:bodyPr/>
          <a:lstStyle/>
          <a:p>
            <a:r>
              <a:rPr lang="en-US"/>
              <a:t>Click to edit Master 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FAF4E9BB-6875-8A4A-9856-C17BC9F98ED6}" type="datetimeFigureOut">
              <a:rPr lang="en-US" smtClean="0"/>
              <a:t>12/22/2022</a:t>
            </a:fld>
            <a:endParaRPr lang="en-US"/>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EEA7F234-DBD1-5547-9F12-CF992825FD43}" type="slidenum">
              <a:rPr lang="en-US" smtClean="0"/>
              <a:t>‹#›</a:t>
            </a:fld>
            <a:endParaRPr lang="en-US"/>
          </a:p>
        </p:txBody>
      </p:sp>
    </p:spTree>
    <p:extLst>
      <p:ext uri="{BB962C8B-B14F-4D97-AF65-F5344CB8AC3E}">
        <p14:creationId xmlns:p14="http://schemas.microsoft.com/office/powerpoint/2010/main" val="67555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5.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72B53"/>
        </a:solidFill>
        <a:effectLst/>
      </p:bgPr>
    </p:bg>
    <p:spTree>
      <p:nvGrpSpPr>
        <p:cNvPr id="1" name=""/>
        <p:cNvGrpSpPr/>
        <p:nvPr/>
      </p:nvGrpSpPr>
      <p:grpSpPr>
        <a:xfrm>
          <a:off x="0" y="0"/>
          <a:ext cx="0" cy="0"/>
          <a:chOff x="0" y="0"/>
          <a:chExt cx="0" cy="0"/>
        </a:xfrm>
      </p:grpSpPr>
      <p:sp>
        <p:nvSpPr>
          <p:cNvPr id="3074" name="Rectangle 1"/>
          <p:cNvSpPr>
            <a:spLocks/>
          </p:cNvSpPr>
          <p:nvPr/>
        </p:nvSpPr>
        <p:spPr bwMode="auto">
          <a:xfrm>
            <a:off x="0" y="1"/>
            <a:ext cx="9144000" cy="428625"/>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pic>
        <p:nvPicPr>
          <p:cNvPr id="3075" name="Picture 3" descr="uconnCANRlogo.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97142" y="107156"/>
            <a:ext cx="3250406"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379507"/>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Lst>
  <p:transition/>
  <p:txStyles>
    <p:titleStyle>
      <a:lvl1pPr algn="ctr" rtl="0" eaLnBrk="1" fontAlgn="base" hangingPunct="1">
        <a:spcBef>
          <a:spcPct val="0"/>
        </a:spcBef>
        <a:spcAft>
          <a:spcPct val="0"/>
        </a:spcAft>
        <a:defRPr sz="5907">
          <a:solidFill>
            <a:schemeClr val="tx1"/>
          </a:solidFill>
          <a:latin typeface="+mj-lt"/>
          <a:ea typeface="+mj-ea"/>
          <a:cs typeface="+mj-cs"/>
          <a:sym typeface="Franklin Gothic Demi Cond" charset="0"/>
        </a:defRPr>
      </a:lvl1pPr>
      <a:lvl2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2pPr>
      <a:lvl3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3pPr>
      <a:lvl4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4pPr>
      <a:lvl5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5pPr>
      <a:lvl6pPr marL="321449"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6pPr>
      <a:lvl7pPr marL="642899"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7pPr>
      <a:lvl8pPr marL="964348"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8pPr>
      <a:lvl9pPr marL="1285797"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9pPr>
    </p:titleStyle>
    <p:bodyStyle>
      <a:lvl1pPr marL="241087" indent="-241087" algn="ctr" rtl="0" eaLnBrk="1" fontAlgn="base" hangingPunct="1">
        <a:spcBef>
          <a:spcPct val="0"/>
        </a:spcBef>
        <a:spcAft>
          <a:spcPct val="0"/>
        </a:spcAft>
        <a:defRPr sz="2531">
          <a:solidFill>
            <a:schemeClr val="tx1"/>
          </a:solidFill>
          <a:latin typeface="+mn-lt"/>
          <a:ea typeface="+mn-ea"/>
          <a:cs typeface="+mn-cs"/>
          <a:sym typeface="Gill Sans" charset="0"/>
        </a:defRPr>
      </a:lvl1pPr>
      <a:lvl2pPr marL="522355" indent="-200906" algn="ctr" rtl="0" eaLnBrk="1" fontAlgn="base" hangingPunct="1">
        <a:spcBef>
          <a:spcPct val="0"/>
        </a:spcBef>
        <a:spcAft>
          <a:spcPct val="0"/>
        </a:spcAft>
        <a:defRPr sz="2531">
          <a:solidFill>
            <a:schemeClr val="tx1"/>
          </a:solidFill>
          <a:latin typeface="+mn-lt"/>
          <a:ea typeface="+mn-ea"/>
          <a:cs typeface="+mn-cs"/>
          <a:sym typeface="Gill Sans" charset="0"/>
        </a:defRPr>
      </a:lvl2pPr>
      <a:lvl3pPr marL="803623" indent="-160725" algn="ctr" rtl="0" eaLnBrk="1" fontAlgn="base" hangingPunct="1">
        <a:spcBef>
          <a:spcPct val="0"/>
        </a:spcBef>
        <a:spcAft>
          <a:spcPct val="0"/>
        </a:spcAft>
        <a:defRPr sz="2531">
          <a:solidFill>
            <a:schemeClr val="tx1"/>
          </a:solidFill>
          <a:latin typeface="+mn-lt"/>
          <a:ea typeface="+mn-ea"/>
          <a:cs typeface="+mn-cs"/>
          <a:sym typeface="Gill Sans" charset="0"/>
        </a:defRPr>
      </a:lvl3pPr>
      <a:lvl4pPr marL="1125073" indent="-160725" algn="ctr" rtl="0" eaLnBrk="1" fontAlgn="base" hangingPunct="1">
        <a:spcBef>
          <a:spcPct val="0"/>
        </a:spcBef>
        <a:spcAft>
          <a:spcPct val="0"/>
        </a:spcAft>
        <a:defRPr sz="2531">
          <a:solidFill>
            <a:schemeClr val="tx1"/>
          </a:solidFill>
          <a:latin typeface="+mn-lt"/>
          <a:ea typeface="+mn-ea"/>
          <a:cs typeface="+mn-cs"/>
          <a:sym typeface="Gill Sans" charset="0"/>
        </a:defRPr>
      </a:lvl4pPr>
      <a:lvl5pPr marL="1446523" indent="-160725" algn="ctr" rtl="0" eaLnBrk="1" fontAlgn="base" hangingPunct="1">
        <a:spcBef>
          <a:spcPct val="0"/>
        </a:spcBef>
        <a:spcAft>
          <a:spcPct val="0"/>
        </a:spcAft>
        <a:defRPr sz="2531">
          <a:solidFill>
            <a:schemeClr val="tx1"/>
          </a:solidFill>
          <a:latin typeface="+mn-lt"/>
          <a:ea typeface="+mn-ea"/>
          <a:cs typeface="+mn-cs"/>
          <a:sym typeface="Gill Sans" charset="0"/>
        </a:defRPr>
      </a:lvl5pPr>
      <a:lvl6pPr marL="321449" algn="ctr" rtl="0" eaLnBrk="1" fontAlgn="base" hangingPunct="1">
        <a:spcBef>
          <a:spcPct val="0"/>
        </a:spcBef>
        <a:spcAft>
          <a:spcPct val="0"/>
        </a:spcAft>
        <a:defRPr sz="2531">
          <a:solidFill>
            <a:schemeClr val="tx1"/>
          </a:solidFill>
          <a:latin typeface="+mn-lt"/>
          <a:ea typeface="+mn-ea"/>
          <a:cs typeface="+mn-cs"/>
          <a:sym typeface="Gill Sans" charset="0"/>
        </a:defRPr>
      </a:lvl6pPr>
      <a:lvl7pPr marL="642899" algn="ctr" rtl="0" eaLnBrk="1" fontAlgn="base" hangingPunct="1">
        <a:spcBef>
          <a:spcPct val="0"/>
        </a:spcBef>
        <a:spcAft>
          <a:spcPct val="0"/>
        </a:spcAft>
        <a:defRPr sz="2531">
          <a:solidFill>
            <a:schemeClr val="tx1"/>
          </a:solidFill>
          <a:latin typeface="+mn-lt"/>
          <a:ea typeface="+mn-ea"/>
          <a:cs typeface="+mn-cs"/>
          <a:sym typeface="Gill Sans" charset="0"/>
        </a:defRPr>
      </a:lvl7pPr>
      <a:lvl8pPr marL="964348" algn="ctr" rtl="0" eaLnBrk="1" fontAlgn="base" hangingPunct="1">
        <a:spcBef>
          <a:spcPct val="0"/>
        </a:spcBef>
        <a:spcAft>
          <a:spcPct val="0"/>
        </a:spcAft>
        <a:defRPr sz="2531">
          <a:solidFill>
            <a:schemeClr val="tx1"/>
          </a:solidFill>
          <a:latin typeface="+mn-lt"/>
          <a:ea typeface="+mn-ea"/>
          <a:cs typeface="+mn-cs"/>
          <a:sym typeface="Gill Sans" charset="0"/>
        </a:defRPr>
      </a:lvl8pPr>
      <a:lvl9pPr marL="1285797" algn="ctr" rtl="0" eaLnBrk="1" fontAlgn="base" hangingPunct="1">
        <a:spcBef>
          <a:spcPct val="0"/>
        </a:spcBef>
        <a:spcAft>
          <a:spcPct val="0"/>
        </a:spcAft>
        <a:defRPr sz="2531">
          <a:solidFill>
            <a:schemeClr val="tx1"/>
          </a:solidFill>
          <a:latin typeface="+mn-lt"/>
          <a:ea typeface="+mn-ea"/>
          <a:cs typeface="+mn-cs"/>
          <a:sym typeface="Gill Sans" charset="0"/>
        </a:defRPr>
      </a:lvl9pPr>
    </p:bodyStyle>
    <p:otherStyle>
      <a:defPPr>
        <a:defRPr lang="en-US"/>
      </a:defPPr>
      <a:lvl1pPr marL="0" algn="l" defTabSz="321449" rtl="0" eaLnBrk="1" latinLnBrk="0" hangingPunct="1">
        <a:defRPr sz="1265" kern="1200">
          <a:solidFill>
            <a:schemeClr val="tx1"/>
          </a:solidFill>
          <a:latin typeface="+mn-lt"/>
          <a:ea typeface="+mn-ea"/>
          <a:cs typeface="+mn-cs"/>
        </a:defRPr>
      </a:lvl1pPr>
      <a:lvl2pPr marL="321449" algn="l" defTabSz="321449" rtl="0" eaLnBrk="1" latinLnBrk="0" hangingPunct="1">
        <a:defRPr sz="1265" kern="1200">
          <a:solidFill>
            <a:schemeClr val="tx1"/>
          </a:solidFill>
          <a:latin typeface="+mn-lt"/>
          <a:ea typeface="+mn-ea"/>
          <a:cs typeface="+mn-cs"/>
        </a:defRPr>
      </a:lvl2pPr>
      <a:lvl3pPr marL="642899" algn="l" defTabSz="321449" rtl="0" eaLnBrk="1" latinLnBrk="0" hangingPunct="1">
        <a:defRPr sz="1265" kern="1200">
          <a:solidFill>
            <a:schemeClr val="tx1"/>
          </a:solidFill>
          <a:latin typeface="+mn-lt"/>
          <a:ea typeface="+mn-ea"/>
          <a:cs typeface="+mn-cs"/>
        </a:defRPr>
      </a:lvl3pPr>
      <a:lvl4pPr marL="964348" algn="l" defTabSz="321449" rtl="0" eaLnBrk="1" latinLnBrk="0" hangingPunct="1">
        <a:defRPr sz="1265" kern="1200">
          <a:solidFill>
            <a:schemeClr val="tx1"/>
          </a:solidFill>
          <a:latin typeface="+mn-lt"/>
          <a:ea typeface="+mn-ea"/>
          <a:cs typeface="+mn-cs"/>
        </a:defRPr>
      </a:lvl4pPr>
      <a:lvl5pPr marL="1285797" algn="l" defTabSz="321449" rtl="0" eaLnBrk="1" latinLnBrk="0" hangingPunct="1">
        <a:defRPr sz="1265" kern="1200">
          <a:solidFill>
            <a:schemeClr val="tx1"/>
          </a:solidFill>
          <a:latin typeface="+mn-lt"/>
          <a:ea typeface="+mn-ea"/>
          <a:cs typeface="+mn-cs"/>
        </a:defRPr>
      </a:lvl5pPr>
      <a:lvl6pPr marL="1607246" algn="l" defTabSz="321449" rtl="0" eaLnBrk="1" latinLnBrk="0" hangingPunct="1">
        <a:defRPr sz="1265" kern="1200">
          <a:solidFill>
            <a:schemeClr val="tx1"/>
          </a:solidFill>
          <a:latin typeface="+mn-lt"/>
          <a:ea typeface="+mn-ea"/>
          <a:cs typeface="+mn-cs"/>
        </a:defRPr>
      </a:lvl6pPr>
      <a:lvl7pPr marL="1928696" algn="l" defTabSz="321449" rtl="0" eaLnBrk="1" latinLnBrk="0" hangingPunct="1">
        <a:defRPr sz="1265" kern="1200">
          <a:solidFill>
            <a:schemeClr val="tx1"/>
          </a:solidFill>
          <a:latin typeface="+mn-lt"/>
          <a:ea typeface="+mn-ea"/>
          <a:cs typeface="+mn-cs"/>
        </a:defRPr>
      </a:lvl7pPr>
      <a:lvl8pPr marL="2250145" algn="l" defTabSz="321449" rtl="0" eaLnBrk="1" latinLnBrk="0" hangingPunct="1">
        <a:defRPr sz="1265" kern="1200">
          <a:solidFill>
            <a:schemeClr val="tx1"/>
          </a:solidFill>
          <a:latin typeface="+mn-lt"/>
          <a:ea typeface="+mn-ea"/>
          <a:cs typeface="+mn-cs"/>
        </a:defRPr>
      </a:lvl8pPr>
      <a:lvl9pPr marL="2571594" algn="l" defTabSz="321449" rtl="0" eaLnBrk="1" latinLnBrk="0" hangingPunct="1">
        <a:defRPr sz="12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p:cNvSpPr>
          <p:nvPr/>
        </p:nvSpPr>
        <p:spPr bwMode="auto">
          <a:xfrm>
            <a:off x="0" y="1"/>
            <a:ext cx="9144000" cy="428625"/>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sp>
        <p:nvSpPr>
          <p:cNvPr id="2051" name="Rectangle 2"/>
          <p:cNvSpPr>
            <a:spLocks/>
          </p:cNvSpPr>
          <p:nvPr/>
        </p:nvSpPr>
        <p:spPr bwMode="auto">
          <a:xfrm>
            <a:off x="0" y="428628"/>
            <a:ext cx="9144000" cy="776883"/>
          </a:xfrm>
          <a:prstGeom prst="rect">
            <a:avLst/>
          </a:prstGeom>
          <a:solidFill>
            <a:srgbClr val="082C53"/>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sp>
        <p:nvSpPr>
          <p:cNvPr id="7171" name="Rectangle 3"/>
          <p:cNvSpPr>
            <a:spLocks noGrp="1" noChangeArrowheads="1"/>
          </p:cNvSpPr>
          <p:nvPr>
            <p:ph type="title"/>
          </p:nvPr>
        </p:nvSpPr>
        <p:spPr bwMode="auto">
          <a:xfrm>
            <a:off x="71438" y="482203"/>
            <a:ext cx="9010055" cy="62507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Franklin Gothic Demi Cond" charset="0"/>
              </a:rPr>
              <a:t>Click to edit Master title style</a:t>
            </a:r>
            <a:endParaRPr lang="en-US" dirty="0">
              <a:sym typeface="Franklin Gothic Demi Cond" charset="0"/>
            </a:endParaRPr>
          </a:p>
        </p:txBody>
      </p:sp>
      <p:sp>
        <p:nvSpPr>
          <p:cNvPr id="7172" name="Rectangle 4"/>
          <p:cNvSpPr>
            <a:spLocks noGrp="1" noChangeArrowheads="1"/>
          </p:cNvSpPr>
          <p:nvPr>
            <p:ph type="body" idx="1"/>
          </p:nvPr>
        </p:nvSpPr>
        <p:spPr bwMode="auto">
          <a:xfrm>
            <a:off x="455415" y="1366242"/>
            <a:ext cx="7340204" cy="434875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Franklin Gothic Demi Cond" charset="0"/>
              </a:rPr>
              <a:t>Click to edit Master text styles</a:t>
            </a:r>
          </a:p>
          <a:p>
            <a:pPr lvl="1"/>
            <a:r>
              <a:rPr lang="en-US">
                <a:sym typeface="Franklin Gothic Demi Cond" charset="0"/>
              </a:rPr>
              <a:t>Second level</a:t>
            </a:r>
          </a:p>
          <a:p>
            <a:pPr lvl="2"/>
            <a:r>
              <a:rPr lang="en-US">
                <a:sym typeface="Franklin Gothic Demi Cond" charset="0"/>
              </a:rPr>
              <a:t>Third level</a:t>
            </a:r>
          </a:p>
          <a:p>
            <a:pPr lvl="3"/>
            <a:r>
              <a:rPr lang="en-US">
                <a:sym typeface="Franklin Gothic Demi Cond" charset="0"/>
              </a:rPr>
              <a:t>Fourth level</a:t>
            </a:r>
          </a:p>
          <a:p>
            <a:pPr lvl="4"/>
            <a:r>
              <a:rPr lang="en-US">
                <a:sym typeface="Franklin Gothic Demi Cond" charset="0"/>
              </a:rPr>
              <a:t>Fifth level</a:t>
            </a:r>
            <a:endParaRPr lang="en-US" dirty="0">
              <a:sym typeface="Franklin Gothic Medium Cond" charset="0"/>
            </a:endParaRPr>
          </a:p>
        </p:txBody>
      </p:sp>
      <p:sp>
        <p:nvSpPr>
          <p:cNvPr id="2054" name="Rectangle 6"/>
          <p:cNvSpPr>
            <a:spLocks/>
          </p:cNvSpPr>
          <p:nvPr/>
        </p:nvSpPr>
        <p:spPr bwMode="auto">
          <a:xfrm>
            <a:off x="1839515" y="6482956"/>
            <a:ext cx="7125891"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l" eaLnBrk="1" hangingPunct="1"/>
            <a:r>
              <a:rPr lang="en-US" altLang="x-none" sz="844">
                <a:solidFill>
                  <a:srgbClr val="A3A3A3"/>
                </a:solidFill>
                <a:latin typeface="Franklin Gothic Medium" charset="0"/>
                <a:ea typeface="ＭＳ Ｐゴシック" charset="-128"/>
                <a:sym typeface="Franklin Gothic Medium Italic" charset="0"/>
              </a:rPr>
              <a:t>© University of Connecticut. The University of Connecticut supports all state and federal laws that promote equal opportunity and prohibit discrimination. </a:t>
            </a:r>
          </a:p>
        </p:txBody>
      </p:sp>
      <p:sp>
        <p:nvSpPr>
          <p:cNvPr id="2055" name="Rectangle 7"/>
          <p:cNvSpPr>
            <a:spLocks/>
          </p:cNvSpPr>
          <p:nvPr/>
        </p:nvSpPr>
        <p:spPr bwMode="auto">
          <a:xfrm>
            <a:off x="3286126" y="3750471"/>
            <a:ext cx="3348633"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r" eaLnBrk="1" hangingPunct="1"/>
            <a:r>
              <a:rPr lang="en-US" altLang="x-none" sz="1265">
                <a:solidFill>
                  <a:schemeClr val="tx1"/>
                </a:solidFill>
                <a:latin typeface="Franklin Gothic Book" charset="0"/>
                <a:ea typeface="ＭＳ Ｐゴシック" charset="-128"/>
                <a:sym typeface="Franklin Gothic Book" charset="0"/>
              </a:rPr>
              <a:t>Center for Land Use Education and Research at the University of Connecticut</a:t>
            </a:r>
          </a:p>
        </p:txBody>
      </p:sp>
      <p:sp>
        <p:nvSpPr>
          <p:cNvPr id="2056" name="Line 9"/>
          <p:cNvSpPr>
            <a:spLocks noChangeShapeType="1"/>
          </p:cNvSpPr>
          <p:nvPr/>
        </p:nvSpPr>
        <p:spPr bwMode="auto">
          <a:xfrm>
            <a:off x="0" y="6268641"/>
            <a:ext cx="9144000" cy="0"/>
          </a:xfrm>
          <a:prstGeom prst="line">
            <a:avLst/>
          </a:prstGeom>
          <a:noFill/>
          <a:ln w="25400">
            <a:solidFill>
              <a:srgbClr val="999999"/>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265"/>
          </a:p>
        </p:txBody>
      </p:sp>
      <p:pic>
        <p:nvPicPr>
          <p:cNvPr id="2057" name="Picture 3" descr="uconnCANRlogo.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97142" y="107156"/>
            <a:ext cx="3250406"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6" descr="clear_logo_color_notag.eps"/>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78594" y="6340078"/>
            <a:ext cx="1437680"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p:cNvSpPr>
            <a:spLocks/>
          </p:cNvSpPr>
          <p:nvPr/>
        </p:nvSpPr>
        <p:spPr bwMode="auto">
          <a:xfrm>
            <a:off x="0" y="1"/>
            <a:ext cx="9144000" cy="428625"/>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pic>
        <p:nvPicPr>
          <p:cNvPr id="12" name="Picture 3" descr="uconnCANRlogo.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97142" y="107156"/>
            <a:ext cx="3250406"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190430"/>
      </p:ext>
    </p:extLst>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Lst>
  <p:transition/>
  <p:txStyles>
    <p:titleStyle>
      <a:lvl1pPr algn="l" rtl="0" eaLnBrk="1" fontAlgn="base" hangingPunct="1">
        <a:spcBef>
          <a:spcPct val="0"/>
        </a:spcBef>
        <a:spcAft>
          <a:spcPct val="0"/>
        </a:spcAft>
        <a:defRPr sz="5063">
          <a:solidFill>
            <a:srgbClr val="AAAAAA"/>
          </a:solidFill>
          <a:latin typeface="+mj-lt"/>
          <a:ea typeface="+mj-ea"/>
          <a:cs typeface="+mj-cs"/>
          <a:sym typeface="Franklin Gothic Demi Cond" charset="0"/>
        </a:defRPr>
      </a:lvl1pPr>
      <a:lvl2pPr algn="l" rtl="0" eaLnBrk="1" fontAlgn="base" hangingPunct="1">
        <a:spcBef>
          <a:spcPct val="0"/>
        </a:spcBef>
        <a:spcAft>
          <a:spcPct val="0"/>
        </a:spcAft>
        <a:defRPr sz="5063">
          <a:solidFill>
            <a:srgbClr val="AAAAAA"/>
          </a:solidFill>
          <a:latin typeface="Franklin Gothic Demi Cond" charset="0"/>
          <a:ea typeface="ヒラギノ角ゴ ProN W6" charset="0"/>
          <a:cs typeface="ヒラギノ角ゴ ProN W6" charset="0"/>
          <a:sym typeface="Franklin Gothic Demi Cond" charset="0"/>
        </a:defRPr>
      </a:lvl2pPr>
      <a:lvl3pPr algn="l" rtl="0" eaLnBrk="1" fontAlgn="base" hangingPunct="1">
        <a:spcBef>
          <a:spcPct val="0"/>
        </a:spcBef>
        <a:spcAft>
          <a:spcPct val="0"/>
        </a:spcAft>
        <a:defRPr sz="5063">
          <a:solidFill>
            <a:srgbClr val="AAAAAA"/>
          </a:solidFill>
          <a:latin typeface="Franklin Gothic Demi Cond" charset="0"/>
          <a:ea typeface="ヒラギノ角ゴ ProN W6" charset="0"/>
          <a:cs typeface="ヒラギノ角ゴ ProN W6" charset="0"/>
          <a:sym typeface="Franklin Gothic Demi Cond" charset="0"/>
        </a:defRPr>
      </a:lvl3pPr>
      <a:lvl4pPr algn="l" rtl="0" eaLnBrk="1" fontAlgn="base" hangingPunct="1">
        <a:spcBef>
          <a:spcPct val="0"/>
        </a:spcBef>
        <a:spcAft>
          <a:spcPct val="0"/>
        </a:spcAft>
        <a:defRPr sz="5063">
          <a:solidFill>
            <a:srgbClr val="AAAAAA"/>
          </a:solidFill>
          <a:latin typeface="Franklin Gothic Demi Cond" charset="0"/>
          <a:ea typeface="ヒラギノ角ゴ ProN W6" charset="0"/>
          <a:cs typeface="ヒラギノ角ゴ ProN W6" charset="0"/>
          <a:sym typeface="Franklin Gothic Demi Cond" charset="0"/>
        </a:defRPr>
      </a:lvl4pPr>
      <a:lvl5pPr algn="l" rtl="0" eaLnBrk="1" fontAlgn="base" hangingPunct="1">
        <a:spcBef>
          <a:spcPct val="0"/>
        </a:spcBef>
        <a:spcAft>
          <a:spcPct val="0"/>
        </a:spcAft>
        <a:defRPr sz="5063">
          <a:solidFill>
            <a:srgbClr val="AAAAAA"/>
          </a:solidFill>
          <a:latin typeface="Franklin Gothic Demi Cond" charset="0"/>
          <a:ea typeface="ヒラギノ角ゴ ProN W6" charset="0"/>
          <a:cs typeface="ヒラギノ角ゴ ProN W6" charset="0"/>
          <a:sym typeface="Franklin Gothic Demi Cond" charset="0"/>
        </a:defRPr>
      </a:lvl5pPr>
      <a:lvl6pPr marL="321449" algn="l" rtl="0" eaLnBrk="1" fontAlgn="base" hangingPunct="1">
        <a:spcBef>
          <a:spcPct val="0"/>
        </a:spcBef>
        <a:spcAft>
          <a:spcPct val="0"/>
        </a:spcAft>
        <a:defRPr sz="5063">
          <a:solidFill>
            <a:srgbClr val="999999"/>
          </a:solidFill>
          <a:latin typeface="Franklin Gothic Demi Cond" charset="0"/>
          <a:ea typeface="ヒラギノ角ゴ ProN W6" charset="0"/>
          <a:cs typeface="ヒラギノ角ゴ ProN W6" charset="0"/>
          <a:sym typeface="Franklin Gothic Demi Cond" charset="0"/>
        </a:defRPr>
      </a:lvl6pPr>
      <a:lvl7pPr marL="642899" algn="l" rtl="0" eaLnBrk="1" fontAlgn="base" hangingPunct="1">
        <a:spcBef>
          <a:spcPct val="0"/>
        </a:spcBef>
        <a:spcAft>
          <a:spcPct val="0"/>
        </a:spcAft>
        <a:defRPr sz="5063">
          <a:solidFill>
            <a:srgbClr val="999999"/>
          </a:solidFill>
          <a:latin typeface="Franklin Gothic Demi Cond" charset="0"/>
          <a:ea typeface="ヒラギノ角ゴ ProN W6" charset="0"/>
          <a:cs typeface="ヒラギノ角ゴ ProN W6" charset="0"/>
          <a:sym typeface="Franklin Gothic Demi Cond" charset="0"/>
        </a:defRPr>
      </a:lvl7pPr>
      <a:lvl8pPr marL="964348" algn="l" rtl="0" eaLnBrk="1" fontAlgn="base" hangingPunct="1">
        <a:spcBef>
          <a:spcPct val="0"/>
        </a:spcBef>
        <a:spcAft>
          <a:spcPct val="0"/>
        </a:spcAft>
        <a:defRPr sz="5063">
          <a:solidFill>
            <a:srgbClr val="999999"/>
          </a:solidFill>
          <a:latin typeface="Franklin Gothic Demi Cond" charset="0"/>
          <a:ea typeface="ヒラギノ角ゴ ProN W6" charset="0"/>
          <a:cs typeface="ヒラギノ角ゴ ProN W6" charset="0"/>
          <a:sym typeface="Franklin Gothic Demi Cond" charset="0"/>
        </a:defRPr>
      </a:lvl8pPr>
      <a:lvl9pPr marL="1285797" algn="l" rtl="0" eaLnBrk="1" fontAlgn="base" hangingPunct="1">
        <a:spcBef>
          <a:spcPct val="0"/>
        </a:spcBef>
        <a:spcAft>
          <a:spcPct val="0"/>
        </a:spcAft>
        <a:defRPr sz="5063">
          <a:solidFill>
            <a:srgbClr val="999999"/>
          </a:solidFill>
          <a:latin typeface="Franklin Gothic Demi Cond" charset="0"/>
          <a:ea typeface="ヒラギノ角ゴ ProN W6" charset="0"/>
          <a:cs typeface="ヒラギノ角ゴ ProN W6" charset="0"/>
          <a:sym typeface="Franklin Gothic Demi Cond" charset="0"/>
        </a:defRPr>
      </a:lvl9pPr>
    </p:titleStyle>
    <p:bodyStyle>
      <a:lvl1pPr marL="241087" indent="-241087" algn="l" rtl="0" eaLnBrk="1" fontAlgn="base" hangingPunct="1">
        <a:lnSpc>
          <a:spcPct val="130000"/>
        </a:lnSpc>
        <a:spcBef>
          <a:spcPts val="352"/>
        </a:spcBef>
        <a:spcAft>
          <a:spcPct val="0"/>
        </a:spcAft>
        <a:defRPr sz="3375">
          <a:solidFill>
            <a:srgbClr val="D0272C"/>
          </a:solidFill>
          <a:latin typeface="+mn-lt"/>
          <a:ea typeface="+mn-ea"/>
          <a:cs typeface="+mn-cs"/>
          <a:sym typeface="Franklin Gothic Demi Cond" charset="0"/>
        </a:defRPr>
      </a:lvl1pPr>
      <a:lvl2pPr marL="410740" indent="-267875" algn="l" rtl="0" eaLnBrk="1" fontAlgn="base" hangingPunct="1">
        <a:spcBef>
          <a:spcPts val="492"/>
        </a:spcBef>
        <a:spcAft>
          <a:spcPct val="0"/>
        </a:spcAft>
        <a:buSzPct val="93000"/>
        <a:buChar char="•"/>
        <a:defRPr sz="2531">
          <a:solidFill>
            <a:srgbClr val="082C53"/>
          </a:solidFill>
          <a:latin typeface="+mn-lt"/>
          <a:ea typeface="+mn-ea"/>
          <a:cs typeface="+mn-cs"/>
          <a:sym typeface="Franklin Gothic Demi Cond" charset="0"/>
        </a:defRPr>
      </a:lvl2pPr>
      <a:lvl3pPr marL="589324"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3pPr>
      <a:lvl4pPr marL="767907"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4pPr>
      <a:lvl5pPr marL="946490"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5pPr>
      <a:lvl6pPr marL="1267939"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6pPr>
      <a:lvl7pPr marL="1589388"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7pPr>
      <a:lvl8pPr marL="1910838"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8pPr>
      <a:lvl9pPr marL="2232287" indent="-267875" algn="l" rtl="0" eaLnBrk="1" fontAlgn="base" hangingPunct="1">
        <a:spcBef>
          <a:spcPts val="492"/>
        </a:spcBef>
        <a:spcAft>
          <a:spcPct val="0"/>
        </a:spcAft>
        <a:buSzPct val="93000"/>
        <a:buChar char="•"/>
        <a:defRPr sz="2180">
          <a:solidFill>
            <a:srgbClr val="082C53"/>
          </a:solidFill>
          <a:latin typeface="Franklin Gothic Medium Cond" charset="0"/>
          <a:ea typeface="+mn-ea"/>
          <a:cs typeface="+mn-cs"/>
          <a:sym typeface="Franklin Gothic Medium Cond" charset="0"/>
        </a:defRPr>
      </a:lvl9pPr>
    </p:bodyStyle>
    <p:otherStyle>
      <a:defPPr>
        <a:defRPr lang="en-US"/>
      </a:defPPr>
      <a:lvl1pPr marL="0" algn="l" defTabSz="321449" rtl="0" eaLnBrk="1" latinLnBrk="0" hangingPunct="1">
        <a:defRPr sz="1265" kern="1200">
          <a:solidFill>
            <a:schemeClr val="tx1"/>
          </a:solidFill>
          <a:latin typeface="+mn-lt"/>
          <a:ea typeface="+mn-ea"/>
          <a:cs typeface="+mn-cs"/>
        </a:defRPr>
      </a:lvl1pPr>
      <a:lvl2pPr marL="321449" algn="l" defTabSz="321449" rtl="0" eaLnBrk="1" latinLnBrk="0" hangingPunct="1">
        <a:defRPr sz="1265" kern="1200">
          <a:solidFill>
            <a:schemeClr val="tx1"/>
          </a:solidFill>
          <a:latin typeface="+mn-lt"/>
          <a:ea typeface="+mn-ea"/>
          <a:cs typeface="+mn-cs"/>
        </a:defRPr>
      </a:lvl2pPr>
      <a:lvl3pPr marL="642899" algn="l" defTabSz="321449" rtl="0" eaLnBrk="1" latinLnBrk="0" hangingPunct="1">
        <a:defRPr sz="1265" kern="1200">
          <a:solidFill>
            <a:schemeClr val="tx1"/>
          </a:solidFill>
          <a:latin typeface="+mn-lt"/>
          <a:ea typeface="+mn-ea"/>
          <a:cs typeface="+mn-cs"/>
        </a:defRPr>
      </a:lvl3pPr>
      <a:lvl4pPr marL="964348" algn="l" defTabSz="321449" rtl="0" eaLnBrk="1" latinLnBrk="0" hangingPunct="1">
        <a:defRPr sz="1265" kern="1200">
          <a:solidFill>
            <a:schemeClr val="tx1"/>
          </a:solidFill>
          <a:latin typeface="+mn-lt"/>
          <a:ea typeface="+mn-ea"/>
          <a:cs typeface="+mn-cs"/>
        </a:defRPr>
      </a:lvl4pPr>
      <a:lvl5pPr marL="1285797" algn="l" defTabSz="321449" rtl="0" eaLnBrk="1" latinLnBrk="0" hangingPunct="1">
        <a:defRPr sz="1265" kern="1200">
          <a:solidFill>
            <a:schemeClr val="tx1"/>
          </a:solidFill>
          <a:latin typeface="+mn-lt"/>
          <a:ea typeface="+mn-ea"/>
          <a:cs typeface="+mn-cs"/>
        </a:defRPr>
      </a:lvl5pPr>
      <a:lvl6pPr marL="1607246" algn="l" defTabSz="321449" rtl="0" eaLnBrk="1" latinLnBrk="0" hangingPunct="1">
        <a:defRPr sz="1265" kern="1200">
          <a:solidFill>
            <a:schemeClr val="tx1"/>
          </a:solidFill>
          <a:latin typeface="+mn-lt"/>
          <a:ea typeface="+mn-ea"/>
          <a:cs typeface="+mn-cs"/>
        </a:defRPr>
      </a:lvl6pPr>
      <a:lvl7pPr marL="1928696" algn="l" defTabSz="321449" rtl="0" eaLnBrk="1" latinLnBrk="0" hangingPunct="1">
        <a:defRPr sz="1265" kern="1200">
          <a:solidFill>
            <a:schemeClr val="tx1"/>
          </a:solidFill>
          <a:latin typeface="+mn-lt"/>
          <a:ea typeface="+mn-ea"/>
          <a:cs typeface="+mn-cs"/>
        </a:defRPr>
      </a:lvl7pPr>
      <a:lvl8pPr marL="2250145" algn="l" defTabSz="321449" rtl="0" eaLnBrk="1" latinLnBrk="0" hangingPunct="1">
        <a:defRPr sz="1265" kern="1200">
          <a:solidFill>
            <a:schemeClr val="tx1"/>
          </a:solidFill>
          <a:latin typeface="+mn-lt"/>
          <a:ea typeface="+mn-ea"/>
          <a:cs typeface="+mn-cs"/>
        </a:defRPr>
      </a:lvl8pPr>
      <a:lvl9pPr marL="2571594" algn="l" defTabSz="321449" rtl="0" eaLnBrk="1" latinLnBrk="0" hangingPunct="1">
        <a:defRPr sz="12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72B53"/>
        </a:solidFill>
        <a:effectLst/>
      </p:bgPr>
    </p:bg>
    <p:spTree>
      <p:nvGrpSpPr>
        <p:cNvPr id="1" name=""/>
        <p:cNvGrpSpPr/>
        <p:nvPr/>
      </p:nvGrpSpPr>
      <p:grpSpPr>
        <a:xfrm>
          <a:off x="0" y="0"/>
          <a:ext cx="0" cy="0"/>
          <a:chOff x="0" y="0"/>
          <a:chExt cx="0" cy="0"/>
        </a:xfrm>
      </p:grpSpPr>
      <p:sp>
        <p:nvSpPr>
          <p:cNvPr id="3074" name="Rectangle 1"/>
          <p:cNvSpPr>
            <a:spLocks/>
          </p:cNvSpPr>
          <p:nvPr/>
        </p:nvSpPr>
        <p:spPr bwMode="auto">
          <a:xfrm>
            <a:off x="0" y="1"/>
            <a:ext cx="9144000" cy="428625"/>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pic>
        <p:nvPicPr>
          <p:cNvPr id="3075" name="Picture 3" descr="uconnCANRlogo.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97142" y="107156"/>
            <a:ext cx="3250406"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275033"/>
      </p:ext>
    </p:extLst>
  </p:cSld>
  <p:clrMap bg1="dk2" tx1="lt1" bg2="dk1" tx2="lt2" accent1="accent1" accent2="accent2" accent3="accent3" accent4="accent4" accent5="accent5" accent6="accent6" hlink="hlink" folHlink="folHlink"/>
  <p:sldLayoutIdLst>
    <p:sldLayoutId id="2147483683" r:id="rId1"/>
    <p:sldLayoutId id="2147483687" r:id="rId2"/>
  </p:sldLayoutIdLst>
  <p:transition/>
  <p:txStyles>
    <p:titleStyle>
      <a:lvl1pPr algn="ctr" rtl="0" eaLnBrk="1" fontAlgn="base" hangingPunct="1">
        <a:spcBef>
          <a:spcPct val="0"/>
        </a:spcBef>
        <a:spcAft>
          <a:spcPct val="0"/>
        </a:spcAft>
        <a:defRPr sz="5907">
          <a:solidFill>
            <a:schemeClr val="tx1"/>
          </a:solidFill>
          <a:latin typeface="+mj-lt"/>
          <a:ea typeface="+mj-ea"/>
          <a:cs typeface="+mj-cs"/>
          <a:sym typeface="Franklin Gothic Demi Cond" charset="0"/>
        </a:defRPr>
      </a:lvl1pPr>
      <a:lvl2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2pPr>
      <a:lvl3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3pPr>
      <a:lvl4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4pPr>
      <a:lvl5pPr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5pPr>
      <a:lvl6pPr marL="321449"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6pPr>
      <a:lvl7pPr marL="642899"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7pPr>
      <a:lvl8pPr marL="964348"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8pPr>
      <a:lvl9pPr marL="1285797" algn="ctr" rtl="0" eaLnBrk="1" fontAlgn="base" hangingPunct="1">
        <a:spcBef>
          <a:spcPct val="0"/>
        </a:spcBef>
        <a:spcAft>
          <a:spcPct val="0"/>
        </a:spcAft>
        <a:defRPr sz="5907">
          <a:solidFill>
            <a:schemeClr val="tx1"/>
          </a:solidFill>
          <a:latin typeface="Franklin Gothic Demi Cond" charset="0"/>
          <a:ea typeface="ヒラギノ角ゴ ProN W6" charset="0"/>
          <a:cs typeface="ヒラギノ角ゴ ProN W6" charset="0"/>
          <a:sym typeface="Franklin Gothic Demi Cond" charset="0"/>
        </a:defRPr>
      </a:lvl9pPr>
    </p:titleStyle>
    <p:bodyStyle>
      <a:lvl1pPr marL="241087" indent="-241087" algn="ctr" rtl="0" eaLnBrk="1" fontAlgn="base" hangingPunct="1">
        <a:spcBef>
          <a:spcPct val="0"/>
        </a:spcBef>
        <a:spcAft>
          <a:spcPct val="0"/>
        </a:spcAft>
        <a:defRPr sz="2531">
          <a:solidFill>
            <a:schemeClr val="tx1"/>
          </a:solidFill>
          <a:latin typeface="+mn-lt"/>
          <a:ea typeface="+mn-ea"/>
          <a:cs typeface="+mn-cs"/>
          <a:sym typeface="Gill Sans" charset="0"/>
        </a:defRPr>
      </a:lvl1pPr>
      <a:lvl2pPr marL="522355" indent="-200906" algn="ctr" rtl="0" eaLnBrk="1" fontAlgn="base" hangingPunct="1">
        <a:spcBef>
          <a:spcPct val="0"/>
        </a:spcBef>
        <a:spcAft>
          <a:spcPct val="0"/>
        </a:spcAft>
        <a:defRPr sz="2531">
          <a:solidFill>
            <a:schemeClr val="tx1"/>
          </a:solidFill>
          <a:latin typeface="+mn-lt"/>
          <a:ea typeface="+mn-ea"/>
          <a:cs typeface="+mn-cs"/>
          <a:sym typeface="Gill Sans" charset="0"/>
        </a:defRPr>
      </a:lvl2pPr>
      <a:lvl3pPr marL="803623" indent="-160725" algn="ctr" rtl="0" eaLnBrk="1" fontAlgn="base" hangingPunct="1">
        <a:spcBef>
          <a:spcPct val="0"/>
        </a:spcBef>
        <a:spcAft>
          <a:spcPct val="0"/>
        </a:spcAft>
        <a:defRPr sz="2531">
          <a:solidFill>
            <a:schemeClr val="tx1"/>
          </a:solidFill>
          <a:latin typeface="+mn-lt"/>
          <a:ea typeface="+mn-ea"/>
          <a:cs typeface="+mn-cs"/>
          <a:sym typeface="Gill Sans" charset="0"/>
        </a:defRPr>
      </a:lvl3pPr>
      <a:lvl4pPr marL="1125073" indent="-160725" algn="ctr" rtl="0" eaLnBrk="1" fontAlgn="base" hangingPunct="1">
        <a:spcBef>
          <a:spcPct val="0"/>
        </a:spcBef>
        <a:spcAft>
          <a:spcPct val="0"/>
        </a:spcAft>
        <a:defRPr sz="2531">
          <a:solidFill>
            <a:schemeClr val="tx1"/>
          </a:solidFill>
          <a:latin typeface="+mn-lt"/>
          <a:ea typeface="+mn-ea"/>
          <a:cs typeface="+mn-cs"/>
          <a:sym typeface="Gill Sans" charset="0"/>
        </a:defRPr>
      </a:lvl4pPr>
      <a:lvl5pPr marL="1446523" indent="-160725" algn="ctr" rtl="0" eaLnBrk="1" fontAlgn="base" hangingPunct="1">
        <a:spcBef>
          <a:spcPct val="0"/>
        </a:spcBef>
        <a:spcAft>
          <a:spcPct val="0"/>
        </a:spcAft>
        <a:defRPr sz="2531">
          <a:solidFill>
            <a:schemeClr val="tx1"/>
          </a:solidFill>
          <a:latin typeface="+mn-lt"/>
          <a:ea typeface="+mn-ea"/>
          <a:cs typeface="+mn-cs"/>
          <a:sym typeface="Gill Sans" charset="0"/>
        </a:defRPr>
      </a:lvl5pPr>
      <a:lvl6pPr marL="321449" algn="ctr" rtl="0" eaLnBrk="1" fontAlgn="base" hangingPunct="1">
        <a:spcBef>
          <a:spcPct val="0"/>
        </a:spcBef>
        <a:spcAft>
          <a:spcPct val="0"/>
        </a:spcAft>
        <a:defRPr sz="2531">
          <a:solidFill>
            <a:schemeClr val="tx1"/>
          </a:solidFill>
          <a:latin typeface="+mn-lt"/>
          <a:ea typeface="+mn-ea"/>
          <a:cs typeface="+mn-cs"/>
          <a:sym typeface="Gill Sans" charset="0"/>
        </a:defRPr>
      </a:lvl6pPr>
      <a:lvl7pPr marL="642899" algn="ctr" rtl="0" eaLnBrk="1" fontAlgn="base" hangingPunct="1">
        <a:spcBef>
          <a:spcPct val="0"/>
        </a:spcBef>
        <a:spcAft>
          <a:spcPct val="0"/>
        </a:spcAft>
        <a:defRPr sz="2531">
          <a:solidFill>
            <a:schemeClr val="tx1"/>
          </a:solidFill>
          <a:latin typeface="+mn-lt"/>
          <a:ea typeface="+mn-ea"/>
          <a:cs typeface="+mn-cs"/>
          <a:sym typeface="Gill Sans" charset="0"/>
        </a:defRPr>
      </a:lvl7pPr>
      <a:lvl8pPr marL="964348" algn="ctr" rtl="0" eaLnBrk="1" fontAlgn="base" hangingPunct="1">
        <a:spcBef>
          <a:spcPct val="0"/>
        </a:spcBef>
        <a:spcAft>
          <a:spcPct val="0"/>
        </a:spcAft>
        <a:defRPr sz="2531">
          <a:solidFill>
            <a:schemeClr val="tx1"/>
          </a:solidFill>
          <a:latin typeface="+mn-lt"/>
          <a:ea typeface="+mn-ea"/>
          <a:cs typeface="+mn-cs"/>
          <a:sym typeface="Gill Sans" charset="0"/>
        </a:defRPr>
      </a:lvl8pPr>
      <a:lvl9pPr marL="1285797" algn="ctr" rtl="0" eaLnBrk="1" fontAlgn="base" hangingPunct="1">
        <a:spcBef>
          <a:spcPct val="0"/>
        </a:spcBef>
        <a:spcAft>
          <a:spcPct val="0"/>
        </a:spcAft>
        <a:defRPr sz="2531">
          <a:solidFill>
            <a:schemeClr val="tx1"/>
          </a:solidFill>
          <a:latin typeface="+mn-lt"/>
          <a:ea typeface="+mn-ea"/>
          <a:cs typeface="+mn-cs"/>
          <a:sym typeface="Gill Sans" charset="0"/>
        </a:defRPr>
      </a:lvl9pPr>
    </p:bodyStyle>
    <p:otherStyle>
      <a:defPPr>
        <a:defRPr lang="en-US"/>
      </a:defPPr>
      <a:lvl1pPr marL="0" algn="l" defTabSz="321449" rtl="0" eaLnBrk="1" latinLnBrk="0" hangingPunct="1">
        <a:defRPr sz="1265" kern="1200">
          <a:solidFill>
            <a:schemeClr val="tx1"/>
          </a:solidFill>
          <a:latin typeface="+mn-lt"/>
          <a:ea typeface="+mn-ea"/>
          <a:cs typeface="+mn-cs"/>
        </a:defRPr>
      </a:lvl1pPr>
      <a:lvl2pPr marL="321449" algn="l" defTabSz="321449" rtl="0" eaLnBrk="1" latinLnBrk="0" hangingPunct="1">
        <a:defRPr sz="1265" kern="1200">
          <a:solidFill>
            <a:schemeClr val="tx1"/>
          </a:solidFill>
          <a:latin typeface="+mn-lt"/>
          <a:ea typeface="+mn-ea"/>
          <a:cs typeface="+mn-cs"/>
        </a:defRPr>
      </a:lvl2pPr>
      <a:lvl3pPr marL="642899" algn="l" defTabSz="321449" rtl="0" eaLnBrk="1" latinLnBrk="0" hangingPunct="1">
        <a:defRPr sz="1265" kern="1200">
          <a:solidFill>
            <a:schemeClr val="tx1"/>
          </a:solidFill>
          <a:latin typeface="+mn-lt"/>
          <a:ea typeface="+mn-ea"/>
          <a:cs typeface="+mn-cs"/>
        </a:defRPr>
      </a:lvl3pPr>
      <a:lvl4pPr marL="964348" algn="l" defTabSz="321449" rtl="0" eaLnBrk="1" latinLnBrk="0" hangingPunct="1">
        <a:defRPr sz="1265" kern="1200">
          <a:solidFill>
            <a:schemeClr val="tx1"/>
          </a:solidFill>
          <a:latin typeface="+mn-lt"/>
          <a:ea typeface="+mn-ea"/>
          <a:cs typeface="+mn-cs"/>
        </a:defRPr>
      </a:lvl4pPr>
      <a:lvl5pPr marL="1285797" algn="l" defTabSz="321449" rtl="0" eaLnBrk="1" latinLnBrk="0" hangingPunct="1">
        <a:defRPr sz="1265" kern="1200">
          <a:solidFill>
            <a:schemeClr val="tx1"/>
          </a:solidFill>
          <a:latin typeface="+mn-lt"/>
          <a:ea typeface="+mn-ea"/>
          <a:cs typeface="+mn-cs"/>
        </a:defRPr>
      </a:lvl5pPr>
      <a:lvl6pPr marL="1607246" algn="l" defTabSz="321449" rtl="0" eaLnBrk="1" latinLnBrk="0" hangingPunct="1">
        <a:defRPr sz="1265" kern="1200">
          <a:solidFill>
            <a:schemeClr val="tx1"/>
          </a:solidFill>
          <a:latin typeface="+mn-lt"/>
          <a:ea typeface="+mn-ea"/>
          <a:cs typeface="+mn-cs"/>
        </a:defRPr>
      </a:lvl6pPr>
      <a:lvl7pPr marL="1928696" algn="l" defTabSz="321449" rtl="0" eaLnBrk="1" latinLnBrk="0" hangingPunct="1">
        <a:defRPr sz="1265" kern="1200">
          <a:solidFill>
            <a:schemeClr val="tx1"/>
          </a:solidFill>
          <a:latin typeface="+mn-lt"/>
          <a:ea typeface="+mn-ea"/>
          <a:cs typeface="+mn-cs"/>
        </a:defRPr>
      </a:lvl7pPr>
      <a:lvl8pPr marL="2250145" algn="l" defTabSz="321449" rtl="0" eaLnBrk="1" latinLnBrk="0" hangingPunct="1">
        <a:defRPr sz="1265" kern="1200">
          <a:solidFill>
            <a:schemeClr val="tx1"/>
          </a:solidFill>
          <a:latin typeface="+mn-lt"/>
          <a:ea typeface="+mn-ea"/>
          <a:cs typeface="+mn-cs"/>
        </a:defRPr>
      </a:lvl8pPr>
      <a:lvl9pPr marL="2571594" algn="l" defTabSz="321449" rtl="0" eaLnBrk="1" latinLnBrk="0" hangingPunct="1">
        <a:defRPr sz="12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p:cNvSpPr>
          <p:nvPr/>
        </p:nvSpPr>
        <p:spPr bwMode="auto">
          <a:xfrm>
            <a:off x="0" y="1"/>
            <a:ext cx="9144000" cy="428625"/>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FFFFFF"/>
                </a:solidFill>
                <a:latin typeface="Gill Sans" charset="0"/>
                <a:ea typeface="ヒラギノ角ゴ ProN W3" charset="-128"/>
                <a:sym typeface="Gill Sans" charset="0"/>
              </a:defRPr>
            </a:lvl1pPr>
            <a:lvl2pPr marL="742950" indent="-285750" eaLnBrk="0" hangingPunct="0">
              <a:defRPr sz="4200">
                <a:solidFill>
                  <a:srgbClr val="FFFFFF"/>
                </a:solidFill>
                <a:latin typeface="Gill Sans" charset="0"/>
                <a:ea typeface="ヒラギノ角ゴ ProN W3" charset="-128"/>
                <a:sym typeface="Gill Sans" charset="0"/>
              </a:defRPr>
            </a:lvl2pPr>
            <a:lvl3pPr marL="1143000" indent="-228600" eaLnBrk="0" hangingPunct="0">
              <a:defRPr sz="4200">
                <a:solidFill>
                  <a:srgbClr val="FFFFFF"/>
                </a:solidFill>
                <a:latin typeface="Gill Sans" charset="0"/>
                <a:ea typeface="ヒラギノ角ゴ ProN W3" charset="-128"/>
                <a:sym typeface="Gill Sans" charset="0"/>
              </a:defRPr>
            </a:lvl3pPr>
            <a:lvl4pPr marL="1600200" indent="-228600" eaLnBrk="0" hangingPunct="0">
              <a:defRPr sz="4200">
                <a:solidFill>
                  <a:srgbClr val="FFFFFF"/>
                </a:solidFill>
                <a:latin typeface="Gill Sans" charset="0"/>
                <a:ea typeface="ヒラギノ角ゴ ProN W3" charset="-128"/>
                <a:sym typeface="Gill Sans" charset="0"/>
              </a:defRPr>
            </a:lvl4pPr>
            <a:lvl5pPr marL="2057400" indent="-228600" eaLnBrk="0" hangingPunct="0">
              <a:defRPr sz="42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x-none" altLang="x-none" sz="2953"/>
          </a:p>
        </p:txBody>
      </p:sp>
      <p:pic>
        <p:nvPicPr>
          <p:cNvPr id="4099" name="Picture 3" descr="uconnCANRlogo.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97142" y="107156"/>
            <a:ext cx="3250406"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9246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Lst>
  <p:transition/>
  <p:txStyles>
    <p:titleStyle>
      <a:lvl1pPr algn="ctr" rtl="0" eaLnBrk="1" fontAlgn="base" hangingPunct="1">
        <a:spcBef>
          <a:spcPct val="0"/>
        </a:spcBef>
        <a:spcAft>
          <a:spcPct val="0"/>
        </a:spcAft>
        <a:defRPr sz="5907">
          <a:solidFill>
            <a:srgbClr val="082C53"/>
          </a:solidFill>
          <a:latin typeface="+mj-lt"/>
          <a:ea typeface="+mj-ea"/>
          <a:cs typeface="+mj-cs"/>
          <a:sym typeface="Franklin Gothic Demi Cond" charset="0"/>
        </a:defRPr>
      </a:lvl1pPr>
      <a:lvl2pPr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2pPr>
      <a:lvl3pPr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3pPr>
      <a:lvl4pPr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4pPr>
      <a:lvl5pPr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5pPr>
      <a:lvl6pPr marL="321449"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6pPr>
      <a:lvl7pPr marL="642899"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7pPr>
      <a:lvl8pPr marL="964348"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8pPr>
      <a:lvl9pPr marL="1285797" algn="ctr" rtl="0" eaLnBrk="1" fontAlgn="base" hangingPunct="1">
        <a:spcBef>
          <a:spcPct val="0"/>
        </a:spcBef>
        <a:spcAft>
          <a:spcPct val="0"/>
        </a:spcAft>
        <a:defRPr sz="5907">
          <a:solidFill>
            <a:srgbClr val="082C53"/>
          </a:solidFill>
          <a:latin typeface="Franklin Gothic Demi Cond" charset="0"/>
          <a:ea typeface="ヒラギノ角ゴ ProN W6" charset="0"/>
          <a:cs typeface="ヒラギノ角ゴ ProN W6" charset="0"/>
          <a:sym typeface="Franklin Gothic Demi Cond" charset="0"/>
        </a:defRPr>
      </a:lvl9pPr>
    </p:titleStyle>
    <p:bodyStyle>
      <a:lvl1pPr marL="241087" indent="-241087" algn="ctr" rtl="0" eaLnBrk="1" fontAlgn="base" hangingPunct="1">
        <a:spcBef>
          <a:spcPct val="0"/>
        </a:spcBef>
        <a:spcAft>
          <a:spcPct val="0"/>
        </a:spcAft>
        <a:defRPr sz="2531">
          <a:solidFill>
            <a:schemeClr val="tx1"/>
          </a:solidFill>
          <a:latin typeface="+mn-lt"/>
          <a:ea typeface="+mn-ea"/>
          <a:cs typeface="+mn-cs"/>
          <a:sym typeface="Gill Sans" charset="0"/>
        </a:defRPr>
      </a:lvl1pPr>
      <a:lvl2pPr marL="522355" indent="-200906" algn="ctr" rtl="0" eaLnBrk="1" fontAlgn="base" hangingPunct="1">
        <a:spcBef>
          <a:spcPct val="0"/>
        </a:spcBef>
        <a:spcAft>
          <a:spcPct val="0"/>
        </a:spcAft>
        <a:defRPr sz="2531">
          <a:solidFill>
            <a:schemeClr val="tx1"/>
          </a:solidFill>
          <a:latin typeface="+mn-lt"/>
          <a:ea typeface="+mn-ea"/>
          <a:cs typeface="+mn-cs"/>
          <a:sym typeface="Gill Sans" charset="0"/>
        </a:defRPr>
      </a:lvl2pPr>
      <a:lvl3pPr marL="803623" indent="-160725" algn="ctr" rtl="0" eaLnBrk="1" fontAlgn="base" hangingPunct="1">
        <a:spcBef>
          <a:spcPct val="0"/>
        </a:spcBef>
        <a:spcAft>
          <a:spcPct val="0"/>
        </a:spcAft>
        <a:defRPr sz="2531">
          <a:solidFill>
            <a:schemeClr val="tx1"/>
          </a:solidFill>
          <a:latin typeface="+mn-lt"/>
          <a:ea typeface="+mn-ea"/>
          <a:cs typeface="+mn-cs"/>
          <a:sym typeface="Gill Sans" charset="0"/>
        </a:defRPr>
      </a:lvl3pPr>
      <a:lvl4pPr marL="1125073" indent="-160725" algn="ctr" rtl="0" eaLnBrk="1" fontAlgn="base" hangingPunct="1">
        <a:spcBef>
          <a:spcPct val="0"/>
        </a:spcBef>
        <a:spcAft>
          <a:spcPct val="0"/>
        </a:spcAft>
        <a:defRPr sz="2531">
          <a:solidFill>
            <a:schemeClr val="tx1"/>
          </a:solidFill>
          <a:latin typeface="+mn-lt"/>
          <a:ea typeface="+mn-ea"/>
          <a:cs typeface="+mn-cs"/>
          <a:sym typeface="Gill Sans" charset="0"/>
        </a:defRPr>
      </a:lvl4pPr>
      <a:lvl5pPr marL="1446523" indent="-160725" algn="ctr" rtl="0" eaLnBrk="1" fontAlgn="base" hangingPunct="1">
        <a:spcBef>
          <a:spcPct val="0"/>
        </a:spcBef>
        <a:spcAft>
          <a:spcPct val="0"/>
        </a:spcAft>
        <a:defRPr sz="2531">
          <a:solidFill>
            <a:schemeClr val="tx1"/>
          </a:solidFill>
          <a:latin typeface="+mn-lt"/>
          <a:ea typeface="+mn-ea"/>
          <a:cs typeface="+mn-cs"/>
          <a:sym typeface="Gill Sans" charset="0"/>
        </a:defRPr>
      </a:lvl5pPr>
      <a:lvl6pPr marL="321449" algn="ctr" rtl="0" eaLnBrk="1" fontAlgn="base" hangingPunct="1">
        <a:spcBef>
          <a:spcPct val="0"/>
        </a:spcBef>
        <a:spcAft>
          <a:spcPct val="0"/>
        </a:spcAft>
        <a:defRPr sz="2531">
          <a:solidFill>
            <a:schemeClr val="tx1"/>
          </a:solidFill>
          <a:latin typeface="+mn-lt"/>
          <a:ea typeface="+mn-ea"/>
          <a:cs typeface="+mn-cs"/>
          <a:sym typeface="Gill Sans" charset="0"/>
        </a:defRPr>
      </a:lvl6pPr>
      <a:lvl7pPr marL="642899" algn="ctr" rtl="0" eaLnBrk="1" fontAlgn="base" hangingPunct="1">
        <a:spcBef>
          <a:spcPct val="0"/>
        </a:spcBef>
        <a:spcAft>
          <a:spcPct val="0"/>
        </a:spcAft>
        <a:defRPr sz="2531">
          <a:solidFill>
            <a:schemeClr val="tx1"/>
          </a:solidFill>
          <a:latin typeface="+mn-lt"/>
          <a:ea typeface="+mn-ea"/>
          <a:cs typeface="+mn-cs"/>
          <a:sym typeface="Gill Sans" charset="0"/>
        </a:defRPr>
      </a:lvl7pPr>
      <a:lvl8pPr marL="964348" algn="ctr" rtl="0" eaLnBrk="1" fontAlgn="base" hangingPunct="1">
        <a:spcBef>
          <a:spcPct val="0"/>
        </a:spcBef>
        <a:spcAft>
          <a:spcPct val="0"/>
        </a:spcAft>
        <a:defRPr sz="2531">
          <a:solidFill>
            <a:schemeClr val="tx1"/>
          </a:solidFill>
          <a:latin typeface="+mn-lt"/>
          <a:ea typeface="+mn-ea"/>
          <a:cs typeface="+mn-cs"/>
          <a:sym typeface="Gill Sans" charset="0"/>
        </a:defRPr>
      </a:lvl8pPr>
      <a:lvl9pPr marL="1285797" algn="ctr" rtl="0" eaLnBrk="1" fontAlgn="base" hangingPunct="1">
        <a:spcBef>
          <a:spcPct val="0"/>
        </a:spcBef>
        <a:spcAft>
          <a:spcPct val="0"/>
        </a:spcAft>
        <a:defRPr sz="2531">
          <a:solidFill>
            <a:schemeClr val="tx1"/>
          </a:solidFill>
          <a:latin typeface="+mn-lt"/>
          <a:ea typeface="+mn-ea"/>
          <a:cs typeface="+mn-cs"/>
          <a:sym typeface="Gill Sans" charset="0"/>
        </a:defRPr>
      </a:lvl9pPr>
    </p:bodyStyle>
    <p:otherStyle>
      <a:defPPr>
        <a:defRPr lang="en-US"/>
      </a:defPPr>
      <a:lvl1pPr marL="0" algn="l" defTabSz="321449" rtl="0" eaLnBrk="1" latinLnBrk="0" hangingPunct="1">
        <a:defRPr sz="1265" kern="1200">
          <a:solidFill>
            <a:schemeClr val="tx1"/>
          </a:solidFill>
          <a:latin typeface="+mn-lt"/>
          <a:ea typeface="+mn-ea"/>
          <a:cs typeface="+mn-cs"/>
        </a:defRPr>
      </a:lvl1pPr>
      <a:lvl2pPr marL="321449" algn="l" defTabSz="321449" rtl="0" eaLnBrk="1" latinLnBrk="0" hangingPunct="1">
        <a:defRPr sz="1265" kern="1200">
          <a:solidFill>
            <a:schemeClr val="tx1"/>
          </a:solidFill>
          <a:latin typeface="+mn-lt"/>
          <a:ea typeface="+mn-ea"/>
          <a:cs typeface="+mn-cs"/>
        </a:defRPr>
      </a:lvl2pPr>
      <a:lvl3pPr marL="642899" algn="l" defTabSz="321449" rtl="0" eaLnBrk="1" latinLnBrk="0" hangingPunct="1">
        <a:defRPr sz="1265" kern="1200">
          <a:solidFill>
            <a:schemeClr val="tx1"/>
          </a:solidFill>
          <a:latin typeface="+mn-lt"/>
          <a:ea typeface="+mn-ea"/>
          <a:cs typeface="+mn-cs"/>
        </a:defRPr>
      </a:lvl3pPr>
      <a:lvl4pPr marL="964348" algn="l" defTabSz="321449" rtl="0" eaLnBrk="1" latinLnBrk="0" hangingPunct="1">
        <a:defRPr sz="1265" kern="1200">
          <a:solidFill>
            <a:schemeClr val="tx1"/>
          </a:solidFill>
          <a:latin typeface="+mn-lt"/>
          <a:ea typeface="+mn-ea"/>
          <a:cs typeface="+mn-cs"/>
        </a:defRPr>
      </a:lvl4pPr>
      <a:lvl5pPr marL="1285797" algn="l" defTabSz="321449" rtl="0" eaLnBrk="1" latinLnBrk="0" hangingPunct="1">
        <a:defRPr sz="1265" kern="1200">
          <a:solidFill>
            <a:schemeClr val="tx1"/>
          </a:solidFill>
          <a:latin typeface="+mn-lt"/>
          <a:ea typeface="+mn-ea"/>
          <a:cs typeface="+mn-cs"/>
        </a:defRPr>
      </a:lvl5pPr>
      <a:lvl6pPr marL="1607246" algn="l" defTabSz="321449" rtl="0" eaLnBrk="1" latinLnBrk="0" hangingPunct="1">
        <a:defRPr sz="1265" kern="1200">
          <a:solidFill>
            <a:schemeClr val="tx1"/>
          </a:solidFill>
          <a:latin typeface="+mn-lt"/>
          <a:ea typeface="+mn-ea"/>
          <a:cs typeface="+mn-cs"/>
        </a:defRPr>
      </a:lvl6pPr>
      <a:lvl7pPr marL="1928696" algn="l" defTabSz="321449" rtl="0" eaLnBrk="1" latinLnBrk="0" hangingPunct="1">
        <a:defRPr sz="1265" kern="1200">
          <a:solidFill>
            <a:schemeClr val="tx1"/>
          </a:solidFill>
          <a:latin typeface="+mn-lt"/>
          <a:ea typeface="+mn-ea"/>
          <a:cs typeface="+mn-cs"/>
        </a:defRPr>
      </a:lvl7pPr>
      <a:lvl8pPr marL="2250145" algn="l" defTabSz="321449" rtl="0" eaLnBrk="1" latinLnBrk="0" hangingPunct="1">
        <a:defRPr sz="1265" kern="1200">
          <a:solidFill>
            <a:schemeClr val="tx1"/>
          </a:solidFill>
          <a:latin typeface="+mn-lt"/>
          <a:ea typeface="+mn-ea"/>
          <a:cs typeface="+mn-cs"/>
        </a:defRPr>
      </a:lvl8pPr>
      <a:lvl9pPr marL="2571594" algn="l" defTabSz="321449" rtl="0" eaLnBrk="1" latinLnBrk="0" hangingPunct="1">
        <a:defRPr sz="12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842" y="607500"/>
            <a:ext cx="8809992" cy="8323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842" y="1682180"/>
            <a:ext cx="8809992" cy="4761820"/>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7" name="Rectangle 6"/>
          <p:cNvSpPr/>
          <p:nvPr/>
        </p:nvSpPr>
        <p:spPr>
          <a:xfrm flipV="1">
            <a:off x="3675" y="13"/>
            <a:ext cx="9140326" cy="265067"/>
          </a:xfrm>
          <a:prstGeom prst="rect">
            <a:avLst/>
          </a:prstGeom>
          <a:solidFill>
            <a:srgbClr val="000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1" dirty="0"/>
          </a:p>
        </p:txBody>
      </p:sp>
      <p:pic>
        <p:nvPicPr>
          <p:cNvPr id="8" name="Picture 3" descr="C:\A\Other\Logos\UConn_Logos\UCONN\UCONN\pngs\side\uconn-wordmark-side-white.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7385" y="50697"/>
            <a:ext cx="1408311" cy="183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Z:\CLEAR\CLEAR Logos\clear_logo_white_notag.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350564" y="-22091"/>
            <a:ext cx="642308" cy="308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flipV="1">
            <a:off x="3675" y="12"/>
            <a:ext cx="9140326" cy="365115"/>
          </a:xfrm>
          <a:prstGeom prst="rect">
            <a:avLst/>
          </a:prstGeom>
          <a:solidFill>
            <a:srgbClr val="000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7860468" y="32423"/>
            <a:ext cx="1223238" cy="304784"/>
          </a:xfrm>
          <a:prstGeom prst="rect">
            <a:avLst/>
          </a:prstGeom>
        </p:spPr>
      </p:pic>
      <p:pic>
        <p:nvPicPr>
          <p:cNvPr id="6" name="Picture 5"/>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7385" y="102830"/>
            <a:ext cx="2543364" cy="174865"/>
          </a:xfrm>
          <a:prstGeom prst="rect">
            <a:avLst/>
          </a:prstGeom>
        </p:spPr>
      </p:pic>
    </p:spTree>
    <p:extLst>
      <p:ext uri="{BB962C8B-B14F-4D97-AF65-F5344CB8AC3E}">
        <p14:creationId xmlns:p14="http://schemas.microsoft.com/office/powerpoint/2010/main" val="7964282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l" defTabSz="685766" rtl="0" eaLnBrk="1" latinLnBrk="0" hangingPunct="1">
        <a:lnSpc>
          <a:spcPct val="90000"/>
        </a:lnSpc>
        <a:spcBef>
          <a:spcPct val="0"/>
        </a:spcBef>
        <a:buNone/>
        <a:defRPr sz="4000" kern="1200" baseline="0">
          <a:solidFill>
            <a:srgbClr val="104C9B"/>
          </a:solidFill>
          <a:latin typeface="Franklin Gothic Demi Cond" panose="020B0706030402020204" pitchFamily="34" charset="0"/>
          <a:ea typeface="+mj-ea"/>
          <a:cs typeface="+mj-cs"/>
        </a:defRPr>
      </a:lvl1pPr>
    </p:titleStyle>
    <p:bodyStyle>
      <a:lvl1pPr marL="171442" indent="-171442" algn="l" defTabSz="685766" rtl="0" eaLnBrk="1" latinLnBrk="0" hangingPunct="1">
        <a:lnSpc>
          <a:spcPct val="90000"/>
        </a:lnSpc>
        <a:spcBef>
          <a:spcPts val="751"/>
        </a:spcBef>
        <a:spcAft>
          <a:spcPts val="600"/>
        </a:spcAft>
        <a:buClr>
          <a:srgbClr val="F5B324"/>
        </a:buClr>
        <a:buSzPct val="120000"/>
        <a:buFont typeface="Arial" panose="020B0604020202020204" pitchFamily="34" charset="0"/>
        <a:buChar char="•"/>
        <a:defRPr sz="2800" kern="1200">
          <a:solidFill>
            <a:schemeClr val="tx1">
              <a:lumMod val="50000"/>
              <a:lumOff val="50000"/>
            </a:schemeClr>
          </a:solidFill>
          <a:latin typeface="Franklin Gothic Medium" panose="020B0603020102020204" pitchFamily="34" charset="0"/>
          <a:ea typeface="+mn-ea"/>
          <a:cs typeface="+mn-cs"/>
        </a:defRPr>
      </a:lvl1pPr>
      <a:lvl2pPr marL="514324" indent="-171442" algn="l" defTabSz="685766" rtl="0" eaLnBrk="1" latinLnBrk="0" hangingPunct="1">
        <a:lnSpc>
          <a:spcPct val="90000"/>
        </a:lnSpc>
        <a:spcBef>
          <a:spcPts val="375"/>
        </a:spcBef>
        <a:spcAft>
          <a:spcPts val="600"/>
        </a:spcAft>
        <a:buClr>
          <a:srgbClr val="F5B324"/>
        </a:buClr>
        <a:buSzPct val="120000"/>
        <a:buFont typeface="Arial" panose="020B0604020202020204" pitchFamily="34" charset="0"/>
        <a:buChar char="•"/>
        <a:defRPr sz="2400" kern="1200">
          <a:solidFill>
            <a:schemeClr val="tx1">
              <a:lumMod val="50000"/>
              <a:lumOff val="50000"/>
            </a:schemeClr>
          </a:solidFill>
          <a:latin typeface="Franklin Gothic Medium" panose="020B0603020102020204" pitchFamily="34" charset="0"/>
          <a:ea typeface="+mn-ea"/>
          <a:cs typeface="+mn-cs"/>
        </a:defRPr>
      </a:lvl2pPr>
      <a:lvl3pPr marL="857207" indent="-171442" algn="l" defTabSz="685766" rtl="0" eaLnBrk="1" latinLnBrk="0" hangingPunct="1">
        <a:lnSpc>
          <a:spcPct val="90000"/>
        </a:lnSpc>
        <a:spcBef>
          <a:spcPts val="375"/>
        </a:spcBef>
        <a:spcAft>
          <a:spcPts val="600"/>
        </a:spcAft>
        <a:buClr>
          <a:srgbClr val="F5B324"/>
        </a:buClr>
        <a:buSzPct val="120000"/>
        <a:buFont typeface="Arial" panose="020B0604020202020204" pitchFamily="34" charset="0"/>
        <a:buChar char="•"/>
        <a:defRPr sz="1800" kern="1200">
          <a:solidFill>
            <a:schemeClr val="tx1">
              <a:lumMod val="50000"/>
              <a:lumOff val="50000"/>
            </a:schemeClr>
          </a:solidFill>
          <a:latin typeface="Franklin Gothic Medium" panose="020B0603020102020204" pitchFamily="34" charset="0"/>
          <a:ea typeface="+mn-ea"/>
          <a:cs typeface="+mn-cs"/>
        </a:defRPr>
      </a:lvl3pPr>
      <a:lvl4pPr marL="1200090" indent="-171442" algn="l" defTabSz="685766" rtl="0" eaLnBrk="1" latinLnBrk="0" hangingPunct="1">
        <a:lnSpc>
          <a:spcPct val="90000"/>
        </a:lnSpc>
        <a:spcBef>
          <a:spcPts val="375"/>
        </a:spcBef>
        <a:spcAft>
          <a:spcPts val="600"/>
        </a:spcAft>
        <a:buClr>
          <a:srgbClr val="DE4E30"/>
        </a:buClr>
        <a:buSzPct val="160000"/>
        <a:buFont typeface="Arial" panose="020B0604020202020204" pitchFamily="34" charset="0"/>
        <a:buChar char="•"/>
        <a:defRPr sz="1600" kern="1200">
          <a:solidFill>
            <a:schemeClr val="tx1">
              <a:lumMod val="50000"/>
              <a:lumOff val="50000"/>
            </a:schemeClr>
          </a:solidFill>
          <a:latin typeface="Franklin Gothic Medium" panose="020B0603020102020204" pitchFamily="34" charset="0"/>
          <a:ea typeface="+mn-ea"/>
          <a:cs typeface="+mn-cs"/>
        </a:defRPr>
      </a:lvl4pPr>
      <a:lvl5pPr marL="1542973" indent="-171442" algn="l" defTabSz="685766" rtl="0" eaLnBrk="1" latinLnBrk="0" hangingPunct="1">
        <a:lnSpc>
          <a:spcPct val="90000"/>
        </a:lnSpc>
        <a:spcBef>
          <a:spcPts val="375"/>
        </a:spcBef>
        <a:spcAft>
          <a:spcPts val="600"/>
        </a:spcAft>
        <a:buClr>
          <a:srgbClr val="DE4E30"/>
        </a:buClr>
        <a:buSzPct val="160000"/>
        <a:buFont typeface="Arial" panose="020B0604020202020204" pitchFamily="34" charset="0"/>
        <a:buChar char="•"/>
        <a:defRPr sz="1351" kern="1200">
          <a:solidFill>
            <a:schemeClr val="tx1">
              <a:lumMod val="50000"/>
              <a:lumOff val="50000"/>
            </a:schemeClr>
          </a:solidFill>
          <a:latin typeface="Franklin Gothic Medium" panose="020B060302010202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6.tiff"/><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3" Type="http://schemas.openxmlformats.org/officeDocument/2006/relationships/hyperlink" Target="http://pollev.com/daviddickson371"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pollev.com/daviddickson371"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25.xml"/><Relationship Id="rId5" Type="http://schemas.openxmlformats.org/officeDocument/2006/relationships/hyperlink" Target="mailto:David.dickson@uconn.edu"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tif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1136" y="578382"/>
            <a:ext cx="4301727" cy="2875486"/>
          </a:xfrm>
          <a:prstGeom prst="rect">
            <a:avLst/>
          </a:prstGeom>
        </p:spPr>
      </p:pic>
      <p:sp>
        <p:nvSpPr>
          <p:cNvPr id="2" name="Title 1"/>
          <p:cNvSpPr>
            <a:spLocks noGrp="1"/>
          </p:cNvSpPr>
          <p:nvPr>
            <p:ph type="ctrTitle"/>
          </p:nvPr>
        </p:nvSpPr>
        <p:spPr>
          <a:xfrm>
            <a:off x="1371600" y="2984500"/>
            <a:ext cx="6858000" cy="2387600"/>
          </a:xfrm>
        </p:spPr>
        <p:txBody>
          <a:bodyPr/>
          <a:lstStyle/>
          <a:p>
            <a:r>
              <a:rPr lang="en-US" sz="2800" dirty="0">
                <a:solidFill>
                  <a:srgbClr val="0070C0"/>
                </a:solidFill>
              </a:rPr>
              <a:t>The Human Element:  </a:t>
            </a:r>
            <a:br>
              <a:rPr lang="en-US" dirty="0">
                <a:solidFill>
                  <a:srgbClr val="0070C0"/>
                </a:solidFill>
              </a:rPr>
            </a:br>
            <a:r>
              <a:rPr lang="en-US" dirty="0">
                <a:solidFill>
                  <a:srgbClr val="0070C0"/>
                </a:solidFill>
              </a:rPr>
              <a:t>Water &amp; Land Use </a:t>
            </a:r>
            <a:br>
              <a:rPr lang="en-US" dirty="0">
                <a:solidFill>
                  <a:srgbClr val="0070C0"/>
                </a:solidFill>
              </a:rPr>
            </a:br>
            <a:r>
              <a:rPr lang="en-US" dirty="0">
                <a:solidFill>
                  <a:srgbClr val="0070C0"/>
                </a:solidFill>
              </a:rPr>
              <a:t>Regulatory Frameworks</a:t>
            </a:r>
          </a:p>
        </p:txBody>
      </p:sp>
      <p:sp>
        <p:nvSpPr>
          <p:cNvPr id="3" name="Subtitle 2"/>
          <p:cNvSpPr>
            <a:spLocks noGrp="1"/>
          </p:cNvSpPr>
          <p:nvPr>
            <p:ph type="subTitle" idx="1"/>
          </p:nvPr>
        </p:nvSpPr>
        <p:spPr>
          <a:xfrm>
            <a:off x="1143000" y="5604401"/>
            <a:ext cx="6858000" cy="1039287"/>
          </a:xfrm>
        </p:spPr>
        <p:txBody>
          <a:bodyPr>
            <a:noAutofit/>
          </a:bodyPr>
          <a:lstStyle/>
          <a:p>
            <a:pPr>
              <a:lnSpc>
                <a:spcPct val="120000"/>
              </a:lnSpc>
              <a:spcBef>
                <a:spcPts val="0"/>
              </a:spcBef>
              <a:spcAft>
                <a:spcPts val="0"/>
              </a:spcAft>
            </a:pPr>
            <a:r>
              <a:rPr lang="en-US" sz="2000" dirty="0"/>
              <a:t>Dave Dickson</a:t>
            </a:r>
          </a:p>
          <a:p>
            <a:pPr>
              <a:lnSpc>
                <a:spcPct val="120000"/>
              </a:lnSpc>
              <a:spcBef>
                <a:spcPts val="0"/>
              </a:spcBef>
              <a:spcAft>
                <a:spcPts val="0"/>
              </a:spcAft>
            </a:pPr>
            <a:r>
              <a:rPr lang="en-US" sz="2000" dirty="0"/>
              <a:t>NRCA Teacher Professional Learning</a:t>
            </a:r>
          </a:p>
          <a:p>
            <a:pPr>
              <a:lnSpc>
                <a:spcPct val="120000"/>
              </a:lnSpc>
              <a:spcBef>
                <a:spcPts val="0"/>
              </a:spcBef>
              <a:spcAft>
                <a:spcPts val="0"/>
              </a:spcAft>
            </a:pPr>
            <a:r>
              <a:rPr lang="en-US" sz="2000" dirty="0"/>
              <a:t>8-17-17</a:t>
            </a:r>
          </a:p>
        </p:txBody>
      </p:sp>
      <p:sp>
        <p:nvSpPr>
          <p:cNvPr id="7" name="AutoShape 6" descr="data:image/png;base64,%20iVBORw0KGgoAAAANSUhEUgAAAMgAAADICAYAAAHaX54IAAAAAXNSR0IArs4c6QAAAARnQU1BAACxjwv8YQUAAAAJcEhZcwAADsMAAA7DAcdvqGQAAP+lSURBVHheVL0FoJ3ndSW6DjNeZhKzLNuybBljSmwndhjbhpomTZPSFKavrTqdKUybaZomaZImaeuQQw45YGaQbFnM0mWGw3zhvLX2kfrmnaujQ///ffvbuPaHjve85U11n9ODnTu2Ycv2drz+8i/w6GsZ+L1JfPLXbsWzDx/BH33+8yjP5vC97/w+njoyhf07+7FwcR6dG7pQBfDMK+cApxNhvwuf+MQnUM1O4sEf/AJL6RJi8RY4Z9JlXL1zA2qVJbhdLgRCQbicXqwtZ+3G3MoKJhdLmGEl3kgIpVIFDpcDHT39cLt9CPqDWMrmUKlUMbNUBOoOOBwOzCwUML+UwYVLF+Dq624+cGZkHPU1N7ZvGUSxlMK5iwtobYphx4Y+HHr9IFZSZ7BWHyPNLqwfaMNadRlNTS1YXl5GIhnErft24sbrtuFmPmuFFBxuN9a3J9DVHMbeG3fC9Y2vf+lAZ1cQqekL2LR1G/L5LJzVCm68ejv84SA2b1mPSDzMAmtYXllFfXkNlZUqRg8PI9DsRjgcZYs8bLULDhLhdDnhcDoQikXQ3tWFpmgCjid/9OU6SUS9vsb/gLW1NVK9gjWyaXVF79ewUi2hQupzuTwc9VWyYATRpSlEt+5GLJGAP+CH1+NlQ11kuRt1stmpQsH3vN+psldW6/zgxCorWF1dxtrqGlgP+AVWVpbx4Je/jRe++2MsV2qolMp49bWLGJ+r4sizr1J+dcQ7dvK+ut2n61kgHvzsV/DiQw9SRJTRYw99QeXzglU209loydoKLyZr+FxerWBleRXjl4bhI/sKZOfMxRlMp4pIxAKIrxTw3FgWlbU6nCywy+dG0A0skyuztTUM9TTB8cvvfJ6NYQUk3El+1cnT2GIRC1hBuV6TguGhb/4UC4USWtwO7Ny/D6vVVfz82RfJSqBQW8Fbr92IJ45eQmF5Bc0Bama9jio5JC2rsXVOsYhMZFPq6F/3FrT03I6LR45BFff2dpJjq5hMFxCm2s6Rss2sPDU7h717b0CZFQS9bvSHovD7PCTUgWWWo8oHEyEMxIPoCPngXl1bhs/rg8fjw/lzr7JoH8ZXg7i+5004fPRBFuKCi4SUV5wINbfj869eQPtaBROT82huacVaYD2qK2VkKsto6bgK17WnEW+JIeQLsGVVjI2l4PL5vQf8oylM5H24bv+bEA5F8MLh41jX3YRTR17H5NQCirUahbmMhWLZqHXFolhmK/RIpZdweCptAq9UirgwM4/R2QzOkYiWiBfVYgZO91IeU4tp+Px+nD/9IkrlKiLOaWDmMFy8cSjZgu///BF8/J7rEWWLc/kcpmbmsJgmxYkkPUOe6l6ifXipoSv41I17qFxryBSq+NGL5/FHv/Z3cEXbYgdAqvo2bsOlQ4+juObHS8dfwatnLsJdq2B+cQFTY1M4OD2HfTfcii9/9UH0pkbxV5/7Cl74ybfw4VtuxMtjFfyvt+zBJhpmS3szHIspnM/mkQgHsLu9B47NGwbq29c3I+YMIs6L/uqrD+HAu95JdS5gcmwRG/u78Pv/8X14/B64PB4aqNjkxOcP/HeMj51GYWEJk9TXv7r3LlTCLah4Y3j5R1/BB//mT1HKpxBt6qAB81Glc1tcnMPX3/1xuowS5so5lFjYItXg888/jCJ/l5aFAgHUZXRUhFytgIQ/hp9/+7v42XceRjdtZndXKz72T/+BWvYEculZVCjLsuS4c2N//a6OdpRzLmpJDVXqeIjGIR13Oei+vX6896dfaAhces/KyHx0h9rhqXvwrpv2Yd5Bu6jR0vn9T77zV3j1pcOUcRhhem0nW+/c2duNxbY2ZFcqKK7WWAh9FJ+L/DxSyeFodg4Hbn0v/uyejyBDofsoYNdaAQ//4Sfh8/nw1vtuQ5nKUmQI0MNLdk2OjSGbzZgdlYsMDX29nfVXnv4IPv7mhxF0uGmEcg8u+qJVzNGlONmaTH2Zrs6Bfl8E3zp80HzYkYNPULNW8dNHHsHs3Bwp99GvlXDbLbfh/KmnEUsmaJQO9HZREXq62uk0HdgXa8UKeV2hl63Q0Yiu3GrVLDhGQ61RPYdcYazSIb7r9z9CudC3kQAv2TE1PY3U0iJ2X7Ubhw4eRiG1gPbOIMqVFSQTfji3resz75tfXcEYLVnvV8jbGtskmchlf+Zz/4oVupXTNdpIvYR5FlIuVxhel+j2L6FYLNKRruLY0dMWS3oG1rN1UySiQruj4Hu62+vSll3RJuRUMAulaNkSBZc6CpTT/j3bEYvEqRwpdG7cTFm45EpJBP2VW69uOoQVMrSOYCCMdCaH02efRpTaePPNV8MVCQcPsEzEqEUxRjcBA7HLTU0q0eVXSeH58Sm4yllMzy/SOFPo7e9lpSFSv4JwIMSi1+BhdFwjUcU84zw/Zynw5uZuPP7Ua3BtGeo/UGWgWmLIrZA3XlZUJv+XyfMwAUWeoVaP+UIFmXKNrMpgfV8PAsEwQQUjJsMyxUT+V1Ct0gRoG6pseHQE+VIBoSCByZ7+3gNNgSDjcRPckRguzUyjRIBQ5nPF7WRcXyGVbpOVgpKTNjQ9N4/NG9bRRzEOMRBVqWXL9HOSDcVpFb386nF6dxfyJM4pITO8YDVL62QM37RuEIMDA9i+bRsG161DRzuNzk2AwNIUjBQxl9JZC9NuLw2NMX2NBFWp1sIFK3zW2RIKGjPTaThzFPwH7ntTfZnUfOj9d7IyDz73le8jz6b/5vvehEjQR9RxF/beth6//Ow/4tsv/hJ93b1oTXjwnUdewyfeeysefvQ4StUyAuSCq17F73zoLaisOvG1b/8YnQxcSxUvnL3d3bjrhusIeVZJVR2rpLi7I0n9dzMOuBhDapieKbLpbixmKgizYoXp21uD8FBZFjMppHJZLNH31cg+PSLxTiwuZPHKsRFcunABjltu2Cubwsc/cA+amlvwN5/9BsgBfPTd9xAdevH0Uy/jmj0MuiwgV8ohn8nTR60hWszC1dtPlQ0y9DLEMtY4hb3oLTJk5+z0JIrUiJ6uHrj+/cufOVAtT2PL4AbqvBPZ1AT2rO9HV0+XIZiOPiJGet5lOk895TooQqwuTCLQ1mtK4aJHMBgiI6Mr8TMAJltb0NbSwfAdIJCoZHD7TbdTd11W2N133IUtu3fQ6mn59K78hzUWKoOtr/ANP0vTLlzKUZMEn2glFLZAoINE8S6sUkH4CxvM7/lHRjnw/LHj5swYWvjkhSu8iCFUpVerVTz0b9/FC9/7CbUqjTMvnsOxJw9RftQuIkaqncUaVSTXotY/88Mf4/nvfR+nXnnJtMzx6Pe/KB3GFK26vaMVDlK2SmOskYo6VVMXHXr2FYwToQ8OtMJDV/L6wTMAQdzOVi9OLlZxZiZDRhAYkshBIju/x4Gp8hrdvhv7r91GdlHvVxlwOjs7jPqnfvE4khlSRcemz0KTzxy/iDJdytKlaSLDIFYjUSLIHH58egG3X7sZH7htu7mfGsuaJzabKNeJKIE0YdKPnjkij0AjE6Plyrc+gM2tbTj06iuMA0wNaMVh5istPgcmeJejYwitqVn4CgXc8cb7aekrSBB4lGcLuH1jG7xUAmHfoXgAG5vC2MBsoCtMrVujl/XRckvlZiwt5FHu2Id6ch35S21hIQuzi1ImxKl5rx0/hUnC1RH6sONHj7NQFyYJ+vwBH54dB3qSIezb1IXO/k5ce816DA0msa6nA67rIs0HRk6NID7Ub/D/Gw99A22dQ9hMKPP4M89ihsBtZmEB7ngzUpkMck4f211HZ9sgCSvgheNncGK+QMFXMNQ/hLMTE5hKFwmpJnHn3iECQ/q76VQWtaY+LIzNMkXrocWv4IbuEg698CtUGbv/5t++gs997av42P49VEUnCkwdikQgpWoWVUcMHl+YGlhkauLB6YkMkc0KsnSKFXLhtm0fxNtv+gBc6ztbD7T2DuLx5x9n4FnDXTfdgn/61rdwYWoaASoECcSD3/gyIpt24uO//Xv49Kf/EOmTLyPVxiqJuUrLTeTACv78pr2Y5rVvWteEwxOzptq7mlrpDQJw/Ppt++oMIgiSVftuuQv3fuCj+H/e/UaCCgYkdxh/9L2fkjlO5ibCXArJLpx47SD+/Z/+FlnmKmXG0Z39fbh71zU4AT/Gnvgh9t27B629GwjiQyhnZdD0y4VsCV986wfM8OZKS0gTnoYIfZZ8y/irn36D9kpXT8oENGTFtWwWkWQbHWINf/TeD2OlVsWNAz04TJD9ze99G4Wl88w9l1heBSdePQXHv37knfXe1g787OcvG3ATqFN01Pukx4+mbVtw79//LtxONwNZlQa3jNBqDjWCiq0Db8RVO7fKYZkhCl3+7HufwfCFMw0wwjyzu6sbzteZ4ASu2ccvGUIv+50sHeHScglnShkcPPQy/uL296I/1oMchd3snkMwOoTQa7N49LOEBzTCVbJR2cBtt27DuRMnaT/LKBWKIH5gun4RrmrdeeDpF19BXI6OVioQsMyK9EjTQOcYiGZqJbz+zR9gW9de7Np3J868/ApStJE5IsQqA1yC+cqb730Dutv72SYv1f4ChscWqBDEZQLqPp/7QIWRrcXtRZr8Ft9TZMkCoaoARVExnnE9zJTvBWogVhYJKIp0+Sw8HkcwFDAfFYuFUS4wHNCpTk5dQoQQKpvJEvVQWSKR0IG2eBQxAtEq3XWZtNA1KizY4w233o6B1jhzkBGs0fG1dhOp+LwoVcoYnxizDGuZiKbKCCp3n6bBnjx9Cm73CtLpDDZtG5Q2A+sdAcxQU+hz+UnejAkmXX6BvF2YvQQn3c79t+434WZ4o8B1vlRk+PWxJWEkaQ/BcBiJZJItCOPY2TmWs4z91+3EqWMX4ejqbK3flGhHhkCNuoMSC9erUjIP3XeGai200h3xIVuro7W9DXffeTPjv+yfraf6BhimV2qryBLtrFCDjp85zgRphqkDW1yswnn7dVuxtmM9hpnUKK6VFYAUaKjKHqqyop+87cWlAhaJDs+PjBm2yhPqVKoMxWz5Mj1DRfkJ+cJoRNWtorenFT2dbbjp+t1wZqazGDt7BgPrhjDBm5aKBaQZS/SaZ6viiThclhSxPBVJLayxUqEZhg+2ZBXpXBE5GmiVbFRWPDMhOJuhhs3i+YMn6Oqpti00uvTCDD1rKzZv2ogtO7Zgy9YtaGlp441Vk5TkZOCOdlGh2jJxgI+uaJnv1yj8PD1yhcaqVhT5OSv7YwCLsIGOd735zXV1LfW39aCTWKpKF7J3Vx+9qpC7A0cPPYZHXl6gha8xli9jx4Zu3H7LXuIvv/UYPf7wSbzpg3+A7Vf1Uege5CaJtx75BqbyJ/HwU2d4nQubBntoS0SbNIN6hvZHLrW0BBFriyOdLeP7jx4hq8WhVSSiIbKeH6lsQY8Lf/y7v4Xl/ITR4gwk8KWv/jt6iQuffW2UCICpGencNNhGbLd/X10wVxc2xSJIEG3ed+cOeo6EBICLZ1/Cdx+7BD/95bZ13Th5YQIffv+9CBJHCGv83T9+lRxk1k0i5UOFx1Xae9+6H3VvkgqXQiGzhCQ1WyAy5kji7DNPoZnQrm1LL7nuRVNbH3MnF02L6SgJUwYp3RKaUn9dvUyLoEp4o704c+QE5hcWLbcanpjC/NISfXEBjg+98/76QN8AwU4fki0tqNMiUlOnCI7adS+B0nHikG60dXTC7WOhrCCXnkQs4KdfoGcQ0qLqrFLUjd6xZbpY2n6VWad8Nn/PESmLUGWZodU4Lj33JCKdnei/fgfBrZfozUHu+uCgBHSdet3EXP2pBdYwMUmNU3ZpD5YnOEmCzHk8/qOvEL9SL/mF8rdVqgtv4yt/JIXmwMw983LeKNSpV3oD8+8g4XV6xBVKZ3WFkUJfKWbTkFYZLxSU8tkcOeu02H7qkYNoS7jQvn8vmpoSRPYu+iZJgk8366QE5AWkhrROVc6nUC4JES2ii/RZnyN/0teXr7Df9H/DlZhI9au+vHyVvpMR2ht+1HfkvoMXixurDAv6vKbK1ftKLyCkks2XzPpPP38GR586iRq99tDVXXCEPPARp62JCnJa9a5SPQUkV6qUMxlRW6WxkxErDDONjtdGHYLM0gBhDZHBQGxa4njsB/9q7dAHNgVfefD7+Oh7HzARy0XpcvudhciLSJQSqZ5KABRKzp4fweEnX7S2J2MxS/WvvftWqlQOIargmedPYZFRvK+rmdEghFCdUZmwu3VgnaWaoDRUV4AB9NxJGjGTt57+ZiA7R4K9CBAKHn75FFyBMJO5eRQXplFjUj1bXMGHP/XBhtH/8qHPqw0kXJkJX0mghDdGWNfV3koRr+GVpw/hjdfdaLq/6K5YA9QosWOF0qhVqrh0/ARePXIBxGXW8DKlQm3C9XfeTpWto1Ao4+LFSzg5MmWq4+J3pB1R2keW5TB3RE2MMebJrxN00b4C9F4K/AmfCz6qWpW/qzPMy0rEVPU8f/I3f5uJifScP0p8dXJXnJZ+dbIRfkLHvvU30M/nsMj4uzB6EbXZDKoybBqyL+Chpwswv2jFUy+dZqRTZ4wDC6sOohGqHZPGGIl5084bkM3WkOf3OYKwCr8r0NWWWffGwXa8+dohXN/XhK1tEdy9vcfUw02igwQRzUE5A6clOrNl4gA+VymBCD1sXwtjPb3n5776Rbje9cDdRGZEufLxMhDGEb9nANuvvhtrrk5cOHcJtblx+MndiYuzuOodf0j4eRZlQlgfg5yLiPL4qQs4e/qi5SnMkyRfJlI7MLKQxhZ+vnjpNCYmR3FqJoVEIolbr7sV69ZvZVJ7DrOExrvoNRPBMIaYKT93fASxiB9ZZmcBejGBzGt6E2jldxvamxHvaMNb9zOYbujFzFwWq5RWKOiD6wPvvPvAdx76KW65eTcxWhSvPX0SHgalRaaGrS3tOH3qFKYLqzg8lYWreRC5pQXaQo5GWUUqncXBl05gkWH80sw8kgx+BapJhQa/QN+uzqJTJHSURM2Wlpkoa1jFhQ7mVdQojIxdQt3TjdcunkM/ofJji0VcmpxCieDP6Uvg7h1d2DbYhcJagPlwGjmq8Aqxe4Y4RkM4tbUaujrb6RHJ0HC1fqCH2cP5wxeQWiLEpiMbGNqAcj6PQLgJu6/Zgy/822dNT3//9iHs3NCEIN1pdNWHZkrjPBtcIsRQh0elXMID1+zANiaEx6eW4KfxqgNXWNJ6VCjwMhlw0zU34ruPfJ9oLM7PBYmQ5ZQxO3GeEDFJm2P4p+35KfHa3DyZOEt4skx1JHBm7naJkl3MFuGknwiiGbs27ILj7v1X1YeCcVz31g/ilZeeoQdoBJpf/+gncfHUOWzedS1mRybx5f/8cyxrKI45QJHYx0kd9wWDaIpG8Tdf+7JB+ocf+iXe+f73mbOoEU4qyh8/fhKDvb04+sqLcE8exqlL4/jB0RHCySLzPzeuH+rBwbE0JUSurs3i4zdvpaeL4GeHzuJc0Ytf357At149biNAckiKZzW6ZEn2W7/7V0arP5KA4833XF9vKjowuKsb09kUjh6bwd7ublZSxPHJObg9PvgYQUJ0iX4ixTWK18HGBvnsoA5Hm5rx6a9+C//nT/8f/Nm/fNbc9ktPPI7HfvBdzM+Pm3uu0cVqEKHiZfBrS8A/Qd1m4J1fSCFJg35pJo/ulg60EKFu6UwiRim+PDaOv/ynL+L5r/49lhbmsCZszQDy3FIKX/j8n2Ce6WIgksT083P0TYRFv/2u++r15YJFSsneu+rElp52NLk348Trx4g08xi4di/Ovfw05io5TC2rN30N3QE3Em0t2LhhJx74wz+iW1xD1ptnjtDoVgkSNwmfy5mWeI9vZQFLqwFsSw6iPcbUUe6e90yOz+A3P/QOpLIFrG+P4x3XXoNYOI5ZOofzdNlHxlLYEq8jMdCN3/xvn0ZOzKHEBclrhNuWRK2RudVKlZpLr0V9d5PLJ44dw9c+8gn6fpdxQD3CiixVXSzwIlESRgiKUAlxx198Clv2X8t3jZFF6+0SQ3h/lWhZ5dTo2r3WMKDVWYbD343ySgWd4Xb89j1vwtn8AnM1GjIdRYB4rkY1agr5MU9k8J1//R8IJDzMDabMlqReGunUI0AEfvHcOHoGiAu/8OF31EvEzbMFYv35JUalIPWxDC91sCxqSRRbQFUgjCAlXhqtx+Em3xXdiRr4GqXXiHsCeMOffwKDV3ejMs6A1u2lOoasYSEarXqw5WUiz7+MtVtvs0b4qLZ/eO+dePTSKDxUWzUmROIq9HYaS9GAzL995jeZi7gQScYwP7VgwxmReMxgzTwdgVDRtu1b4Xjffe+tf/XbX2bkLeF///P/xtQjTxr2cvA/wRMnXxuQSJhKkVwxvc7gV2deL0ViU9kgDUkN+uJYWC6hO9GLzz33I+uRUBTXBWeWLsDnDOHxAwcoyQJ6NqyHd2AHXWmWxKVM1XL0lLMzU3jx4OuYmlvCH3z8Qzbe39LM6J/K4tCrJ9DT3YaRiQW00daCDJbdvd1Mjgnj+3s7CXOUiamb3YU9fvpwikCDcQSjJg0RIyhQJXeV2uvrIpugQaJ8rYZuXxjzRL4RqlxFiJHXB2j07c4AbrxxD9q7Ioht3sP2EFmzwaqvVCwRHGrmg9v6EFaohtlUBuXlGmLxOBLhGFVomVLxGxHHXv0lyrTRYCyKlqY+9HYn+fUqPHQWYpSju6uNJDaIFWevi7UYpM8Rlit7j2lMhxJQMipFk6otszEybrVIeKhK5Pq+970PP/je90wT9b2PTInw3r5mH7bf8UYkk3FCDh+9oNtQrganRscnkcky0NHQFYOotKy7QtdKR0IP1kFgKZE7XWQypXtp5BBC4YSpazTqt3BQKucpHWaI6n5oTSQwn04j4Q/i6lAzztXIIdITohIIoIm4Eku84tkqbKRihcBjitC8uaMfxdQMbt+7G8FAwAbiZV5sLzbv3IILF0bQ3JpspM8sS221SRcCvh6qLN2tj3UrV1f80Ti94qcyP82B0ECZk/DpwR/8EHfdsh7JeJjfNfDW5Pg4WlvZkCsSEVE3JTtRWq1RLdwEdMtUn0atFRZSo1oY8fwTSo2QSxpzFNa9+Soam2Z2kFMVBrqJuQUUmIpW6YZv3H8DFqnfWzevYzYoz+hAgfDbRvNYtvpjPE4vvFQRDas3xgTkQvhgI9JUuxChvwz3lVdfQoKSrZYLuP7qAd7jhp9BOdmUhOM3Pvj2+uOPPmeq1ROOmlEvUneT1M0mgusFcl9oeJmqZGPJcr/kxjIrlfdapIczxKw2izI+VJY6iVpjIWzsbMHTJ4bx1jffYbhouUbUSy8pDmtc1KVUl26/RlvT0JjsMxDwWs9WTQN7fKpjStedPKVxN0lbyDuMCxfHcNO+q5Ar5OB6x7YtB1To3r3XINocQ4Fobp74aYVGOb9StW402QSZI+ViNXS5fJ9jxRrflmGqQj3kEuV9ZCQiKlssY3gubcYdCQbQ2dFBgui6+ZuIV77uobrps5ikVFfdoZWyJM26WK/NmuGrc82Fk2fPI8UIrzGlKiXeQklMzs5jgl7M8ebrrqHX4g1iJmmYKRetS6ZAap1kdKQp3hjOYeq6TOK9gSAvk91IBUQQ1bCUxex8yjhcU07DPMOKI3H8Z9fLW334A28nsczN1WheEWS6u7SYpxv1WAzRHAjrMxDh9IDVssazWYfTwzLr+PljTyJMFfSz0BwbnCcD/WSG6nLKwHgfW80nK22l0ZUZU9aqZeOarEKTkUS0n+riZQVsGTL0/QHq5+joCFKpPDnrbjSCBalxUrNENII4n0mmB3qtEMqvMiqvkUNllplayhC30ZWTu+JNjbYh6ayQkBrdsLyTkxdYeGDKnC4Umb/kqc415Cg1pbheNqpCRO2485br637GkDh1rsIbPvnJ30QlO8k2smXipq8d/+dfvmjucoA5w037r0Fzki6FFf7qB89g06734M3vvxOJ1oh1eiyOpPHMU/+Mb/7kReq7hVTceFU3f6MH5N/o068AG6/G9nVxODRTKNCBR375KDK5EhnjY2OcpIXJHZ2B2x/Avl096OsdsM6G/EoE33n4W+amY3QAFQa3LOF9PBiCs4foNRqLY/fOrYj4GCGJjagFZvQyPPWU5KmX5m0IIDWMxp91gbnGFTJBo8LimjyQunccDFQ1SlQSchJbqT9KNlBXb2JtDRs6Erxf9kS7o4QyxFQZQqRSVe63hulMBTNMjZfrHlM7eay6k5pDtavzfi/h0JHTU7gwPMUgmrb+BefF+Rw29XXDQf2MhNpJnCIIGyCjZcWasqGR4s625sbYKjkjnZd7VDTJ5paIXDWxqIjR84u4dIkZJBu1SvWTGy2VG3mE9UOxQSsk5Mwjj7IR6r9iQxwaTiXRfK6ulMiAIuNLiR6R3sq9Ru/HyC4FYKzRCPZipmyEr/KaaqVEFS2hmM/BcduNN9RVCdUNQ/09eNsDbyUWmSXD1U1H3Qx14G/+92dNzVqaQ9i/9wZ0twUN1P3VP34VDhFMApVBqlNPXutTH7oXxbUw0ul5FPK0JXpCBcPVSh3HfvYi7v7oe1GsLRoojCb64RYM4f0eOQK+Nsaa5Q7IkNIYPN4wSiS2Wk9gamqKuXoKS+lFLDCfSTNbzbIxjluvv4YNUX8rOU3if/9TnyS8UMLb8C0eSumv//4fjJu9zXFcvXcvujuIPhkw//Pr30eCLrCnvZlgrhWRRIzerWJjBOppXKH7LtALVmnkbkp39LURzA1Po4mRf/f7bmcwCxhk8boJXaiSmmumYX8xwzyefD4bJolKjdOLDLR0RCkSr0k/CUb2IJGwj/mL4/c/8sH6wGA/QVgXfJEIRVgjgMyScI2ArMEdbGcuPYtAnIBFUpJrXE7RVBoTftSfKzVapWrIY60wl5C0NDO1tlKj6NkQOgpp6tmfHYKbefq+229ANVCl/hNqUHXV96s5CPyPdfCVjXYTlkgi0itNNtU7aYW9kb1JarRFrKlHjDHn2cd/Ul9KTeLCuWOYHBljWuvG3fe+UbeZUT/9wovIppfQxLy+s6sNTS0t5ECEXkR9vvRKfLX5CDTaFRLONlgwrDFx0jyfCo1YU91sKPWRQ9hy4z6kx0fQd91mBEIhy0P0dOiVjdDEVTFM2qHW688Ipddbk9dY1Wf9xGayMWv83n5/6sdfaSAL/ldXr7AU3j4qiutGhiTdJOumfzewpxsohRVKwzgj388GKT+XMxD8rlGtFHs0aFmhupHXWDqbQueGJJZOnED7/usYl4KEHF56O7elEPZ62Ws6NDWEkqBS8UnPJRrUKNUtiaihfKhZFvnVk95ohC6jgdmrGtOIzvpZEd5uMJCixtJ7sQFkk12raGGTNqSMLJSglh5IalfHy0cv4tLpaeP0zMIUXvjpK/Bv20wapTokk/dJorpfkFkMVBRXmaJAcWiNbreRQPNJqdifOKtr+SfpXW4WixR96o1QJBX1MnZdvEZvJJHL8FS1hEGRO1mIskerUETwexOt7iUwVLStVYlyi5TOUhE5ZnHdkQpao1QjSsrcuwoT91WNGiQPKJjC95ImkSqlze8keTXOrpNWiN7LDeNlenU89sMvkZxGoRn66HiU2IWcVCvr4ry1ngUoGKlAcfoyfHTws6YO/uhbP0JKM2SpGknPKnq2b4aPiZFG/59/7gSaCV8q1YJ1VMd8VL0aQeo732Rwx0VDrztpmXyVp3SQ44IlphlMFdysm8HepP3K68NInT3COggqA3FsvPkGJGPMFPmg3KyZptuxiI/BZsl0f5UE6idrhBrGp3HcGsT3fGrst04DTxH/aJBILnTdnj3oHhoyzmrKm0cTX0hGyBtE11A3/P392PSG6yUIfPEbv2S2KDy1ipGpObONsXOTePwHv0B1YhiF4QtsRdW81sSlebQmougaHMDJhVWcGJnHz//jh6SJRPLheOz7/2ro1x6k/Js/+iXe99Z77b3URRovMZrodQ1FrgatUB+kyw7Giwe/9CCuuna7eZ6ejlbDbAspBqulRbKKQW7VjRzR8Tz9/yqTNnVOd7WE4KtkMZevYbywRjBYNltRT6cpi9XtQF/QjRAbqCE3MS9PdcuREDGtXTOEOpvQP9gLxy8e+jwdgNSIRJHbv3j0Bdx9541ULRVG98m8eOLIRdyy70acX7pADgdMSlKzxtDbKp745kMYKzrgp1fw8T51O6nRm9f3Y+u+6zE/NUvSVvCNnz1FI2eUN1JFKKE8JamGi3DlOdJ/S3kpKamvRnbDzGEifMqk1FcQpCXoN/1/8513Y/+NN8L1vrfffYAlkjhWzd8mZ2Yx0NOJV147ZmPiP3zoR9g20I2OZAKeEtGmU1CcfolSbIh1DQW6x951XXjt7AQjuAshD/Wcha3btR2nzo0gR4Mfm5mzGeXLzCFqpFp3LlOiWjLwu++6Fevb4tg60IrXL840Ai9/jzJfCZPzHjZefQAaT9Fsf012L/HeAu89evYcfvXEk7IRc7oNLutJi1yj2vR2d6K1ZRv20agivGLkwmlMT4yah3HwP2oIHUMQbc1J3Hjj1YQpHQgQXpTIscWa0yaF9/h9eMvW7bj1qmuYc1QxvJBFmpG/qlhDIkTsfTs6cfrUOeZAGYyNTuFjd+9RBWyMZviI4DVUyOM8xazlC+p3joe82NWdwI5kAO1Ex5pT5lSglPcx/82SNa7tgR833PghxNs2o7kliWq2BGe4CRmmri0tEfRTYhHm93PUe42RjI9P4bHHnjaVkVMoUDWu2XUNljJZzIyfxdyRl5Ao5rFh/XqmC1fj6o2brWNCdRZKq9jW2Y8Q2fX8xUW8duqiOYJGY8hYPkknBmJB7GyPYV08iGbaYknDDATqfgZSda4zSKjXSvGjTkLqCAUTaOu9GSFiqzNnT2PJF0eVmeHE8CXE2ocQjm3E2YsTqBE/hZj4sEYGzFXccvN1fF83pJtkzRcmJ/DcpTmMz2ZoyCms8fsMjT/kcWDPtfut30uxRCuFNLSWaGnFfRt7MJ5h/CEjLFCSKZqssr0zhg4y0Jloxv7brsKdN1+Nu+7Q7AsvgWMITTR6W4NjsYn/eXxubNuwy3KC5596CiFNYkQzJueYJ3giKPh6CABDCDJHmJldQL6QRzaTM/c4St2W3sv+m6luWj+1kNNkuzoOTS/iTJGBjVwuUKqPvfA8Ngytt77fn50sYClfZcBcxDR1aDZXQbhltxn9rdt7cdPmTgQjYWzfMoDdQ8145NGDtJMiRsYn0d6ZoHrH7Ok8NznGwFRn+hrB2V+9gtxSHuViiullP0Ur51vFz06fQwpJzC3NUUfDyKTT5kHOk/gjhy/i8KFzhNeNWf+C37Vg0gCkRmafmFjAfFU+RgjXhRgDmIbPNKBKbE2vWMJnnzqEgxkN063C6wuhnJuAP9zPuOJCz6bdmMkU8ejBs3j0pTOW4g6Pz6Orqxnj0ylbCODzE8m9ob3vQGZ4HhOnRuCKtCDS2k69zSDZ0oul2VkmP15MLswT/NVw4w3XoivkwghVbnh8jtIhqiWB80uM6l4PZpl2NrU0I7PswMzMjDmPMJGyskz1Hlrqy6i9bWAIJy+dp8NoZnyqUYxsFCH9wjS9nidMjcgwmQrRUot47NBJcw5Fwp0a1S1F6Wn0wEFmdDRFsVIpALzWqW6Y+UwaS4zOGUbfl15+iaGhjvFLZ7Dr2r245vqbMDF2AeF6Cludo8RO57GrLYG7CUOuY4qsmfJSmazGERmP/uJv/o6JVNk69JoSCSzMz9Po01RDZnLM/SdJrJMZ37KwGD3NSo2pLV3/wuSCSWBlmc6V5bXGiJbTdC4hD1KFsnlW2WOOtjmdLuHE+VlcnKjhzpveRbdOef/xfW9kguhCdGi3eYiWzhZ0d3UiHG1CIUuOe/34/T/9CD77kQdYkMcWJsxkCphK5SwR+/WPfhDd27ahmM3ixR/8O6Lk2O996+fW8aYp//4As0ASmKM9aarz+qF+1Eo1ut81LGTWUKvM09i96OxowQy94MpyldII0mY9+OM37cX3nn0Rs5SABoHYPnNjWinwq//xObqzINW3hJxS3d+56w1M9hzYeOPt1PXXMDBAV0h12nPzrTZQ09YzgAe//SVMnH0ZK+VaYzGRVIqvmrF5Q88QPviZv8fPfvIw3vne37RJYgpemkeiAcupSQY4twPjj3wNeUrhH37yvP2eymbIYB9aglFkVpizMwj+1ZuGUKDK+Fa8+MvHD+HtuwbQQp/+pVdPIEJmFOiZqkQagidf+50/ZpwJ2rI6TclybevrOqBlPWNTw9i+cy9cARcj5S+QDEVx9OhJJv1L+NFPv2M9gVIjdaZpUnyMFQtEtAe8GJ6Yw+uHXsL3vv8gzp49ibOnTuLv/+Gf8Za33A8vE6eLzz2HQ8ePMB3w4k///rM488wjaItHDF998SP34GdHprBcmxf6Z0xpxtRMCq/PLuFOaofb68Igged11JBXid9cSrYoGs9KCc3MWsVQOQ/HndfsqDf7Ath583o88dxZxoYwbu2mmzt5GovFKiI+D8FZBMUSo4+h4lVE6H7vHuihyJdxyyf+CNffehMe/tJX8NbfokRqVXzznz+Lwy8/R+Mukzj1AXjohh2Ibu1F9eS4qccKjfz48Ayu7m7Dc5NFIts41re3oC3qR4DZZaq5H5/+xMfxw7/5QyzncvRkJUwXc3AQxvzhpz6KsYkJDHZtxYmfHbUFDY6br91e30ERjp4bRSuloMUhTkLw9Tt247b73oGBrTsRj0fxp296AxtBb7FWtbylhdjLH4njzo/8Nrq370Kd0gqGgoglYg0AyrgkUCm1VpmFfA6P/vC7OPz80/R2msbJ5Iv5fL5cQskTIANd+MRtt1CdfQjQSUz4WtBMmPTYl/8BJQZUH3OYe/7bryERaUWWWuJiDpNZGkb/pn147itPw/Gx+2+qW58Uo7uTBETcPgyG2pFP+5BdmrXs0LlawkJFAauEWXJ4a8KPCGFBorsHn/7c18yg02sMbEXmMkTAbmaaRQZVqZ6bKlgih23JATOkPe2bEPDRa9Hlarr8/XfehEU6ECGvN1+1BXuG1qGaL1oDJ2hnC7PzpGwZf/KZ/0E7cmF+7BwizS20lYr1UXvdJVQqdA7EO2SmxiuUQq7hG3/9D5h9+qC5uyolU6tXka2VbVan+sYD5LH4nPOuYjM90Af+5e9s3bCfDLgyUKoZcWsEeEpRNbwtt6p5WYE8vRSZ4COeU/ImtfuT93zUukkVY1qjIWxlPpMgZJ/Nl1EIxvC5L30DlexJLC8XyNh5Sxs03F1lXFmllJRZvvD8U3DUKlVD414aLSnEf99/hw1/ydepO0fD0hofEfRWJ55XOT1fFalXmDT9/q++xuuqdLFu1qEhAI05qu+LCNelcQ83XbHmQlJSyxcRq2zHarPcRR2t4WbcfdsN5tKVhXqZe2j+bYjYrkDnojGVr/zzJ8n5xkhAmQ3WRFBTXdlcMo5TR0+gvYOJ1S27Ntbfv/cqQuhZtAz14dwr52xwUxUJNwlMClsqDZWaaD2OHkG3n1HFiVggSgPsxH3/8LuWbGkgUw5BxEt9xJASg556Tfx0l7niNHo8g+js7sDXfvfP8bUXH7EpHpKQjVixDqW/crF+eqxHHv5nvP7iCxbVw+EEr6WaEpJ4idPSi4voZ1pdoPdzvn3XVswu5DBFYzx17iIboX4kNYIcFdZiBRpXzNKYF6WXVLcSr1kkNJiq5nE2O4UperifvP2P6J2oflUGOHkpYSn1fZEbLcEWQ7GXfvgwIpFmZH1Ma8Wl7IS5dXV0SMJeNp7Mhp9xTBzfQjQ8NXqBnE+gp6cbuRxtkPWnFtIYuzSO6Zl5DF+6aB0Yjg/efXO9Ho5h48B6LBw/jKUZujj+aYGfcBTLa9iP/li3FgEss6GK0qv0TModfNap5qRaefDN119hajuJ8foiueZGlQyIOktY9iQx9oPH0EetCvRvwfS5kzhz9FWcY1z6xcvHaMfqYZQ6K0lmfazspce/iKX5PJ598lEEGEui0SQWiSh6KU1pRtAXxDSRdZzhwXH4taP1dUzehX3++7vehRWKSQOdtpiDRKt3RGMmUih9J4cgNcjTJxX5Xr2QUrEWl8/G5jsJLx48fJASXTEGyPjPzV1iXr6Mza0b8LkPvxu7dvSj3ES9DkRQrtCREEtpTVqWWnHs+Ekcev0kWhJRfPxDv0Gp+IgWVjA9O4dzFy4iGkqYujY1NyES89sSAPU3O9YP9ta/929fx+e/8ycYO1TFgNOPnFAqCVBO0Oi4llWwEZSO5c4kUiPxmhCwyNiiAVOlrvJZG5iYNbsDlGYIv/v1L2DzjnWEK7x+MYPzZ15FhRJQdF5ikqUlmGOjo8hmC7Y8U4Oc4XAAUWpIIORjMtWOEAkdPf+cGXqJ7na17iXCTqKdOb7AbTwWJi4MwdHb3V7XOIUeWr+r2QRm6HwaRtMPjMQlclSIVmMpwqJa1FKmUYap1+J8mY2RKmr42kd7iFLNdgaa0bJ/Ha7bvQ3VqCC71MZFoFgxNByORpEjMtaE/hxjR6lYIC5jtphoMTUTvJEDcNVrOPLyL4gRPWhpHUAfnYvGNePMLjWTSP3HtoREBqQuyh6KukLb0EhUheqljgSpRo6NUIOKVCM1sGjxopFZZuiqlaqqMRV6uxZ6s3ZGXQ1SLjC+DMbq8K/fYURaNGdQFWw37pPbFcLygmYmsTEMPUy0asztBy3WnD17Fh46Dk3BWspOI9ncZmvBR8ZmzNXPzy8wZtFlE8z+/2Y+3NzUzcBXNc+xSOK9NOCQYDPJrrJym4MlaVC17B4+i9TtYJBpMNFsiMRdmZoep3uUSt775tvQ2tPDa9eoJlFjmPq4Jgg0UwSBS5kMlhnFtTCXkYlXOZjMeTDQ202ioxYzlAU+/NOHsWNjH1FEUNAaobDDZgW1dzQRAvngSiZiB2yYgI92egERnOOzRtdLbMloLimoh99pM4MkIV0vKci75cjJL/+fL+HCifPYubUf50YbE8Q0J37VRdfLoOVjeqr+cnFRi+c0COQQlHG70cyMsinZhFa+xiMx6n8rWppbKQmiA7poDVeoR/O5V47Qs8aZai9Tmh7SA0RjUSSawqx3A1xDvd0H3CRSxrQ+RNWiOuWoVn5yv2En1HvySU3VU+99FLV6Okp0CpLkD3/2MHV7BevIxR0b1mHHpgEMDfYjT72/4ZYbKa2iBTnlJZobrGG5ZXoNEciPNkPVAiAjuYcpswZAr4xSSbXqzCRfpzcLBV3oaE2gvb1ZvLLB0gXGlKDWa7u97gOawiqCWgnn8+S69P3KbDkJS5/VABm/HvJSqkQIQB7o9ut2YaCzhSX7+T0lyO9fe/0Y1eoenDl7ARF6FZ9PMyRs0byNMQqyhIIh5hNuluFhEFUDWTcbJvtw8RkhgRlmo+qhHx4dx3y6iLYWgtlU2obqtmzZgFp5GdlisWEjasQgxdqipQ8kV4Mry7SDAt+RabQLQg42SrFEuEvTnARXtEnJtnVdaKZqCCcpvpw9N2KgTv23PX196GDwkidcv3HQmFVlTFAXjIfXq98qyLgjHEXFR5lA0MZa2FwF2BQJDvgDJj1NSptZHMfU9By2rG/DVbs2sIGESNEIwrQhm68lOLA53mRBokhyWxgfMizQR7ekfQG0dFKclEiWSbzccJQuT15K69ZEtBxEdzyMuM9FNFy33zQ7Lk7ILQ7v338dPPytzEapEZq0qYZJ5CpPS51shhClokkHVQXKkvZY8bBiJ1PmMRTKWYM/0bAfx06Msqw8YkEvVZzxLkr3q4bM03PEtVkEjXxewIwqI97IS8lOGnyq21wuTTsS4bqvQtetB98iX2H+wKyyQHtYo8T20viPnR+xKUvbtm+0DgkNyWl7AS3+UkM0bqi6ynS7WjtCJ2k4TL/rtaKJ0Cx8jWXOLc4jQIh/5NQF7Nm5CclkDB0dbWhtbYLjHffcWNcCfFekHS++9BIcKoRSiNNe4sS9dI7kGFtM6YiB+k1i1+y6NF1vmRU23IAsiE0Vky9/1jciQmPpv/2R95vkNI1JM+xKJaXALtqOn9C9ggCTszzTWa1QEHDVekriBZSLNXMA4uQrh1+hF4xZmuHnfXJQmrWkeObcGkri1IVprOUXsX5og81Gk4epkqOzzDPU2aycRDhLyEldO8pTxpk/h+JxBOhp1DBx13wcCRcUt0bwe72xQCiVooqFGAdqlTVEmBb7yCy5Yr/XTw9XZozwoqiAKddNJknN1Ghho3JBGz8QYTCAahwlRzeejMfMgWjo2hWjakVZ0AijZDIsNwx0aKMBeqZFGtvQ0AAmCNiULQrCa9+GCKFFMhFnTChQ1Ax8lJg15PLTGsNGKN40ZjEAVzNdkB3L2ryE3YopFaqipjNpZqkwnWbLScWEx9aoblptLJzmplfLLKZw/NwFqhi1gzDG0AjLr5Dgufk0XBu7Og+o8rDbi3mCt1DIrapQo0vTtgpCp9row0/7aaK02ts7yEkfQpEIYnQQ6hnUmLdWJTRUSoG3YVF6XPluE2FHLBYylXHQO8o7KXZINbxyEEVBFIZfqrb1wmvk1DrlpNJ1IoFpFAlz4qSzVtJGYjlzzSU2pERpO+VODR7yhiQlk6KvrhaWSCxTy3KRocFPCNHo403EEjZjjSIgoPPT89DnE59pdFaqJJplGSJQlRscYZuUxkoahVzZAJ6iun7wUPNcNPZaQfFFY5T8Xmk0Y0kxr8W1tBeCQk1IS+XzKFBac6UismRakjbVHQqhi6oqJlK7pPkquAHZk+R2np5H/VPq3jEocrnCIgsrlko0tlUmPLOYn2s8pTp6XnkIzogRTVS/pkQMiWiY5bAmNlAziLQPiRbelpXXU0XqZnekono5HaD6arkfqTJHoTR5757dDW9HagsM4EukY452oqmLkq7jbXfdUg9TTbQZ0+jMDL2GH22tLbaDioMp7qbNW3Ht/utRSY+yQlGsQUk1nAxgYDt88Be4+qZfx//4zBewSi/SFHRjgSoq2NDG5Kct6sXu3dfCHVhFLExpkGFK5RXBf/ndp9ngFgxsuwvbrt6GgY3MPyI+Gr3bbEuQZulSymZNHPzpf6DkT2NxfgKPPD982f6It1ifpohsHhxi+Wy4GGbTP/g7aSxO5LF49hReqrrxyQ+8HfMzTM6aIhaPJLw01TPZvhFf/86PzWTMZsloQSQFY8tyyXQ5POFFjf33tRDMogJvMInfeO/9GDnzEjo7CYw1UZ88kXkgkGCeVcbjjz/KawmEtSiI2tRKB1UhQFasVd9GtSyHTD/gZZKpyUfyrucm0jg6vIi+jgGaRAIvnZzE+ZmspQweT8PW1BchFXNqYoLqVYP5qpWpwnxRQinbx8oTQk9HMx2Tm/e7cH5Su101sKHWDciDUqYW9+TRhT3lTav0D0JD0tpl0zh+lrZR06rUuChpoU82TavKv6yRSdS0XJH5VSBE0NAAxJo0ZLSpLt4bJnrKs5y33bAbz33924jTX6mHSo5QgxBe0qxy1hhpNHFvWdOYVwjQNeyyRkizwu+qBVQZbcpFBtVKFrPMPhbStDBeL1+mqZjijRivsXcGYkLIxgSS7vYmLGaKOHZ2AmdHlvDoK6fw1KtncPDoWRw6fgGnR8Zx+uIoTp49g0vjI3B1dfcd8FAT/V4nppeWbC+c5mQY1+1YjxCZO5fOYWj9evqxecZXPzlJ+6Mk5BRZO9JL0+jo3Y5nnnmeX4sJ9DHUgKYETZREimFb1w1R652GsDSdTf5KfSbnLgkDs0FNdOjM+1aKJSwtpnHh1DDmJ8axODeNl155FjnXEn787FNoorVpIXpXaz82DfQyfPdiw9A6tLW3MEw7LSFWr46gpFijqT+eqgfj54dRm5/GvtvfYPv1hNg+TUzUw7HGaz1BeMjEtqY4LY5okdlTgl5DGw352AYXhSsQJZxvAqciKcq2tcWxfcMWClFYnImHxMPfK3Q/wWgrjp84hydfPIgMPYZcp/CIevDUfrkn8+nKI8gDQQAT6U37rxWLSJmawD8yWZKmkpkWd7e14T3vfReKmRGmb3EKQxKRpjeSlgtnD2HrnvvxV3/3j3a/DFAzx5TLruvpxhThwpve8AbE425EKGz1HQliC+9/5p+/TujRCDjm3/kTlYqWwobJB/Opz3ps6uvAnXfuw9zUDIXZgA2CyE6+X2FwEaYSwlQAazzqmB9fYhTeiice/C5uvHsn8mhGrCWINWZjSo7YGMaQJcNbqkgMUqYnD6+NgRxrbpuWpK5TB12cAJ8QriYiWBClZxAW62kNUFgBxT+6VzBYphHvWkeFFMT3kjaWyfaamxdpxmRGEX4WvBH+WhNfSL/jxhv21J3qrBIeEiP+b6Gw8LZYDO/7wK+hkBpmLt1ibsrmbLEyAfuxseNYv/Vu/MX/+lvbUEW5vQVt/kVDcgdruOeNdzB/cPHpM00w/2/+loIRYULb/NMMOv5ksIRf8z2ZTIvjC+8h/NF3cnH8fZmWYjPueG+lWjGr1NiN+puVnQpEnn/8GK6970786qGfYVMbXV2Zbq0jgYFrNlvfscYoNcdFQpVGuJ0+tpkEaFM3kicG6KVhcdRfNkzbdTTY2vASaqdNzOY3UmD9J95aLBHUsAap/P/vpfGVlJpv+KrvFORNID//0ffqypEUxFSBpGoSUay4fKP+Rs69jI7OLrMKq4yF6e3MxEl0r7udn61IficStXCTOK6UQy6bRiY9j2Yi/ebmNosTmpyqmxUjRIpGtutkogRFFaXQ+EJBKOZIgxpwTdaiOf/8TtZD0+f/do+6w1Y06Mv3yrbNHZCeoz86iK3X70V6eh7++iIGbrgT1bnXKZQhBmSfdVMLXcio1G1m/eiUgCzc3uu1EfwkDvtswy/mHvU9NcW+kxKTPvLDhMNmNNRVfGrwkhcarSZgfif+rYrnvEZCFF91qas9UDowM3oemdlJlBanCaSXAAauek37QBXpXgrU8qztDNOwID7Mya0aPX5fgpqXIgdLZFIB9UqRr3nUiXw8VO0wXUNzTKlXkExnjSKT30v4Cthm51f8UuNnNYNfi+hGjBFDJDubWSwaJLTLN+hWbeSrgC/i1Esmicr1rGZX2K45bLr+aqA8jYsvnEBo+yZL7dRjJiaYACgMEsRXfZYFXP7exNBgrhir9/pNjDde8CJZtn6w3/SWb4zhvM6sRb+wbD30v5Wjz6rPlLhhReoUMNj75A+/zGuu3KRixTDdTenxVemB5sRKK9TlJ5elisQUE6lVyCyMLsR2rbAy9BBbVYA+k2xxkATI6B1CSEawCGoQLcTVcFUa55NF6LNRYy5LC6pstc5lNCbXZ1rJDxoLGV9YRIjQMhL0270rFWZqsycJ34H5JeYLhL07rqGFJvtsYoybWZBAhwSg3hA5Bv0nIUkQFqf0PdsmAUiX9TBPS8G5RLssiO1TOiBWGBvtIhXFC3mjpo0rJBir1FKxQ22m9ExoYhl/N/bzla5c7/hkBebv+E8ma9rBymxpq/ymXiUNohIZnkxapei9MZCUSutJAmXAsoxrcotkIJ8KWhK8fhNNjRgiQiQ21mZEsxz+xkv4oCuQ1vALlW8TllmmILISKwVJm6ZL0l949hgWj01g+NBFHHnqJJWG95LBy6GtRDjLiDNtj4ScKIfbDY2puXoouZPb0yi03KDtMcjKG+uR1Vmi6fFazyJXqSFE0kdXKcVUv565zsvXy9o1udqazXbJkk2ZdA2Zb7/zOkEGW5RgnGJbeb3e8SddDcfjD3+FrNHNko5edZn0gT+K4SRS1mKF8WapQcMk2TAxSneqMGmbKpYW873mHKhxRpS4ZjXqegqB10gYMl2VawiEms+frCHkNJOnKt0m62a80VZvLiasyyxnRYmbzXbiPbzXRaRz6Jmj8DJ3kZKU3IxfuRwCpMXLLNnHpwaCvaJlmcyhoG5995utHvP3VEiNpEuI5hWs3Won+SGzUXv5vX5rtF0/iWP6njHocs4j2vWiMtVu21WUX6oHx6aLGvPZdnFbtPB7y5VUI2lVneKH47EfNFyWrEOxR4XqWcjn8YWvfQ8fed87ia6YAlP0EpUsURdIa1kzP/AjhaNKqJeXK+N30iBeIwNcNZHTxYgANYhXGOP5FGFUN7x4+DjOHz1DYbEcCiGiLgfeG2BMcKxQIKx3cP91cKlbr1w2TO9g/qTuvZ8/8Rq6iZCU+Z7L5tEf9CAUDzO+kcFa5MQGa5MHJa1tRFkt3V147ug4tCvL3detMzREkVAobrx86JRtjP0b97+BTGLL6LYEMJQ8CjyEQjGMnxuROrJddevj3HHdTmuvFLmlpcnAypf/6RvweVYQquaRaE9gdqlIxRIyXMVSFSix2U1EbRtuuQ7X7twuNpIv/Hv0+9owiC2XICQUEtEItuQ3b9auLX/zz1/DPcwltm/q5fe6llZArbMkz+6TpMVwMZjfqQFSJbkhiYeC4WXWACViDe3mHRQeuWjXaKuz73zjYdz4hn3IzKWZrTOJoh9vIsOHNg7h4R8/jje+8SZbWKUprbZFFDPpSDCKkxcnsTJbtB1llgVC3AEEmMOGAlr1SUYztkTrJcQ3X4XVzBJCnd24eGwUieZWNPF57OhhhDsT5mbrq5q9s8gcqp30LyPNRHUxNY/Z3AqylVVkyopxcuvkGp9tfpdty6Pgqg2PtF1uJOhFK5PPpkQIcfUEOAIIxyJYrVUwMj6DhYUs7n3LXfj8Fx/E7//Bx6zrVg/xwfGr735BVmMMvmw39pOZJP+U+Hzua9/Fpz78TiryMl555TBuuO4a3towswbTddsaLpw8BwfdTDQSQrK304g0V6XL5H9NLBKU/jUEQcVlEZpw48SXP/t1fOx3fh1f/sK3aBkMnBSIxlPCUSI8VibBZ2prTNAc9p2WoAc8PuzcssHoUKf7+MwcG17Frt3bMXnyNM6//iqz5GUs0F3Nl5eRJ32lmmYV0WWRPDdNuFG2lFAupvHQqIO1jw/pZ+N36Y8UqdESLeXtD8m6HDavX72teuh3uS55Bxffaxm28h0BAI3DSvDLVGZxRN5l3dZNCAfjmJ6ZZR7y0BfZTGqwfKhqFpv4KrlIyRUgHn3iZbzxjn38XgNIbuRTOQQjAeOtav3xw79ACxPI9lgSb9hzDXKMB0yGKYsqJhyEObzOHJlkwzJkWKrLEkz7kcSynJ//6lmUCFPFMDXZY/hdjkAMIRrX/fZVHSGfCzv27GK2HLCO0MH+AZwfvoCgP2wdh+lsBq8feg1l3uhlWdrmXXooK5KGqxjj3+XPsu5bt/agKRllhX7MzC/il0cuWm4jYRhgISFyu3rwK+sKCnjcVFQpVEMxDcCofF5wRXCSrNqg7hfN6/NK2fiL6tV+Upv37EZ7ogXbrtoNxy++o63B2FILVHwhk/SmMXVG0NKFp14+hDuuv6aR5rOg10+dwp5tmw31OEnUL773U0QCIexY12OTODRqod0TrXcmGoQjqc0NJA9+Q2obkFLd0WwEy3c5V8w1zs4v4cH//DE+8IG34Jvf/gWK1OaAV1BUw7HSKmspNdGBa7cOoLO1DaP096rb7w/ZlJpzFy9gbKHRHaIp1POZLJNUAYdG3NKzYfkNy5BWf/KBfUiE/Ehli7YSv68tjrNji6SN9Lr8OHx2AiUBDZahLhqzHnIiRpcYYBlFkhWkYMI+D5oiQQNHmpgiRKatzHSPhorNEnmfgrfKqPGDUKOEqXil6Xyu97z17gMmRfp5eRf9KCxkQVoqwSJGJqcx2N3ZaEzdi1tu/RCC0c1Itm5Ca8c2jP3kO2jtSmhbV4xlCsisODA3N4dzcwvo3NBn281okkgw4EGADY+GQrawNkLXpjJzZEQsEjMYe/zwCSzNZQiuKqa1YqqHBGoVjIdEa6an7tGkyV0U9EAyhs6wH/0ad2PmPbW4hDgtqy0Ypttch4GBdYj7vDY3RLMTQmRawutFC2lp8bvRGg9gdGQGriKBAuNYiB5gbjZL17eAkVQZQaK23Zv7mNcs28RKMVQ80QoFrZOS462I2WSmJqNliACzetJN2sAQ6a7wpiotSzt9l/mqhWFlKnOOCqfNx/QX5bV+Xut45Jv/bImjMsVG8KUUqQkGA1Udf3v16GlcR5/c1XsHWjqb4CJzx0fmyeAQTp08gtTzD8Gt3Wt5i6futpk/OhshEIri1t/5awyf+4mNLyqpyxUK0EJmdV0EvZoZsYY8Ed0KA1tbaxP+5//6CuKxkC2cLNN1JSiNLAWtjS+lX53d3fDEmpnspdAVcqCT9EVjYayUtR1sEOcuXYKTyOoIg3GFyCscjqG1KUE0FiFjvEB+HkfOnTahKkeIU5hv3LMJUY8fMboUbbugfEIb9f3q9VO2jstPP9dCRXp9ImMuTK47SMFqkY8GokpkcNTrRJxBvS3ssxmFyuTkjpuaEzZ9JRyNIJsvopwt4MyFYUsPtMMvZWp7MvF2K8v17rfccaAhczkYto5aaPhbMJHaqVGz4UuzaGnfRZ+3hmJeC/h5I13TLINQrZpF1pnA3OR5oo3GrCcqHu92oema+7GULdOKhjA1edwsIErUFE8kWJYDU1MzNmBroJjEaBu5U8fOI9baguVS0daCRelTSLdRJ9c1V1y28VhN6VojDfOlZcSqNZbrx6nxMSwQBS1QGVJUx7AQDmlWItnS3IONAz0YX8zCR8XT5sFSRJ3IUSit4dZ13ayB4Jf0RNn+VEEjeMCpRa09cGFxVT3dflpu0WjV8kjFiM1U0B19cTRp8+Eo0R1h+Q037CK8bmGcjeK14RQWywW0B0X/MutcQSwWwGBfK/K5Cl2+m4rkg5cKoTEdx0+/8RnyvbGc5PGnXkCVhGjYMk3GtySTeNfb7sLI8BqSzEXa2odYQAArpSxSmaJtPzQ5Nozjp85g7zV78LMnfkZ3M42dG682RmzffjWihIDNbW2YXziG7NKoZE8fy8yYMpfFCECUyzUKN4VKsYZXjh7F9vX9mJmaxBJhZpxmp+kF2iAjkGyBi8SPT83agiSf32vaXCyVbc1EuVJFG60hyzZojw8FXTFzw8AmJOLNWK4WcezccVpFhPBzGJGmbbayvlabo8up4p07NyBCrVf3/Ey2hCMVF4bPniHDQiwmQMsL0erbsb2bscI1Z4FZMUDxS5MUF9JZajrdEL8L0UqVo2gEU+re1hq3yfWVggbWaljMFVAiGGlNtpo3sj1JeKnrzrv2HfjZT57FRm8I1+3ZgWt37UQHE6h+Vxgxanza0Yz29hZq97Ityogk2rDA+KB5Ftq0URn10uICzl88R3dxEut7t1JoDHZB7apdQ3u/pkUv2iyCbGYGc/MZ+uxZzEymMD+bxvxcllg/Z0Ewlc5gqVhCT0cbsukUyoSqAboO2+OTgvBHE5ieJTSkAmn1sm2fSToijEkSTgOP8UFL0hYFgsnqKtFxTdft3o1jZ44iz1ihfizN0aKTR6mUIlsJGmolnJpZwuHZFKY9YUxUnZi+dNHGPjy+iKEq1KsoF6YwvUB3iADBhAeTpH+YQGCMuct8roh0aYVWmMci440moWnNVI5wW8egpdMF5iYBJBn7OppasHOTDr6gW0tEkKa1aNTUFaw7D+yMJjFH0xxjBjpydgRLs0s02TLCW3ajmMuRoVnEW1osNngdXmzdfS0ZHqfvz1DDXWhubcZDDz9ISOxDZ3M3Llw6i3e95XbsiefRWpvCutYoNmzagvWxBLZ0NiPuohuhOkiDtLmx5joqTxmbW6S/dtv3mllhGy1RGPe/7zfJhAVbrzjPoC0XJMvQUUYbBgZtrZYQ4OYNAxZbXERwlAO6urpsg+Tp+VlctW0XRkcnabla65Kz7XpKVe2gplnmBDSKDXVNHWlim0tIz0+Yduu8Ofttla7V6eXTg3i8FeubPBidmEKR1qvQPk2GaoKDvL6GMzT5IUcgoCHyjKai0O/O0X0ro58cn8fiYgpHz0zi/FQKxWLVJpgqRjo+dvct9SZqs/qsGhhbx8ElUI62MD5U2NDGsOj+m/Yb7FxloHXT3yWiMYRbyPwzF1BgA/7tW/9A/+hDd1MEf3DvPjbYhxADqc6NqhJFaSLpmsNDDS0gmmhFgRrJFAe1cgn9+6/GE7962mKIYoPc3fDFi3j/rbuxZ/tWjPt6sdWXwj1/9gULfOoi0SZqmqitYVXRrPUCUfpwdXXkdPoMm6LJCUoutYP6n33iD/DTJ57E8MQ5Xhelu221c2GWVzJ0ZRnmMyEbO/f6wmS+dn/L0VVpZ5MgPUPBlm05qIxaIqlJHlt6u3FNV5SIzoFvM/hnl9Wr0aBFvdJ62IwuyYgvjUmCWrnuwt9/9PfQFeuy2Vna0VFAp7W1FW5vAI53335DvZMmyXJNulff/CaUaaZapVFg4Dtz/gITwYxNZrr3be9ALrPE33zI5ohGKP3BjVsMTTmo9ROXzuHpX30NzUQUZboewVYJUJqzqBWHJDrF7/10FQIF5C36O9vRTS18z9/+tWmiPdUgws2/+Yv/af0967o6kS6v4b73/gbinZ3WrySL0BaT+ewCfvGzH+M/vv191kM3xrKDFNLO7ha8Yec6TNDyX12s05pzdk+WiE7zvstrHXSTS0R8aeh4Di2IUnIshCm6NAFCuxyJL9rQ3+uPNoZyGZOUz7uolH/who2osdyX6FlOMd/Ja1sO3mdr8MjObKliAlGMVvIoqKyOx5/+5T9hlWBEeYf19/EenScmLXLctHd7fRODs2CgIF2NSCLa1ERT82BwsJdJ3jJzjjheOvgcFuYX8Kf/7U/pmkJobtHy5Sjfe/DMo4+ib6gPn/n8XxPKCo8zcBH56LiWeDRs8/2WaxVEfT7EWLESIh036aKWx2hJg03NeOHMcZuTHiAtW3fezuhTY56ibXDaiUri6KH70fJrTbOukaHjwyN44ZUj+K1PfMTimTggJrz0pb9FvpylkoTI7GWcmq9iaM91ZGwd33zqxzj29GsGWlyeBBWmMfvk6x+6Cx/7j0dRJdJYIwpyrBTwa9cOYENXBxmlaXnMM4jaytkavn3kLIZpgeFQDB/elkSFwCFIxXjm7AVM0AvsYqZ/Tc8g/teLB1mH1lRpnIjIldYiAJMgLP67d3/EvImOiNDYvMfn52eKmbx03Lp/Rz255iGzBBEpLUqza2cXiqkA1m/aYRr12qvPY2EpjY/ctNOYfWhkEcOpHDPaDrQ2dxHGRqwb/LmXH6MgKXnCTjfN1IZSSYR8aiIYgpua7aRwlBi2UBCjbMCOtiY4fTF8+qv/bhDw4pmzeORfv2jleOnndYykpttoIZo2pMwRQVUpOF9XEl7CRyfp3tC7E3t2XAO/y4eWRIyQVH1fFC4h9lxqHp/+20+he07HvF1mDhVFK697XV6s7243y/rHZ0cMVotxAQZr7WmnbvOOiAtv7u9mAldmJl/C8FIJzxMRrm/vwCZHHlu2DaKYTTd2FGVMiwXCGBuZxHgljxOMDcox1OOj7eW7uxh7Brrw8Y+9G5kzKeQvLcFBdGZwm21X0ud44J6b6+n5JQxQ4qvOVbRvpikzdmgCtHqUzpwdQ624hgHmDoWq5kNpnEELBmiC1ADNkhWK6R4YIkpKw1fM2dziYqFk3RWVCpkXUG8S4wWBQoTv1HUSVfc461R/1W3v/ih+dfgQ3vuB96Gtu48xoGjJnspQDNBEiVgT8wBqkW2ySSGrwzCztIRThMnnT7xOd3mBGfYEhb8GnzdIprNGWT2118Yv7D4mvHQZGlPJ0nXWq1WbDjlbYobN/OW6bUOIEE53JxPYs24IvZrURmuU262TYZcI9f1dffRBQVwcHcVVV+/GxUefQGrpPKEzYwuVtU7L16x6Bjr03LgZ267fw7a2mEtU9/sK3YN6ybOZWXQNbVEYx5mnTmH+7CTdIi3lNx64p35ucgQ9wQhdkBPNkRitoEIzVUaq8Y/GUGdrxyA+/b/+0fbbl3lpUsT//cjQgvKFLP72ze9EerVqvZ/aXykRcqIlrtMm1yjoGtLZZWxbN2hbTgaZMwjI//E3HiKxNdbFAExNU7AXCtIBONPHx+Bl1h2J1HEpXkPVkYOXqut3JVEORyl05hG0mHw1j6QvgehqhoGzCX5nC8IJrSqhz2cbJAzFkMWpKVrhGZw8chij504xPs4yafDhwiRRHFGRpgdpOfWWnk66nk56gFZb5qMNtbSTpJatLYfi8K/fhn4qoYaDv37g01gtE+kxv3DU1rDj7quwdc9VaO7qN9etoYXGBGAqh4e8oyJLsfKzMwREFxBuXodY8yCtl8r6O/ffTs470c7A2d7Zi46OTmr7BvRv34ZISzPGhscQoV/89rt+29xPdaVqGiqEt0I/rxMfCswxtLJSrkS9nQpp2qZZEU2BKyMkwe/LjlV00pqiMR8JonuhBt7+1ndh3zveSqw+jVkmdwEtNFEgVIDTk3828sinBXyWKrejoQD9LiEKBWr6jx6uxRNYjnfBtRLDGvG/I+Gju6kiy+zeAi6Fo7K1ibBmTf7oi9/G/MXztjmFhKYcR/O8wsxrtnS2oo2ILOp1M8ENEEDonEGClLoLI/kaLqXmcM3Oayz4RyiYlm4v7r3/AQMlQq3VQsYOWYkxRqqfTEcikABCegIieiNtZWITBCmoGmPsmddPwnH4+YP1cEuchdZoFcD54XM4+toRfPqTn4aPRGgd34Fb34I19d6yYvXf6yHPqIlplCYFo+Wq6o1lPsHgabMnxDn5ZDbeIwaQbY3NwBmnqAm7PnQfrn/gjTYOIHemy00I/LuSE6hH1ONkesm61y4soX5iCTiVRey/70NVux3xoXlbCueCykJA9uC9JMFQkzJglWtj6fablIlU8DVGuP/vv/Zx/GJilL834p128VD9QkoaK1HQl5tLhv229ERr6ucZxyYyeaJNN5569lWMHHuKtC5Zl5CfiDPPuKV4pWRaMtD5K3Jhmrokay4VqNQCS4yBYQKmF598ia5RC3uYi6wx8xIKGh4ZRmVmGs7UEr7y/W/j5RPHjPh7OzfbcG7jqB0yinyQGPjWGGmdaOI+mawh3GUKQbNKyB6zFmmkYonFGr43EfJm5TyaNh+hG9j68bdh9z23k3GGBCxW6KhaMVK1KAasKB/SK8v20rq0XFgbnLNiE2bDgnS96nTZEvgyy9BGa9q2wsMcIuYhOgw0Jvv5aamlbB7vvPtO5DQCSiFqXrEUTA9Znd4bwmrI3iZhdyXjmGO+pGVcEQrp8//wO2Q2Azo/h5vjNpV/cmzaJlery11Qd4X8VQyT9WnemKYhaUGT9vKYY4bfQmCj7ZasN/EzH76/rkGblXwVfa39NG8GuEoBlyZmgDYikPNTTGo0uVKa2GC+smdRqQTJJrnxsyzGWENma0fFxn6xYiaFpv/4VFLHi6l16k732UI/zfgQ3FVvq7TPoXOZvvInrEqMlKars9JrWub3BFiWqqgjXSK0ZSL1X2sh7H8nclUmdCzLQ+S4oW0Io88+h7Z9exHkd8sEKwqigsmReBR/ftMdOFtdwLj2I5CG8VehSFmHrEVka7mN2tWArY04pPENjeUnYyF89u8/gQpBiCY7hJh/qd06SUJrL4r5gsVEjbF7eb3OANEsSTaZ2XmWVsEElLFUCqu6unu74DjwrvvqQUJQghbkePHo4hyFUzSXc01PL86fGrf8RNNEpeFlakNjOFZCUMAnK9QWEU9mSwiar6v+WQlOTq6hwxLcZbHyWsUZuQ6zCj6klz6WL2HGyWht+eFz+LHr13dh3fVdqPj6UDlLzL+n0+7nrUhXMogyYZM1qQRZiYt5VNgdQDMD70/+4PfQPdiOge4htN12P/zNCaNBc4IPfuM/Mfz8k5im8n33yBnTYFuET2YXmUGLYm1LFaSbUi+D0gE9tKTI7/WYEn7nwT8jACAapbLotAw30d3khTGcOnXCNmlNNjeZyw0yviwsLCEWjzCnimFpYRF+fwDJpqgdO+BjPiZwU6bCOIZPH61LO7RKWctFtUOGXMP09DD+/S//DuUMM27+KSBqKZ60U9rSCLAkm/8avl/ui2y5/F7GICYrt5FAJSh5FIlSPaQlClUC1GRmTbLWTVrlrrWNTNdM0BoGEDhYJL9/cuR5k6QCueo8fvFJOOkSgpU4AchVyGtf39U8ssxZhmLasqqOp374TUy+/IId9xFtCiEED0qsU2Mzp85OIzbYhZbeHoIRdcOXUMqXMbswx0BcwMzsPEboejSpQn1nVyxELjgc8uPAp++B9qNX52pj2RQdDgWtuKu8QtB9nmVosafG/yUAnYx27sx580LRWNDSB20j39/XaQqmlUmOwYEezSnDjbtvwz/+2z8xI6U9OQp44F3vQCQDREiMFn/GnUyUyOLGUKgYeEXvpeuNIC5mySWIZwrgCuqyAlmU3us7LSyVE3BTOjVep8XY+iyhmeXwZh+tJEjh9PtDmLN9YJzooiVcKmZw/6478NsP/ZPlElIKEWF08L4q86TyWg3z5UVLIjULvXR+DKs5QmVqpia3qZc4GonbMc9lojrNJdNOpKJBKIi38amTTzVOQ8WcmUWB1+rk4KVMCvFkkgiMAT6ugxeJrOJNiCVCTHjH6O5Wbc1ankLUxI2tmzbh1cMn0coY0cFEUvMQIhSMCY4xRkPgOjldnNQ5zE7QZeukdEldpwpKe7UmQttr8yvs8cXhJvd1PoWWGNvAFVt/5fABzdBoCECBWq+yiQbjBYtXNZuE4mZTDWWpV7fGa+W2dIamYGfC7YNy1bw2WiCDRYOsSVYrC7rykMvQ6l2dkdHEAN1Et7ZpQz9qzV4sZnjvqheecALvee/9TOTytEYiHN6uFb0K9rY2hUpRLOSh7WB9mmzN8oQcy/TX9RUmsiv0/+UCKBNDdtqCvFCsYW5yGpdGx9HUksAmMrmJQhDPpNbq35J1aB3q2KXXGt35DPDTk3PkF+MpvU5Lex+DNmMmXV0iyWTY67BdLJTzBGlRcn/ipLqhHDpcROaoG/UQlBWRQkg3J7v4ShaJUXwakiHz5E5yRD1ijqCuJpkpedQ12rGCVmom7tE9shbWp63/dI4NbYXW1MgftHxax8DINBJeP3wUXpmCKVNQGuuIOD02CUEMldBdzHAFoYNkpHZiUjP89NEPvO0quj7WP7ibfpLKY1ZOgZIQZfqixfb74W9aaCPF0rpz2ar1BjMuqGU2aYP3aXmDFjg22MTree/iQspOcYklooiFmEQHgmaFWgWtNio7VxlnjzxNDtSYY4Th9epwdXXhME5Q4bXUQehPU4OiCboxL/lG4VmPBy1Gruf/d0jKlYe5An6+panTAl2FjNS6PTFFYxQFNkqMZfnwU581vcX2b+Bvy5fLsVDNcmoWI7S5RQPJGAS+TLwUQ0JRHeqyVmekOiA1z0n1Cx7rHgmvsR2A2KPYJCTnhJf3b2iN0oW4sPXeN1uwVg+CZrCI+fLbQkWaoytXqO56L8uXtWXTWTuUWddpjWVI4/usXztssmhJwu61TWeZYBZLRSaGBSymUjZRj5fSm4QsKOvskxiTPC23m5mawtzUcYTo0rRhR5KM1x5Gilsaz9EJN1qip3GgeFOY1/hNWSQw7VPxX7sgmP+//KqHXq6Pt9t0S+mPeqMUEOXR5UgENrVthh5iklyNGCXtX6brUuDWrzJtuTvNuNBvgs1yVVfq072Chl2d3fjeQz9m8iR/vop73nQ78pUSiW1Yn2XkLENor5Ej1NEV9lBMa9h98y1w0PST8ThLa/S1uekOlNQViyUyxG3j8NQFvpZMIJpVIzgqIWnLFJ23It/OrykMKQeRFCtUwmtrEEmTtpJUmV66nlWdEso4ozYrx1JbdJyckxn4V77xPVy/u4Oa36DBzbzJo4WsjI2yzFDYi/a2pOVIs0Rc6vnWkEZbewKOa3ZsqU/Mz6ONSERdzXMLaezdssEEgBn6YtInhLW4XEFGGTA/K3aEpUZksAgSpxSaJDhzfPxNc5MUXzQ7ywI7v1Y+on0BBHVVrr7XWL6qikUTJKzCRhaNlht2bqEG6kxXanMxj8dees2Y1d7E367dSThJm2Eg1Bmtu/ZcZWcqBcLEUfRxOrhQvl29BppdSFJQoWbKdalTUj0LqxV1XWjJP90Wr9P4hxChzTghcyhpWwSknVS124ROVtYyNy3ykUVrM5May+KtjfEMCYWKJ+v80oPfQVtLGNvWNyPM5FHW6Q/oKIuAKUWE7i6VTrFtLqwb6kFU+YvLi5ELE43tNcTD/9tK9NiUbEF8zWW7GmkHRwVjVW76qet4jadxacOc+I0C+TLfmsXzvXWj8F5ZgTRSmmTJlYTH16ISJVmAaSzQ00rcTr/bSnNPJBLUIC+Zo7L54HWqR/68mE/j5NmLuP7GG9hQbfPvwtJS2oYBFD+0GN56pMVgBTw6eVmF2qdhWc2mVztLfBVN+j7IIC9m6bN2F1DvrRpivQ2aj8wAv6JgSOvXGSJCeZqAF4rQTzC2abRToMHNuPBvD37X0NzuzR0sz4GBgRbbxaa5KYYtm9eR+Q0472E9NFOWU8PSoraqqv1/MUSPK8LQkfLXhpuI6xsdeGKgsHqNRGmtqT5riqY0XvvsKy0TIhJBEoYsRe/k/2lEpnnSMrLECNTG26pKtSn+bB7qM2wvQStL1mpf7eInUWgthuUyjDUZ+v2Z2SXbwkcB6Jbbboaf92nlrlBRE5UoEguQoVq0o6BO18j6pBTLDL4mfFoQPRCFxngVDVmc0MN6t3mdtoMTbdqaQYKTVDQBu05FkGOWOas7xE0eqUtEh4Tp6EN12+cyfM9yX3ntMBbTC6Z82kVk64ZWXH/dJnPfdnBMTV0tPkJnDfS1sSwH8sx9ZL3/ZSH/92Nngg2jLaRX1LcvRMOIQYEoegiaKncQRvGQ21UxnPdo36+GRTSu80g0/E2FN+Cruk4oULoQoTLtxiOB5dhoWwXLR3Msiq39XWjS9FMKVxmyHR8tRGRCbJBqwZ4VKQj39w3Y5mcFJnVaJbtt5wYyu7FJpLZoFIoS+lAnn4SjbnCBB223ukLJhOlGFBtsJxPBX5KqATUpnWKHju61zQh5vUb3tDKqrt7jQpm8cdv0Hz2VWMu9is5MNoXxiXHmGi6bG5ZnHpPK5LCN1rFEUKCduQb6m2zLI+1po1OsFDvzBVkIBfJ/S0QWoT6lrf4IMmSgXFWeGiKG6rAzTSLTIfPqVFS3iKxBDJYQrBFWmgJ8w+KuuEFdK9ehvquA9T81as2wobIEY3bjH+/hpZIsX82qyMQQmd0cVE0sixqgvZ10bnixppFAd2OqJq3phr170NHZxKsanZu2swPvklsQmtF0z9rl7ZV0dtkag7DtTiRLIbOtPgVjfqdrlCza4ptVWZoE5DGUpM5Iry9AQVKrWb720tEWmBo2Vh0nz56k1WthqQbwXJiZWzTLLFUJVNieq3ZuosVqztkyc5I8y9bxekRs7337HQfW97XRF/swO59m4cwZSPyGG67F2bFRY6x2AitSo0vUZO18pKAshKWmKosXs63rnZ+vCESslAtSXBFvJUzlD5bg8TfBWK0hUR7S0PyG4PRO/zVeG5/lVjQ1KMUkbZHPNH1tllB0QXNoKzoeXwfoFmzG+zW7tyIYilLj6GZIvBRCrqJcUtxgYWogH8q7FLsCoQCFRobSzWl+lwRtYyv8Tf1aaoMdQ8N7tKOsKRgbJZWzE7xpvcpHdK3aqfgg1FQqZe294pSCv+rT1hlKCoXupAwleoBisULE1cwgX0Az46ZrMZ07ML+U0xoc7N29EYPdHRgYHLTJwOFIEKMT0+hZ18+A00iANBdKMWCJZlulK1ByKK1S9t7oteQnXic3JgKl0XI/clsrFIA2aq1Su3RqX8NR8TpqtrFeDNNDZVz+oP/FFCv0yns+ZEFKYuXr5VJkDbpGK5gSsTjfCtkQ1cicdHvjZhOSAQ2qq66xWMe2ikYv/b+SRm3NoRFMu5a3CSjI3coNCkazCRSGPqssdewo9lHZdDEJVrxTZl8iakwyTuXJdKG+IF2r4k57R7N1/+cLBULuqh3BoOFduT3XvTu3HWhjgqPzSJcWsxieXYS2k/A6KjYT3BeN2tHS6ofR6WcSiLpGlMgJKeWpHXU2xAZ2GDYkBAlG11jfEV+FprTzzRqJXiSE1X1CMtq3qznZap1v6rIW2xR49dRDFiMB6LUh6CtiIm+pCFperWuNsZfvE9AYGuijxvtIU4kB2E0NlYtV6XQfREF+uholYZr1QRmxTMUnPgUgSJudlUcX5SSHlbnroGV1DMoKZGZinOZ6yfLUZuVKikdKShXblubSuDBK78L32vJO8UkPeQ+5w/RSlrA4Th6xNXS1uXwJCwsZ2x/Qcd/eq/itGi1tFqKR3OtIyTfzc3tTyHzfsjuISrFqVqNCbStWalGpVCITnBifnL7MMFVi9dvnxuw/Qklqa5z5hY7Vkssr8D5Bv2I5b0OjMfrPpVTa3NMVATRGJMkuEm4TFNhgK5u/6SFmNh4NtyTNV4B+79vebDTasubLDFPSZzPOeY3m3RapkeqWEcJRm5cZF2QSEojKkUXo9BPNH9N4urrY5XbkotRKZfgaq9f4hyoxdE0hiry5yRmcPX+eVsAYwTp1dm2JAgwQwYUYGrSLhCxTO4Zp4xrV2dg9jGXet3ePnU1lbeMPkriigxigx3ylaD9GI35qPFEVEw0d0ulmcCsx+5UftYPaeL18sbrvg/TFmtWu/Wrjybj132hulcCwyi3TVLU2RPFFZXjq2saMRNGnapqnhNKYFKDo1BBwQzDS5Mu06kHBSHCNLy+/53UfeMdbKPigWYykpqObXLQMYzDhqq5XLPMQBdWZW6h7XQmieKuudM2aUVE6AUnd46JDquEXGmNVssJl5gEOl5SHZdBBa4ch20KaynvyzDmMTk0bP0iBKZ4UJsA2abGR2iHjkPi0CKhCC9JxA+rkdK3r7DigRthR/pcbpqBlreZTHXpBmtfiYs4aovlOGoyx7JuE8lam/X4SziBJrbREixKWz/QHmA+wvICvseGqEIsamNUxHkIxdDkFIgxZlwSrjem1CYByESVWevA2q1fMNfTD34SmtBVUjK5OfUEaRNLOajZliL9dvWs7G8wsna7UhMr3Wqyjc0XVkyBD06x3s3z+rsls0n7BEhuDMWWgK6a7Eio0uMvfFEs0lCBm2sGrJVoOf9cglCxBG5SJTp1sM7e0aN5BgizJzZOuIssssj65bK2PNKHwetWnqFmQIty9d3dd5+4wKphlSA7SKjM+Zqj6Qtoi7ZsqNXY51xdaB8ELSAAbKpOlADQT3Q7XI+GCikupJXS0t7Filk+TV4AVozq6uijMVVyy2eXC8soDJGj6aQZEndah+q7EEF0j0ahuMTAcDpqblDvSDrlsX0MbWacONd69bRfvIZ2kTZbW6LuiQMlECUydkCrL4ybdYgbfaxHoskFiCUfupMJrFEfIC9aj/jDtpKj4Ypwk8wVdglQ69VFJ+Gvkl/hXY5D+8rcesrr1EP1qh5JO5TiKP4o14rHFIV6jHEi0Od513911HQOkZKqyXGbF1H4ypc76IoEW3HXHDdSgRXS3tdKdseW6+3KcyRPaVbJlHB5OYW7sEsYXCPVYgRCMTlRTD2YgHMVb770ZztUMG0YS5AlX1nD8xAWkx5YQTW7F5r13YnB9J/o3tqCYY8bdGTVi1+jyCnM5HHriIIr117CYmkJhJYbnXj7MBmqY9cq2x07ccNUQSWrkSySB7zX3yYGXv/8c4q0uHMz48aH79pNxjDNexRa6MCpIuKkHrx8l7RPDFEKZboPaS/pDsjgy2XZLdQaRCNLFEX1ZnHL5bHTvjW+6HW3xZirHEiuk0khJKNhsZgGtg3vw1K+exOnxsxYfIsEI4w9BDtHpYHcbXXoR+aoL+YomQgAB8qoiIBElwlKgjsa0ga4TiSjNny4gGYki6FE3u5CM9iNgfRSEZt3pVQ2X3xTs00YuF2eJPKgZkQDzCzpaWUQy4mAyJxQkPysza2jMGplhPNPZmMKQfFgGzGtkQVd6drUxgNygoposRm5DAdj2Oaw2tNHprFDzRI1UpPGfuV5zPx74+JZGhPfcdYsts1DFLIU3KCoxiJLBmnWzVGBuU6kjRyUokXFpvmqu7/Kay0YW57IVTKaWkatpmZyATYjKSxhL+G70aXiC70S3hm3l9vP0KDEm2MlABAnmO13Nftv3S+65vsL21soIu8inEDP2AsuhkMmaGlGAAotweAR9XeuxdcMQG+FgoEnTidGsFQjZAGOSvRp7bTxE72XCjhWN0jmRKzRm/wnRzGYKaGrSETSKUWSQTJ13mj+m2UqY8oo1MllZvoxHSMMYqn+63Nyn3cbP1F4lfHyVpmrFlESsfi/LB1QHb5QfN/pIcI00hSjT9uYIUhdG+L364Ojr+ZuVT83WcR7qrwKfq9rSY03jJ6RmjXXxOx/LV9+Y2qrZiRcnU0jlilRc7dKpo6NVn5Agfye9ggBKFpUfZeh+fT6BFCeOX0rhyYPn8cqJURy7MIUxWv/o9AKT2hRjLzP2XBbO0yx8KUPp80ctLnn65An87MXjGJ3Noz3ZLL6wMHV1sEppqQTASk1A9JFCDerG7m5pJnJKoL+zw9YRaleDODXp3MgCL+X1ZJI0UoHSgqV4oV5UBQByRmVruqmSNDGqAXV5ndAXG5YgapJm2x6sDKzy3ypPW/LJYvQwlEUtEZIzuvl5Wf6fwTUzPY+W9iazQLlOxQB1f+gebR2snMbOqqdlqxtdU4b0nqJnApdhApcjOswyDjKfkqA0P0wujbQ1eNNQAPMiVBO57ZZkxJbYnR3P4+iZCZRLBdbB+/nUUcK2WIkucWxiAeMUjFYIEKp70BIL4fqd67F7Qy/uuGoz3n3LNbh51xZW2qhELstchjFOQZxVsmJpotCWPi8RLjrZwBQToUhU6KqOGS1vJvP0Xq5BLqrh7miXNQY2NlZHC+nA/0yhivlUCVNzecwvlpDJVjEznsHUeArjU5NsJO8nExpHN4p5/Ex6pgz9SaYSksomXXIhfCehRmjdiaAXZx59Etpd3hhGN2ltkS7wQiWQJhAWJGHaTEPRqyfpNzhP5VNgp0QQj/goWOYlzGd0LnPjId6obraVdarsV49dxKlLE/8lXDvhlPWJdimipo8aHfQmQm9SDFd/b8+BMt/MMCmbIlTT5OKFpRQuTkzTVfnR19fLGCE/LK+vxogdfMgXs9ByLoPSqhfT41P8mVRQw2O0GG3fKiEKTm/fvpmVsnIVIUpJ9PQsc5h6jFoWRSDeakdZFnTWwPwcKrk0Lh4/xqRzAcfOH0R8cxI/+/nP0cIkNRJpQx+R28bBAWxaN4hNQ/3oaG2hq9HoIunTk422ntcS86iJOUQZC4t5BmPeF0zSXV1mjPYYCYYSNru9mRA6Fqavj0b5PkrrJqRmcHIwHmr00PYM4z+BlgKVj63Hzddfi3x60RRQkpWwtcWITkdy+8N45vmXrBtF7lmvWphqHkF3Gx/4EK2XhS+aHLftv4FVEW6ZS+EX/KQA+4br9uDRFw7iYx94D12S5rQqEPIfn3I12uVgdaXCrHQMs9UYnnr8mUbpZLpO+XYzaZpeyCPkD+J97347E7B5szQFO1nNgw//HBMjs6ZRGishRfznsPXaOoBef3pIqHIzD9x6NbyhGpId21EieNDIomaU1OjDK8z2NUNdE/7MkvleGucuenHp9VMI1DPYfNNdOHX4OAZvWG+5kOBuNpNBe882+2w7yVHZFFMEKvgfHY/QmJok+xSlsvQG/BY+kYUuTJ5DZ0erKWmDYpDxtDBPEumZWZt0lyvkbPaKLEA9G+qO1ybMWsqmyXGC2hV1QcmT3LR/L3VYhbFaNkYmrKpVqQZx3v+udyCaCDEwagU6r+L3vMDMW5ns9MgFZB0t+NWvnmgQzD+VockCXW1NSGcLeO973wVHlbHE/DZdDk32mZcO4/VXj6MqHrBhVFoyXuXywTeqX9m/Pfj9pz/0gLk2LeCRFXhcBBoEHrK4K+fdKYNWcQavWaYz58Li2AyqC5ew8/534MLBI2jb0W3Dr1rdpIVFWvkrq9af/D5JM3dkXYmkQbuRqgtGSFJ7qOizxsk1CCaws1ZaxNA6bX7TaL3qzzFWJNv6GLt4L61FOz3YVB+zICkMX9k2fSdLkcLJYKREjptvuJbX6ALymYzmWzXJmKqpox945zvR3J6AT5vIKAgzaApdiVVCIGMXz6Dk7cIjjzxKk2PBxhHd68H6rgSm0gV84D3vgbO21IC2FAjbj5nJBTz26DMIRUPmKiIEANpFKM7PkWjE1oaYdWjqEG/Q2gqGdEuolGBaosmqxEQtqVZXhhI/29BGjabW+LLAUraIxQvH0LV5N1xkgn8whhABghJZQTSbg0zrsNkqVHuNrUs5FPQ1+9E2OJMGijlquEpWX5PqlvSYmykON1SxwTcdwKZj8pUgK2grv7FueCFI0rDidxIOBw3Wu0MRulRaqAbViMQcN+3bI/pZMP9j+Q0L4X/8UvsKfvD970drRwvcaxpEoY3wqWuUjyi7v3T+GNZCg/jJwz+zEUNTEf6nJQc6WDdIYt/89rfAWVm0CqUVEprNteL96pa3zjQyXhZo3Ta8QMmpyrLOPr6X/mlTG0NAhoZILBmiKf92Djobq8RYjLGgybiwOlVGPRzC2OuvwUO3EF+3Dt3X9puL0hCqGK9OR4PJfJrV6TsJhsxXvqSuIHNZfK/JEGq8hCShNM5oN1YZT0SvgRZzfQ3hSDH0qjLUBpWvcQy5p4b263u2nO2xYYCPv//d9aZEErF4FIl4nK8xO5GI1JEoTQioMPDR5y5r1gVvlPbJxFQJtfHcqcNoG7oB5UzeZn0oqVRuoS4Vo/DyY7U0S03id8xGLf/gn5kxHyLItE0KIZem3+iUV+g69J32O7TAx4+N8XU+qX0CEepz0r4q2mFOqKdR7hqKqSJql5bQsXMrXvvV44j7/Cj7Ath11y74NRAld0KGKvGULophtnqWCEzGIO3VpHEXE0P+xy+I3Xgdnau9ijD12Ymha1Q0twlInxq/USVVKD/LK0jVLguIZJMFfEPmSzkVp3iNIL2U2HnfO96Gm+54A3ZftxdDWzajtasLQQomSJQR0pR7CksBTjWZMOyNoowETZxPoSQSTegc7EW8ha6NLkfTNOlkCGXnCVlP4/zZV62xdh9fjFCTqMpqiM36m9xkpz6rcWoEr1FjdIFDgtSfCmBDJG5TRJXDQuqmBQy9/E4WuEohTS+lLWv28sK9b7sHIZ23Q2FZmQ5Kl/TLJdKkWIXqEj1iDe9XN4bK5y9rzMJZAX83WzGBy0PIQmQtKsqOnJdlq2xZAK9TN0pjOEEk8xsZPV8lCLVH4EXX8Vey4rJAn3v8p1TUFUb/DLH/AhYW5pBeWiCcS6NcLAtzYNfmzejduIF8VAEyQRYodWUhjz/+UxYXhPrD9KuO/5GPjikWROIIEPn4tecv/aQBAlIl+5BUxBwLnLxvRa0ikWqsGK5OSgt2bKDFDbkhPflZ2F+uTAqiLnWtcK0yl9CsRLuH1lPJVXH8ycPYd++deO2JJ3Hfr70LUyefh7tnCGHNMpSCMI64yXUH3ZdQvRI6ag6Vg9+J0dIc/q/Yp98MgUpE0gYKz170DS+TtduYjNydhCdl46vQmc1RM8zPr1QG6eaNKppPWZA+NJ6OP/7IW+oiMBZkYNUeVgyo6sn1aMqlggyJs3upRasyYVVOyVP2fMMEj8hH3eIKhg1tlbxlomK4VOKy+coV8XctbxYkEg0K0ypb18hcFU/EdGms+sbNeek+BXU22CayKaArzjD+yK1pUb8GkDQRzs+8SXWrJzkaiOPZbzyCW9/7AF5/8jmEyfGOPevhCgUI49k+xgut1LXBKwZwxRAFduOR8hSqojGR7RdtlhawWv3W4CTp1O/8UqzWHdYWXmeWq2v4Rj3hUippP6XNb9km3cqfTbHN7ak0vfL6O+69B/tuugFbr96B7vWDiLc1U6NDcPp4qySuwqWhFtwamipxSD/Efx33oD1AxGxjoH7TTazVkjPdz4p1h9GpL3ifrpVs7LPuJWHyr2ZFbOQq3Y9MWkLXvWKVoZvG7dZo1d9Qz0b5Yp6Co5jiZIyQxpYy0+jq8jEnSKHu0SxF3WFsMUaJbimXKYpxnPXJ5fCzlFxWIe6JeZomqvqN9eSHxuFN2/WNCU+0qN18Sj95mSmZ6BU/+MUVfli5qpK3m2D4QSjVOC7j1E1WEQvQlQ2DbPT18IMRz//5+TJz+VnMMzwtAviZPxkRosaYReFJQxrBSz+qQbrXSrCyhXBsqFVl8M/mdvFWCUKB8jJVJFN9TPyaZcnNNaII7+U7CW52qWD8aCS4daTOv4Dtu8JIjZ7GQqaEWILJonqW1f3B6+1PdPJPbs42chbD6PO1fZTAhWjUFrINdyPl0r0NxKe9h/WU9axReUS19dCpTcZlEisGG9vEnwbPTBD6xzaQeP1o/yyGqD185YX8wgrh06Qu8V5m3uWvjbG84cogjJgpKMgfTBCGWNRQflh1iWgVpUaIYY1KLZCLBBGtUoyDfJXViQgpAq8RrWYZ/MnEw88a5DInZu95vYTNCzWj8uyJS+hsjuG5x48a7SqyFuvHubEy8wGiKU8CfTu12NNFRyRRqAzSxXJs2hLL0biK6lV9bDl1UePhimusk65XDFRnpLyp7m3whjRJkcR03tlQM8Y4/q+4J2I1hmTxRL+KML6Kt3JhjfvsG6NDiksj14OMINMULxrEikG6Q9IWIxuuSwYlwUgCus8pX07NkmTFsIYLoKdcYaP5m4L2FdMUMXJTokLCkNbpTtNKI7TRQBEg+Ymr1kCVKzckApiHCNWJORpa1XzbMxfG4UhXcfrFM7aeZPjSuJWpgbaQ+qKcZYwPj6McbDZazI02Sm7UZa1nWy67FJGrh+Kb+CDwIIWRhSoPkjDULimZ9STwn+5R20xoJk1yigXrra5vuEV+wfcGaKztqvlyZbpeLyyThqGfGgNIVAYr1DrSdDHvEbEs0vy95Qj82k450CsLkIfUbtTyp7Zvo12tb1UJG89LxeDLeicZ61b+J8bqgwhmYyVMMYWC5Le8WnXRLahelWv18Qd+1ni4+oLUNZ9KZ3mvSG0ILjWRNoYVF7RRsgcIN6Mzrk7CqtGruCIXyYhuTBPdNptFr2qLyiENjT8qpOpXtaKNCiDeWCCWy9I1tB4Hn04xj9dYLDJeqd26s+EWpf1qY0NB9V7ta7yqTvGr4TlYjtrJa60CSVASlS9WqbYg04rkBbpCkZc3iN1Wnwpj+0SwFcKHaTofqsR8rL4zIfKd3JMu5Uf9btcZBCGxqpNRV9evkeHM9lAppLBWLhkDBShsni0br7m2tmc8H42GAU3dA8iVi3j1sddw/twCZubLWJhbQI0udOTwMI49+jJmJ6eNBtXXaIesQ+1SGxtttgCun00D+JkES1yKOVc28JcArf161VP38p+YKw3UvWqPjqST4HUQoHmXywIyTdWL+CNBsg7ry3rsh182lZTkG7LiVZTyj3/+Ah540y0sWH1G4qAIEgH8T//EBPtet7NQNUjvyRkzfTVFFbDChrarDrGh8ZtI1++CspLQySPncPzV163PSkq2zAa0+d3wrJLxvEuN2nPPG20VkjaEUXzyEbZeHJtFTbuFslGj+TxarLtYk7rVwemC5pIYs6n15coarn/77fD5A6xeg2ukSYxyK3dgzPAmUcqnbX+WBnfJ5svKJVRlhPM7faOF/9Z2/S7B8eeGEBw4r/kCJdJz/DW42b5gLIa4o8RmsvWE5r5YAvGuTvQzEZcyyEobXJGFWB38SCaYOfIpgLuyUsATT71GhvF38V1PveFDwdx8oT6yYfKT+qlh3iJQ17Nyft+wAn6n66wlrFK/6anfKEDNpX32hVdRU9xiAwO8LiwhsFIJWGdza+agypEvFzFCQ+pu0aHqmtogONvq9zLIOlHmdSteD4pk9DxF4glH0H/dbqxSWIFgyGZZnp2vYy6vOWdUjMskepZz+OevPmRtkCIag/m7Jc4FCr1WwtjZUYyduoiR42dx4egZpOZneS9bokJYRktTExUhhBdeO45W1tca9jAHqmM2t4bx1AomZnN45vgYnn38Ffzb5/6TySzdKu8XAyVbika+XDwUd2X6DFZs6DvefDe6OsP48S9fgPauWq5XqXkyL15G9GF+lOVcaYwFQPtC/0tz+D9rMLPX12YlVwhvWJRMVO5A9+YYMD1suGbvlPm7TuRxhSJYjTch0DuAYHuLXcfSbPxElqUJbpoJqF2n9VDvdIIJYBMbmUwqwdXBXV5Ek0EEI2FahiZr1BFmcphABg65PRujlxdjm5wraGJyrNkldVqOMv+nf/woRs/PY2E8jVOHjqA55EV73IWOuAedyQDaleKTHo3BL5dX8cNvP0J61nD/G9+AyLZrsdLUi3ShhsKKExUqpVChnzT4eb03EYOWuBnvDTiRb49+/0viEhvKF5qbWQsbZ4iJ150+fwEvHjyLj7zvPoO2ZhaXr2k8Gu8lZGOuviKj5dPNWrBM4ckk5bikCAqdDTclAq5Yy0Pf+jHefM9teP3QUSsvGQ9hIVtEYKWCvt27cfjgMVy9bycK+YLt26hcQULXHiFPPHMUzTYsy6C7VsECvNjS32wz8udm0ti6oR0t/X149hfP4463vwlHXjmN3p4BuANB675fyM2QJmbtVITDr5/GTdfIlaygWipjcXoK88Ua5snULF1emS5V18q1JDWDk5+0FEJHXmuATNuPNyVDaImH0ZKImIXPpyrwUKmd4Rg6+rsQZtsOP3EInduHMNDb1+AnWeWQoj/2vX8l32QZpuj8jW/kOYxXOrixgldefB09fS24atcum0Iv4Ynxur5hMmKhilGuwM+CvPJhtCL5b2O+XduoREFMzNOtZjWs56knXsRAVwvOnR+xLpCgaw0L5WUE6svY84ab8fgvnsFtd95guyzkcmmUGeiDjAUxavTxU2PoaIpjubKMFIN4trRs49cOWkdZc3ZZuxbpBMi0eCyIiIvfVfNYJUorLNeRptpm6PdypSoZrlN/ZeUNpmtim1yJ2GLt1D+2qcp7W0N+xGUgDI4B8dCUQnVpKpBuaJyaUOB7bXVrzSddWjWmozQEy2OkpykeR6IpgtZkFI5ffu+LvLLBVJFw2T6sML2Ozc3DUVpBb38nnnzxFdx50z7GF10vJl+GiiRmfj6F+bFJRPx+xNqaEWLh1i+lEtUIPYXQ+JWNm4hPFIqsUPB2eHQCIyfOormrC0cPHbPOPo/PbSuuos1NqOVKKDOwatFoKOyDi/UomdvY1wOdNNrZ1m5zYyenZ7Fr20YUMxkMHz2GzMwUsmTwPNuwpPlcNUJiuTiSoDF4MV29BeriIB/tO1tyR2Ui30gb3Sv/GvQrNWi0Satzm0Ks1+tATW1RQeSZBCJtFnpSoqzYJrBkeQ6/V3lin7yDehiUEN73wNsxfHEYY+OTOj/k840snkRJGFJsfrT3EpTmoS4XyghGAzYKePLseWzY0GfCkzmKkNdePYpAzYW+jk5s37gFFWrv6dEzCNGqruQVyl5JLglhUOZ91kD9J0IpkFdeeAmrZOZaWw8h6wh8LNfN311EChrb1lZHchUqxzYPYNDedPVVSLS2NMqtauy6ggrdWZzu4qGfP20C0296iDFCTKqTFMArZrCsGOspkvma9KzN8LWQU314DRtRbNFTTHZYzGp024hszThUb7E6KDWkTMAg7ed3Wqeqa7T7kZYAqkvRR8Y28gw++KM2AtUgRZU50W+8/T1w0qza162j4IRsWKC5DvHHXImCrYqUoFjoZY2qrWn3f/pv/vEyfkVzp09fnJlngyqIa4b8ik4GqOLqDdvgLSlyKADzSqEi+lHN4jDcTsE0kFaDwGv27cNZZtyTl8aMedIupS4rhKNVNkizn7QpgSbVUcnRvb7fJios0jLdvCbHgLqYyaGtq5uBPIJ13R22K3bYzeDM9om5qk31KROQhqqONNuhXe86wgG85+ZdeOedV+Nt129DWyTEMmsoMhfSzHRbf8i/xlAvNV8CoFLY1CATIJClG5srVjGWr9hzkgoyx/gzS1c4WV7BXGWVVkoLJRElKmqJfJSAT0yMocRydHiY4+cP/Qt/FrnUCL5TwDW4p28uf86nioglY/xOC1AK0LmEmrLPKISnXzqM8swc+jvacdX6jQxoSaywIZUq9ZCMmPFqHTpZIe7yfj1IvwmlkaAxkNFZ6DDyL372P/Dbn/51/MPnvkFBmNjNUkJkgI+KQahvDRfw2H/XrVjK5KkgFSovtYtwc2RiyrRYapjOZDFNi9P1/EhNNXKMAu0jLDerlbfageLWrf24eku/zfkaPj9GobaYa9IupD9//YJqJM3iSQOBkocWo5KE2YaM9GSj5NyUIEpwrML4p1f+wG91d+PDZTW0e2V9Zov8yqxYd8lnSQiNwnWjGq7MkkQQqmlisZiqW8PhEObmF6wy69Vd1jiEz9xIsZDG1OgoJjU1aGYcYyOXjKorcUJj49ptTrmIptq4PBQFIaov4LbFlCs+P4rZHBurszSMRjPtDLk6waB7qVrHOJ9pB3MLlpFJEbpSgyMMjisM3k2xMDJUmCkGdu1AIZcll5vVCQhVoaQa0mUGboslgh+NU3Vu3DGIRMyLmekFDPY123zgXDFv89EGYyHEvC6ENDbE6+U5TDhsr3JQxe66R+vp3ehoSWKwtQnrm2MYoIvvD3vRHXChhRkokTKaaUxJtjnBzyG5NwpRJ/REWX6YgENhww50UUqvQCsNVEefelGlz1Jquaz0UhpRohlplWZpTE4uordvK587UDh6CjVmt8l4DCFGYiVwOvtDiZum87uSjfOjpJ7afEVLBrSCSEc0aKpQiME56NUUGx+OHDnBTLmCxWzWkkH5Yt5iNhRhI6SZYobWWmxqZaN7etHs9eMN23ZhqG8IxwkMBF1LNc3m92F0doGliJEK1qSNgrYF+zbw1vh+W3uYCV8ZJ89Nwktl0S49ecbApXTJ6u/rStrak+GFLOumAvI73aeZjDpjRHFCE+4Ue3Qy9kK+hEkCkHm6rlmixCx1uU7J1lmnn/lPMhxEe8Rrh8mEyXD1PguBBSVkCtj1/re96YAY3XjIhfBbVcrvGiHIgdmpOSSak6ayAf9G5gNvQSTeDYc7gMWxi0i4qgxq9OMrDlycmscEfblG8bIk2B30IhINkkFa2+ezJVxRW2QTYAxgNk2N1QqsiyPjyC6lcHZ4iomTcgKCCZFFBvupTbJIo5IcUUzY1deNgCZCU7MqVW04No1pnU5QyGKAlphctwV9Pf1Y391tC4Rqq1reTM0kI6O0xibSE6UCaZ3JCqF9h6YesQ064H8plcdEumhHLgX9Hqzv68SFiXmWsWpHG2kOtF61A16BEEuCsUOOzWpELxPUgAcdjKmKYeoPVP9bheXplJ6ZXAUjuSqmClUsEqpr8oc8gg1hvOdtdx/gO7WU2ij/JibQmFmIdEhd8jNTi2htjaO9ZQ/a+jajWi5bDCgzJ5m6eBzuVX1mds240t7WRgtbRXdUu4060UOXoFOjo+GITS4THEwz4dPUHS0i1ZYUOt2gu6sdF8eJsvi9Og3NE1Nz1MgpJmWCiHIxvS2tWL/raswRTHSTqR5em04tEljM2laupfQiVnn9+VzWeoVr9Cmxtm7cfsP1OH3qFPJM7LLMjvPU6Dx/03aw+3dsQnM0SfcRYHvdpiw60OVsqoRCucJcqMK8A1hgvLL16LzXT8HKfQlFyfWQPFNkrVXpiwcoMA0LN5ZUxwnfdfpOgArQGQkgQotrpZuO8PumIIGBrI2CExymJMh5+QI+GkOmStpMFJeFQ7RDPxyLbkC8bRCx5iA8xN+aBKag6AmGUaSPN5gYDDFfKGJFWx8RWQxt2ofmpiFqhgOjkzO2ZZ5WR4nyvKZRkmHKcLXeUP65JR7F5GLWkIeM9gr0DUurqd1hal7rwHpMz85geE4n1xTx1JkLhK3U1kgMubkZLJdKpMltx1ZobfvEzAzW97bh+Llh3HzT7XSTTrrIy9NF+YgxuVtmDNAKqtxKDcuMaTq+aVNnGxK8TvnI+ELB2qeHcg4piSZNqgy5T/FJMXQw5sdAU9CSP7mfCJO/q7atww37r8Ytt+7H/uv3kI9xmyetmNnEugN0rS1hP6/1IUmLckoLpXl6GFowoegTS+RbrZ9u794Il7eZctOMbTrFVSdm5+ZQyC2h6AijoP3Y4bG9sSpuJTxuZGlFoYFdCCV2Y3Z2lo1w2n4g2s9Diz61DKy5KYE4CSzQdM+cu2ircdU31dPbab5ZAVPkaIKasH5bIoEL4xOYYd1aquxYpjazUsdyFatV+m8G9AJh5UixRI3zYGFxgS7WjUsXR/DAnXfB4w/bHvHazUdtlEiYNtiUzyrdXzVfRNDtR0cibl0qN1EoabqUEts7nSmaRejPOhx5s/RYitseC2BHT8yWYvvpjiO01EQiiZQ3ipnSMhLxEBmvpdmruOqq9bhx33YTphBggJaiJW+yJG0f63rPA3cdEP/JS1bUqMxiCt2WlMgWPTqb7JSZKWa9tAmSoMlkLsxRU2fmp+ALJTA/M2kTxjykUsz3xLpQcHiRTLZTGwq0Eu1bWLSlXUEChDyD39zcLKp2pANdFM1+ZnYRw3SPOo2NkiMJQmNr1vWg5Q/+ZBOKREpqjMz8+HwaG5oTpElLxWoYzxSsJdMMptpsX52Ncq1eb9BO5onHEphmnYuL89ZOPYrLLrQz8x9MximQFTQTFS3oBB3e//J83gCCDqqphwZI/4LlIFJguaYw3dB169oR09JmQXcytaujGZu3DCFMxOcg9D94fhJb+hJIp5fM6gvFrC0KFSLL5KtsBwGNzYAR2GAK/J7772JQlzSoLfR7jQ5Eugv6OYWWoD+IfFGTiykG3jAxeglrDN5uBuhlMlk7pQUibdAG/lVtxR1qsm1PF9GEgcGNJGSeCMyJWiWPFN3V0uKizXuVi1Lj1CF5hTkXhsdRYg4T9BGpUesLVCGdTKO+pTDdQMUXNOicpxAbK6moZURfSca5C4xLBQKEuQoxGWlTudo+T9rammyhC1vCyPgoohEfUqkUa68j3rIOFUcLg+w8tna1UtgVoiLt8MW4SeGO0nKzdhqDmxbhQ6JjN1YK0+YpbtnahZ5kxBTTZajNhTgRZZKCmF1M244P3Z0J0raGDONiC78vMcZqDrIgt45YcrpIJwWrFb1+uk11RTGoUyBs7HG6jF89+iTOnx/GkeOn8dLBIzYHNhxpxSpdg7qmW9vXIcD4sabjI+h6zp+7YKhpaSGFwc2b8fVf/ASbN+0hAcLU9Ms0+06afVPTepw58TSra0BPG+6VnlEL1Qk3Q02cHFvE2OiUoTXKHXX6f7kDoRYdXadly55QmMlavrGDD5ktSyZ2wktjMwzyFevr0sEoFeYccgG0d+YmCYSjrVg3tJ4CP29C0hZJCqCrTipSZYlQN4XpbAa9HvpwxjQhsvPUhplcwbbYaBx7tIJV0hTu3IW7h+hGSacChTQ72dRqXSkFCiEjARI4CPAsMpZqquoKBaANQbX5mdbl63gpgSAX3TvDOd2cllE4mTYwtr3vnXcfeOTxF9HBQPaOt9+NPVdtx8037kFHIIrMuXEUEUe8KWKa6fEEibBKaGrpYXBvJkF1zNOfp5YW8MgTv7Qs3bWmczectmtDlZZQX2bFQSfSC+cud8kIAi5jcSmPcQphdnqJaEtH1C3TnSygQ3vhUlPrvEZdJAqYOiewo6MdS7xO6EzzedUAbW1kZk5Ttr1GKBAdhaT3mk1vB3rxGacgyS+Su2xMk8spMvFzMl7YsrWVEnMfulVCXh+vPZiroUTtXdTifwpYLgtMRldXK1guZ+iKI2gPaScIJzrWbaYVB4gQJ5Ens0cXchYnRxa0++kqUoS5omeV730BIimCh0QoZJanA8oikajlMNqCXBvxuMJh/4HuZQ829HXZHiCF+SKGnzuO3GwWsY4BVOnfkvTT2qWgq2s9MrkMLWLeppsmmpqMeaMjY0yKskjnUkykhiwgagb53r37sELLWiWhxTwJJgGjY3MUAhuVJWN4HXljlqB/IzNz6G5rsW6ZNfruCpkYooUU6LL6163HHN2OZsVrHy0tW1DcCVAAEooYraCrBmsfRWms3J8CpgSjw8EKJbpM0h+lsMoEBWtO+nkSsLZSNjeUooDnyZS6N4AFdcMwYdR5W/SBVMgSVWOVLidNq9SKqYpB+WfoSSZmxs0y5Iq0s4O20ZALsgctwRZ/8vdYVNu/ObB92xDRXQjNhMfreltIF627on0eaXG1VNnWJ4yfGcfxR1/FuVeOYIHaomy5GkmYudFAbSnv0vw4uno2oK2t0zRHZ/L1MFtepuZFYlELotqFTSeqdXW1MWbMoT8ZxUZm1dHVEKqZKnMUuiFiRq0hVwedZoCok1BIx0FNMShJQek0ZQlq3c49rMuNydmUTe3RVt+awKwdRXXaTlBDsowdgpHa3UGLTWWJ6otaEYxlrOlq1+6qjIeMLXEmgNroWGcTCgDUqgy2zD0kTPWJVauE5KS/lM+QFrpXTa6gBclWtWLM42+isnnQGvLi5dMXkSMOXmCiJ8ZXmMmqy0ZjJeqUzBOhpko1Wk2eOUwN0zMZXubAseOnmAxXce78FF4/eRFrjK9un3oByJO37N5+gO/sNLWilocRGWgf23hnD/G9kwE0g75ebc9UtsA9MLiJRCnzDiCXz1I7fXj16EEisEvUiiTdmhf7dm/B7jY/1nkXEanlkOxow+DAOmxuj2OwOUY3RpfAOlfIeJ31p028yrSK0cUlM10dzergb4K+Axs2Y4HxQYzO0Qp0dJ8sQ7lALBq17F8WEqLLzTC+aJcEWVt7ayt/82OBVrV5aAAbN2zBqfMnLD9JxCOo+5ro57WaVitfvWQQrYFt0frAWpl5B11oYyEPXTB/UwDWRpUCA7uJmiq0tjQhbQsTO40iZorLBECNLdI1uUJuSL3cVSq0jmlVh2ae9YU9IK+ItOaXMJqq2ZFIgWiCqtHogXZqzEjHt1n/0+VCFO2XYy2EjvTjFNQioaKfmkge4pXnHsXYxYt2EsCOPbvRz8ZmSZzbH8XswkUGrGlsDuYQrafhJEPcrQmMn3wFFw89gUtnziHH2NGVaMGN3R3MrJkQsj4hIvWK9jAueT3UXNaj+DTYFMONW/uxd7ATPVFNkG4kqxJka0uTWdjFkRGMTE4SQU2xHdrFeo2uJIzRiQnMMw8pMubVtG6u7iFjGjvA2XF1/E5nE1pVfDZ29ZEHddBKaBG8RTFJj2UhL1rHKl2bFhbpgEltVpPg9W10iT4FYyLSLBleonDUba/uFSHWEpVrnjmMAE6Byp5jTBlfLDLORtER68BV/btwz543ocnfxlhEOm7avOGAjVeIZj5FVHTdVtvGVPudawyDeoLW7l76Xe1BImisRkdw8uRZnDx+Es2U8MuHnqabqOPeXUPY2NvMGKg0yImFqXkG7azNr9WO1eVVWga1LU+/2hshWPB7sfWa3SgsZW1MWn60REsIMQ/69ftvQWouzTzBT7TnxpOHz5g70kMJayaXMwEJPgtVad24jciRZlmK4ojapuFdvy+KV48fMovSYcW5QpDXaVWs3I0VaUKor9XYPkYLxiqdaWjzBCgEr44WJHJUvNGGmK2RJuwfaIX2mryUztOa1Z3iZn2aOyaqmNVTKEpoBTo0phSgpUTCSfzrJ/8K1++4Hns37iAcbrJ95Let34GAKwrHH997F5VCENLKoKsaQkXr3VhIiPAylohhjBq477qr6c4YyBhX2roGbbGkg1onFPP60dfwmS/8NYa62/Hxu/YiRl+uNXrK2CsURp7Z7oKIdrltEEkbAWi5Q4zBdZDCfNtf/pnVp0GsUpnBkQE3PTuBoz/+Fpp0RF/7IL71wvN48ewYkoTic1rFSs1TQ0V4Cxms83C1q49imHqSBSDkPjRzZP3QEK9VYE+RYQ4mhoukjcysLpiVaIqSrGFVsxvJA+VgRbrGYChOYShnKDMLj/FagmxBYErwqp5O3LkuidMTk3iBsFvQXDy0tSxUAvUu670GtBS09VkXvGH31fiDN/8Gkz4Kl0LU8jztUy93rPjp+NTdt9S9ziAZQqmS6F13308toP+kho+MjTM/GKOvjuG6vWQ0/XI6Nc98pBfjFxjgu7vQ3reO2unB+ROn8NhT30STp3G+hvYUXCWD1A8mOKdd07TDdYUmTc9IyOiyOUxDyQTu/+QnEGlpNW1U1q6d3l499AJ++p1H0OWuoHVoKwaIsnbfdrcxTN09suZSIY9iagLv+eBvkadiat2CeSsF8vZ9m229/DPnl7BQqzPXyJChcsdEUwXtEkfrWc3SJTOZpQUofjRmFuoaF3kgS1EHItvB+mQh2h4DdVohFe2qvjbcORBFOpvDD0+fZ/Bu7CahXl8y01BbvqRMnII2wRiWxL6t2/Anb/4wdPqCzYLU1Ccqvo2zkCeO37hlXz0UCDJ/cGDj1TfB3dyK6XH6ZfrmBH2xkqx2Mv7wkVfx13/5d8wpQjh97BiTvRYkW9oQTTTh9Olz2LJpPf7bH70XbcmYoR/tCi1z1ZpDLYhJZdK2zk/5g0bpXBSaXOE6ln3Lrbdgx913WYNGx0bw+E8fw1vf9QG0depcDZm/QqlcEfMY+XC+V9e9QMbjjz6F2265mclczQ5KWXj+YTKBwqIVqWv80UNHcDatDcbkSmqkI0vlJPYXtCZE/Thzrq+8cobMcJOZAQqD0Ha5gLfuasZmTa7ACj1FBMulFczMZfGN42ew6o5hUzKEfYMJuplVHD03gYOpNIFPDdoW0fq5ZC5ksoZ+haykSFq1NdjWhr9+9yfM1UqpJDi3n+gwSAtk3a7+jtYDOlJIk+GmJocxMT5u6CYRbWJm7EdvTw+txYkzZ09i5MIFZqVJtDR3oKW9i1l7BBcuXERnWxIXzh/Hsy88TStYxVKqMeonhKHAliLM1PiGxgmEzzX4JK3RvlRyKyNnT+Nfv/gv+PY3/5MGksRcKotTZ8/j7LmLmJyaoovRCWrMaqWhFEa1VMBD3/oBLbQbu/bsMmtWx1724gW8/tQjNoI3J4uAF6H+HXjjG9+Ijs19eP7Zl2yZskMQm3HA5Qpj/+ZObGpJ4sSsjobVGnjGS08Gb72aPp0WdmVT5iBzkYmlDE4sEQjwmn3dCdJaQmtMS8ZXMbyQwdZECLvJn05XCBcIdOSSpPlqq9yRBHDrlg3oiDZb8ijXpgMDdI3coZZqu7o7Ww7E6CJ0E281iBeJtyLGghOsTOvIn335OduBIObSjjlrdtb6oZdfwjIR2OQwzZW4vVzNYXziAhM0bd9NkyWq0L4omvqi7VG1iX6IFbpJpGZhaKrNCn1rKy1l49AWbL7mBmzo34CJ0dOYnzqLbGYKs4TS6aUZJp9pDF86j+PHjuDxXz6G7z78CP7wD34HiWSzdU5qH0TNbjn9kweR8SUwPDWONEHEjpvuxP3v/zUcTl/Ac1/7OtbFQ2gj5O1pihpz9w20484d/ZhcKuLktOC09i4p0bKWcWh0HtcOUBkZ15w1B93vCo6MT2A7UeN5ZvJvXdeJJJGmup3UjdSVjKCPz2yRVpgrYIkKqAWnsg51OkoRNdg1TMR648BGMwDFJ20hqzyrph5rfue46Zpt9XXhmMFOLVBZt72H+cAidmy4ne4ogkOvH8I43ciO5ii20G/OpDJ4cSSDVDGHm6/ej1BYW+3FMTk9jsNnDjPQM0awMB0QrNihHX40VytE/65DwLRd0Tuv2oGHT57DYCKKzngc+9/1Qex94C204TV85o/+BC5m6cJSWgyjU3K0HlqLddQPpGMj6qEg3G0hW/Eb9bdg/7W3IRlvRjIUo2XH5eFoTfTnZMK/PPMNXPjadwmZGweQKcnV2sISff4dA71Yca7iiXOLOD5X5G8K6C5EBPFpXz73Gm6l0DrZlhUap843+crRC1hhvnV7qwO9bUqGHYSzBVseEaCyRpwhHJm6gKMpAhP6JRtH4T95jM0b+3HVjvW49667cP7nR9Q/THKYmPBhOy6xHsdNe7fWewnvtG22OsA2XDdgFxw/MY4zw7PYxEx8lkJ49/Z1SNHcj4yOYoEIRptWysSUnQt3sD4kma0XmJEqgPn5vYvuS5mrEEhTwI9p3ve2/h4cJmrrb25hdhpAy86duPvXfwvdvR04d+o0fvnvD+Ltv/UxW/XbeKxhcmQMh556kvnPeYKMYSIp4niauACDlEgm75Wmsk4d7lVinU1DHUiuH8DoT58z1KW5s1QVRi3Y4NhimgxjXnBtRxJHl6pIl7XteITZvjL+EFoiIQrYx+98SNKtzs3PEfN48ZOTo/jGf/yb7UJ95pknMXX8eZsQsVYhkqLyaS946zwlcnpxKo3m7iDue+CNuHnf1ViYSyGTWYIvEEZn33pMHBxDdnieYIrMo7La0as379tWb3cHIZC1be86LOYzbOQqM90kzl+aRGqpgAhZHqDmaJxclSlLFqN8hJQa9k2Quc1dvcjPTWONmXCGCELuTF3nAh2NAMbr6Vpa6TOdiSBWy8xs6XJCRDf3/OVf49ThlzC4YQd6N2wgelL+www36LeeA5/PZZsSCAWpfglBy7BHGL9OHn4VwxdOYWZ0mJm3zkD3EoprQ0xtpKlFOgQAzJ0UaFkonSXRDxVDe++qR0C7ZE/lK2gndN4w0IEEhbKFSevmvh4EKWjtyy5nXmQ7R4nWtl19PZ574aCdYr1z22489rW/I4DI2W569FFwU/nEk1WvA/vffzs6+wcJMshfKm+eeVPQG0MmuwQv26bcSCeevvCfT5BGxkHmYY5b9+2oh9ec2HvdZhw6c56CYdRfcyEq5CV0wIZQBOY2aOzo6O1Hc2snuoc2Yu8tb7BjRXXAlk6pvMTg/L0Df4xMjZiaTbegTUHoFFEN6c6lqtjWQXjr08CRDx5qX8/6rdh6x13Ycd11NulNXSRFZrw670lMixO1KRhqWqotvRZ79AXLtRc+1Ri5ISWmKxTk0uw0zh47imHSI8SYSzHvoL+2Jd68oUxl0C5COqFHm/LrjK0Vf9hygSiBTHMwiDt2bkU3UabgsG24TEWSRa52r8OlyWm0dnUSUFyDr//Z7zGOpalgVEBm8zrOKBAN45b33A5frJVeo4WKooP7cyyHSTUVyuX2I7c4iXh7O0KRVoKJOo4+fBDVLGl8y5031BcX0tjY10K/T1fDyrV7te3uRoIbhz/W8cFP/T+46uZbzDKuJGSNhxDCKt3ICv7nBz6K6YtnUCCGVwbr9TrRmVBvK6+pEn0VVtAdSTJbI8KKxOx47vs//nvo2LQZoVCIgY0WyLqklc1tDUHPPHsabc0u1LwrGPbl6ZqW4V+j7w11oeiSUJjj0DI0fyzhCSFQnEdHx1bqTxhBWqJN9yGtolE9DWPnzuPMyeM4d+IY5oYv0pNRUaprVJac9ee1MjA3U3uv6uvFtp5u6PBhpty2SFP7xyshDV2zH0EmtBu3bsd//o//yVzoAipEfjpaVXnO/b95P7rWbSWUjaBAOHzFqwiB+iJ+FPNFJthRDB9/srGYp2M7vUESqdkFOD7+1jvqTvo7dTk02MsEhshIFGh+VoC4OkbGNYXjiK02oVjzYW5qgq6kTGRTM2iX7B2kO6D5T15CbrlEH161Cc0pWQYDKUtDb4gog0FS2xWFiHaCkTiDZxCf+My/2hZNkVAAS+ksQskglqpZAgK6LQpHkyA00uZjLqOClll2yBvk79o5QnqhIy8Eq8X4OiKORcwvJw3VtQSb0OzUEXftNvAlyKzd4rShjB5aBfWx9/0a84sLhhyV58jVaTbIlq42bGnvQB+1WCmdFhXNTk8YGq3x/cXMAsbmNernRE9ASWYNBdL74U99CAObttGAibLKOeSXFqDTQ+NMqoWidCyFOFLNFS2dcDrJR+ZWdYKBwy+eheO377utHibK6iSmb2/rRkfPAAa2b0XH4BAujgxjI7X3//z+f0Pg1JSdLSuXQOdBZmmt3xqKhMkFmmqZBMkq5OC0d7waoSOCCtSKHCuUYKQlnXRJwbh2awsahv+Dr3ydaIqwlhlvY0NhEcm7yfzG5OQGE9lW2aK9arFOhYJRh6CXgpLLsq6JtSoC5XPIBbcxCpfga4kiz1xheY20MX7omCQZtnIfjcFrn+D//cH/RpJ1dN6KdQ2JhmVaQW9TDEMtLejUAh7mPy4yUudXLVOhiqzvtYlZdHcyPYi3MJfwIJtawu//5UdJb4B00DWSJxlCdm84yM8qs2yBW3FMg2xuxuRYjN6C8U2xrpzL4vz5EXkINVHXqRtcQU+qw9jBQnXuxeO/ehSvf+ZrttJWJqec8wpTxHAxS1tl6yQ361jjNRKMiuX/8FI4cntKgrK8Pk3mCMkIxdzy7vtx1f33me9tbG7GOoVXWYvoUNkWvygdrYSiORpduk6bYdoOdQ3qWbe6LdRlwWe5BEeBCZziD2/XRAKJ1kyMTw3Rih7ehb/+wKewymw7ky7Y5OkCobXyBs2ujxJMJBhLe5qTtOxlE1aBbm04VcJ0Jo8//fO/wA0330ne0VPUJsj0El0jQQB5k1mch8dHMFFtLE6VVYhuWUiDfiov26Ih5fR8GsdffxWdg+vh+siHf/PA2OglwrEUUoS3/+dzn0GCAa6Zpiryz7z6KqaPnmDiVzb0ZZvUk/ma1SGtU3wR4wzFkGG27FhCoFADZLKe+k7armmTCZcXLU0teOvf/x623XCjdZ9IAHagMIVhYxAsS9sAyh/LAlYWslg+OIPaf5xiWl+EY1cSPpajh6yO7TIAIqHoMEidhRglgiuTTrm3Bk1CW3JrEokE70HtzAx++fNfkMnM3vl9jkmmNCFL1CVlyjDJW2LcmFpKI8O4dmXm4ehiiq57GXuuuQb9XX2YPP8rIq00FYJ0kPilhSljuo5h0oCaep81wKfe8yxdVY7C1ACVl4pZyBZx8KUXmM/pqD9WX6tU1AzzjXroYBdpoWbdaVvtv3/fh7E0OmKxwlCX/pggrdQba/NsEQqlIQ2Q1Vg/lVAPP0tIOjjMdoZQE8UMqqx24FEXdd/Ne/HWP/sE/bAmFtSMSSLDtuNmI3QijvbMUnkSvgac1nIV1IPaa33ZvlfAXqHVeVyNM6yk+aJSHZlN5edQmbsR0Y0tzCHc5ubkqroijCks+/kf/BR/9S9/Q7p5PRmmLnS9agBMD82yERjQZ7U1xNgiPmQ0NMzv3vfOt+C2PW1I9nSS4S5MTYzbii4bV9Iu2CsNL6HJHGqXYpxcsfrxGluku3HwxZcxtKGP9ASQbG+FY43UaFTt5KmTaCc8O3TkML73q19iYm4GCV8QN0S6mInS/OmGGgs16UrIfs1ulMZJQGKKCYCVWc7B/8WYBlDgl3x6TfPJKpazwu/lxrS0S8nWbzzyeVqKy7o/hEiWKRw5LVmeLEbvVY/OUtdDrkp166nOOdUvixIstRM9KUQpmXpPNbwsBSuvlLG7aRsyyzm0hpt5D/DZj/4efnL6ZYO+QnfqCtf3mjnp83io3doCluVQOcsUQiIaRDpXspghJXvf22/EXbddY4jUzyQyROQ0MTxJiFuCTpAQP6SFihmarSOrUde+bSNIjs1MztgJP/Fkgq7LZ8u1HdduGaxvY3C6Z9dOnL00THMqoq+jAzt37MS3HnkcHhqQzm+SO5C0jcGsREwXY9UATSa2VwVj/ulh2stX4X96TTa4MVDjpwtSPqBEVGPk2lAy1NaCEu/ddt9N2PzGG0iqwyzGp3lLupffiCmaaGHj3PwTLVcYKFdaW61Qy7SVhsYhGMCrOQx1XIXxpREUyhOIunoR8zXbQcFiskZCP3X9PkzF/bYDt3qmhYYUP9Rra/UxNqqHVhMl9J3eq40antX79zywDx94/wNM6GIYPXcaYyMjbLjL9uPyqP1MnDW7Re3WYcTaxY5kG/2p9KJ1l+hgAnVgFkmD9hRz/cXb7jgQpuZ7aV4dLT2IM9immMS8Oj2NzEzGNF9xQpovu9WffLtti0HGSpuEu9RPpNnh1MeGZthrQ3ulyaSJ11wBBownl2FonvA1n0sjWFnG4pGzqNNlNm/qNaEXiEwUr2xzAd1DYShg6lHib1figsryUHiyLo1t6Ez2geYtSDHnaOvoQVfTZiSZ/2jcXbmExkVGTp7Fcz/+HgoUgGaJsHhj1pUD7tVOxUKNicja5bbkrhQT9LtGKJuaotjU2475mQnLvIVUW9ubmX95TeB5IkdNn9XsF1lrqVC0XpK5uUXyj3nZQgqjl0YxOjJO2E3IT/pcd27ZcACEg1lWNL4wjwuZeczML6HDuUpXRS6SCLFAmEQMkXBkeisUhoNSIt/YFmkxL+Xlchs6G0OxpCEA3k8maUWU3uu7MjW4SKvTsXx2YDGFqzNxFSeKp0cx/uJpbL33BkS9hIe8pjQtFxC0NRayCp1NIntVHJDQA+4An+qv4tcihAq2VFzC4k9+hApKyMS8WChlKOAq2gg1NRlu7OAhLM9P4fX5BTtUTFap2S+NdYTKK5iDUcMbR0s0lEDKJ23XQ100+65eh/Ubuhi06RIJCCx+UYg6BW6JFhCmcs+yfG3FrvN0bdESf89lMjbzRT3FTU0J9PV3Yd26dcinynDdsHXjAc0i0XSWWSKUec0e501NRFlayqZD7SlO+C3girkUzWVtariTy0hH2sr3FtAVvPibhKdgz/ybjCc8pm+XoNQ8OwuRDdfyhDJdUZGCaZweTX9O6Dn8vWcw9cpRbLqxm0AjhVo+gtVMGYE4X0mD/L7clo6OSFeyDNaNPiet6mryJVE+P47RU6+ixxVA2BHF4IbdRI+aqEEUNDqBoz96kAJlObxPc4KV4Gmygnattu3MSbvONZGFa7sPLfBUTLE6+BgaaMGf/MEHLT5p5mFTawe8BB2njpzEyRMn2F4qJN2czpVKL+Ysh4kT+VVoJUoIda5Ke2cbunp7kEw28fsyQoxRrt72tgNzpSJqzJqXqeLNTe246563EOLlMXtphu5C4xeNRK9Mhsk9NaJJg7DGa2PfEOUA8u6atdJ4NCCpvmmgH+Uvcl0SVCMGNfLWRpYgl6hxksVaEfPVPI5OTWPd+juw5/oHEInEiG7yyDDRKzNv0Zm3OvQ3Xyki6q4g5MgxfgRYZtXK9RHtzLzwCq2OENi3hqkXn0XLVfsw9uprmD/6JF4/fhrBRATeZjKjXMAihaIJeHZSD61ALkmf7aQfEq7twnV4i5JhPR76jz9nvAnSanxYmlvC8cNHcOy1Q4TMWQxtWoemeBLaeVuW5gp6EafrUp+YOkaTtAqd2qO9IhfnUrh0cdRyQO147bhw6khdOFlIwbp/ydxgyIMv/c8DOP3KaXjIqiB9dGM7CxEj1kkgZD4ZqKhK78rvhGoaaEjCW6VwZAu2Gf9/3UUBsAzpmZYhm6XZ9UQfrFeJnZ/WaXGB74VFdHbiWz74W3j/73/YUBgvxvTkeaRWRrB6Hujcs5V+ugXF5RLSdEstkWY7s+P8zAW88Hd/b2tPWlritki/WtOuCyVafgWHmWnvvm4P1mgF2izAjucuFTA/O49MroBLwxNYZP5RpDuTFeihQK9Dam7etw7vf+BWUq05vBWWS9hCr2DHPIV04twKZqZnUGA+E46FGlbbmsTsxDwmGJt9FFCQqMvmFfD71madY5hGOBqjQI6dqbvpD5OtCab7NDMKpu5YwZ233oydvrjhcJm5TFhsF2kahGrwRkFVMpFw5LpEogIvmc0rdc9/PaVl/F4HUUogcji201xD4SgwaiXrCZPIpLuxKcDSWhVNtAKvw4M//OLnmUjusQnPEkojS2+ABpWvZQOX0hdNEQK8vznQhFkG7kM/+DrSM1NYt6XfNHSNAgt0D1gPq2a4qEHak10DTKY8JFTzsDTNKJtZwiQFNDs7g4mpRWpwidm6G3fdsg87tmxHghbW1UnlIT3yAhbImfjN02KGx8ax7v+l6z+gJM2ywzzwps+MjEjvK7N8VXe172kzrnu8wQwGGBIEAYgEQVAgRWCpXe2KlFZarXT66IjS7p6lRC3NAUlRomDoAAIgBsAMgPEYP9PTttqXr8pK7zPSZ+733RfZM8DZ/SMj4zfvf+++6++z95yKlUX3bY/o7a9g5NdjYmocwhVXemCwL0fFbBpbqeb1IE9NjR9Vuqrxpc9+IfvQ9SymZ78QP/dX/4e41wVT0PviTSTV0fNWvpi4Y0XDQ75ytacpK7xgkGWKnPfeuO+Gkg7KhGRcU3HOd7l3rADNTQ+pC6L0YbNqcNw8yOqh7AqReXdzNf7zX/1HceLeM0h0kbwsNP8wrBjt1d01iElEvTodh9uov899OfovnY8tuHUXxLm1t7Aur63CbHA2RNBVVjV5LUOuba4ARxsSs4lHNJut0GurSAtEG0HFOSato6M7RkeGYqivP3q6HQS+iq1Yjfn5xXCR/cmTo7GzESm1E3h6BrsTU6PRAjIkQmt7ay4ArS2UCTo6HD0JLGdOTx45rWqwNhG/85n/MpaWfjP+ws98C7HvjPbNrRgDGY79nSc4tNEwkZzoLUhwIo0cK3G8Fkm6qTmEBn1b0utxRawrWVzphXWDdF7LrcHd89NoWW73cKcAc2wjjyFildG2aqrNunEIdu7dT38yHvjUR+LhJx+MWl8VN5QydLl3ioq8+uqrINCVtGEMCt4Bdns3Vaki9y4S4+jF2dm5WFxcAJm7uU6KS80WI07kD07sisCg4An1hmOCr751E5XUHhfOn8teRZsi3D5QY75856WYWbiDpO3lPJFDmNl9dpcXtwn+OmEEgr6Ww5yvMoAK3UXVufR6mfxaBo3Lkk1nTp040sc2gnT9dL0JKzjaWY1TNsFDhHVcVNuckidBnI2HzkCV85G8pLCk8Fybp2qSFEb2ODKJ+B0Rz7tuv+pz99Z1i4kBAkUnCGynGpQo1JNfz4/VnUiSiztIP4ik9OPijrZX4+RTF2JxfQsXcy+au/ri1Llz8fRTD0KYjWjpaMseTgeLyz62k+mSr8DpGmxV7RF5HeAUZGMo8VAdG+OmNG46acuEm3ltrq7Em1duxhLvPfrowzExOgE3+34Zb1Wab8gLRnjzta/kRmKqrbWVtWSqvsHBMjgd5qjVqqiuKtK6mbixx9VOPAGUkd0DMlWWCDAaFXF6GCJjGL//Qms1/X77FlQ9jpCUwzPQ41e1IynAlnQiTeF+Gy4kkAhQgFRFaP5iN/iml8V3A0lwKvIIUijiF20pJV0F5AmLRPS+R5bJzSoErKDWTkKQseHh6HxgGIegOe6d6I/OS49kE4fzIN2JzZKFwyBWt7aON+UAPmMrFy1wLsny8mqmdz7KJpLipsaqr9xeFVvSYWsCSO7t6YdpnSMC/DCu5877MMjMTjAofO3V78XKwm08u51o62iJdkyBbWzV3qEYHOjFva3GNlrHlZJcDUj3VxWZ+z4SyR/s7EdLf1/PM0aW+uBS1MBIiakBSI0K2fGTmyCK4ESXHlQxziJVbhfr2fSe91FPpJNQNkeIkG3ecvcR05ZnYJa/7OyB4Htwi+pJL8s0pYESGEB+F/c6IYDqssdfYOqz+QW2XFhfiwfHB2JiAP07eop8qAMgrm6spZtq2bayetNNBZQYBzxQHDaOe0iAhLfOagWnM+hp2nwyOjoaFdTLCHaig1gm90EnRuvAAarVtCFF5zs1Qq3ikuc2jq6sz+It9WT7lIPv9o/wvDoqpMWuzRKEIj06DI5YVAKTmQUI/LjKaku1WnnGGUmOizVClcs99CYGHVwM0p2hqgcgURQFbYFtSnJ7sR2qqQMQrwiXll/4IImgA+Bcbof05LKqvJFc6xlpzdPgU1XWQZ4SQgANrHZ4z0ZH93CvUjldYhmkDowbh3Axb3dXIucW9ly4Nwdpp4enp8ivCx27W5otvOqVlGCeOXTJ0ZruROrkIHvy3Nl5AyPu4Iz5haVY4OvaYK6XYqPm6TNTcWrqZLY411E512/cjgWXGBFeWy2oT1t7d9y5/Xq0QVQbC5270s3XhkUHVtSxGza5a+Bzlx0kUwzIIftbwOb1iYmRI+1EHuRq16MSMlXri0l1LOlVHS5ZITE2jzB+nPtGK1zWgdhq3IhkUEkF0YaHor2sxFAI4nNdZVP4PCWO+y5L4df7PVS2bH5fjhL3GBmV/hWJa5uZKqLCPRs1Hz3VG2fe9c6ojTnC0q1Wiyco4pxUJPdn8zc2SxUqZPvcW0O66s7XgDjtDmRAn9skbqNnG+rDXkNHwBu1u8V2fX2d4HE9VtcWc2BeZ1dr9ICjtnaJ25Xl2fTy+5/5rbhwdjDau/uRpEoM9vfEGlJhh9oG3pfeoeMPHG/gMoQ2xdsSbquAo/+bJk+MirbkVg+lRILcPzAc3Qc2qBVFpf42mFsHLQZ32RMIUlwPRA8qDSN5iFrReNzvl/f5SFQuU0pyZCNIK9JXjLnI+uiHPhTf//5zBFTrGEFJXtKUnGxctNmewJUKqHImeolR0NVPfvJTiUzdSSXBkTOdeEEJCWW6tRGvJQc6X2RleS1HU24R+evIuEpdG89tJnd0SxkJj0eXbWelMdQoXbz09vbG0NAA8JZ+dgntiqZtqLAOtMo//7XfIEbpiS7HukEs58tnmICU2STfjt2QafTsHMpUw8g7n0XV5fosKSESI72ZRIHPmuLhgZFoh8XV7zaqKSF2wR4jvltiaDt4SZRLBBELnCkJiqGS4Kmb35s52eR1tt427E4adxDx9S9+HWDd16k1PgOX/ff/z7+bcKjCVFPggt/i0QinbvBotRjOh97/dFSqNmPY30DMT6SmO2nCzQ1nRmknID4G2148xUCpU5c7Dtn+DdO69bd4kAltzMxuVq5dTtA+cKc0OP3CRtYtpAaqhbN+Hd/l8zZc2899/svR2VqPsVHnk0BKiNaFPdb7wm+A4LsxPj6UQaVzIWdmZjPCV73dc9+paLn33MlnjEDlgqwthy6iKusQt0pV00nlbTpZE5EcEtDpkvr1olhV5ROvJYLE8FoiUR/viP/0rpQ00/nRS5EYejUfePf7Y3F+Pv71r/7vObr+UaJch//fXVhOKRFRSqYEdASJ9mkZhKoCJs+eSVWrKrNAkabKyZ5IJCDnglOuDGGeDmTbdN9FCNxd7Y4qcYKT920i0dvcxf09lHhIlNysI+B6X3pU+pf2VlJMMp9BqIygoradagNpu3ZnLsZHqsQcToOzTJ5ScZukKpW2WIYJNiCy3Om4sykCxnuob30VW316auLInrl7T56IV2/cyWVSz50Yi87FndgHWeo3iTHtlGBysHnEuaStNiRayUQ6XGRbvEgu6M9fCeAoXWVPFaakHKsg/2+hFpy8Y++c+/5tba7m+YOnT8SFM6dAaOnM+ubzl+Pm3flUY+959D5igXEq2hwra8sxPH4ikWubkdLlCHt73rSLWS7urYilCskMDmrexONySShHwEslXXvVk/k7p1BWVqevE+MYG2yu1bFzREupppAt3V8IrSTp3DiG2I3KVKOvvvJafOP5F+Lhe0fi1GR/4kHp0ZFIRibKP8SG3Lo7ExfOnY6R0X6ksRsbtRVXrt+JlqHBvmeGCf/XqZT60tVvbs4uxJS7hyGiGwBnm5KIVTXZNK/nk8vRwWm5axuFimQZRUkQ6ZIhz/3l46+qR8kpnhjqBA9HvTw6PonHMgMn4U3BjT0Yw97eHgit19ecY6Meue903HPubIq2nOksqFNnz6HPh2Ktvo4WKhInp7sWbxNsqV1K0PghJxCGhQOoogb1GnFGqJ92yTjFAEqk7WP0nY7nOC2jdocLZbQNoYXR+mjhco4K3qnOg626SukKcc2VW7dyBGTVpal63RwHlQTSlUY9t0p3Fwa/K5ZWluLmjemYW1pJx2BkbCBauiqdz6zhgtkOpEGX2wXuVEcNYuzGKgDr5qpmbPmVy7QR6QQgLQXpcB/viSgRb9pCCNMoL37Q0SBBQvnMzqLkYAjiHMQRdOoI4ntybCj6YBB7AJ2RC+OSrwSG7KQ1gr5982a8/MbVePzxx2J+fim52XjAQXX2WjpPUVWWPYgyB7ZAdZOrSKC7jD8cPup9dY9ItrHStLqpDvdxoX+5WvWnKmpXCshbBnJmmGrKd7QFJX9V42HUkb63rrtDg9oCbYLUuuqRq99NnRglmB3CZrXnKqqnTk1Gf281Ronm5xfXMs+Wvt7aM4ncxuH5WIUQH3WRept7+hlyNQ8Tif7pnIrkFjhYhHlufC2BzM3kIt5UEswEEsol937YFpjv5OhAbqHq8kxyllFwM4gw9rG/nFLQ4XDr9mbcpLLX7s7FpXsuRnulAofuEm275y6GnkAuV69WWuDaPYguwnUOXBtYorhUhm6tA7ndcF6bYoCq2rGvQ1ujGtWF3cIhyLW7tE0iCwLrgbksYQ/BYbfxxdpWDnnVw7O2Vbyx5y+/ihe1F5PjVZwOPENUluVMTy9k961Ru3sbuj/X4vxK3J6eyza2fQSgpafW/Yz4Oj4kwoO1wRQ/vaHsnygoxs0thHANqz1ueS7itS0SwmQSRpsj8IWzIQjpva8hlyASQR1vM83JsZE4PT7KOfkimS25Oo6eDHkR/Nm0sI/K3ECKXG9rblVOAvkEWP2D/clAZQ0uZyPhiENkZ1PZtrS97WxcXQ60ERW24VF4dx1RD9EdGCez5GhFJMoIXUKIdJcAN4YxiMvmDV7MvhFwkuMBkPbFxRUIvJNbDpqRE3JkpLmFuzGAO7u2uQcB6vHEYxfi1MlJpMNtCWuo20VU7SB5tsSJqRMxPNYffdjAgR7sYE9P9U8RRIgvOqeOUzlZxLoebQUglYZc7xYEi3w9juJNgXBuZUsU95MYnosJDiVDF1eCdJKPR9KPf/b8DeNIOFHUGUyqckdJygxuZ33n9nTcvbsQS6srGSeUTFF5IKda7cmBAa68s7UJYhB/t/oTFg1uJzFKM7ZEm+AqDQ4JdcFNVY3R9/rGNgi3XDgYdafqM28RbinqdRsihZVKpRS5p6Nxx9bWZjoIGTvATMLWjWbR7mxtlsEN7pHrIgWXX72VaznaSTYw2AtR+pKwLiZgS0IHganr0be34vbXfkhC5ALF8yQezw56cw0k1gBe9zAhhOM13LqcSo1+jCqNlyCgvKaxblgP84IwNomkXSKN0lFTFVJDJcfj7spavHF7Jq7jRRnNunY6OMh2nmX0bk4gVd3ApTJCDgTnXSNoy9jfRRJAhpMrJyaG4HARTooER1V1lJyf88RRJ7bOSjCLV5dLCDuMXFHCMjTSqaopM/snqIMjZeQ8XVdtqJJi96vdsBIxN7Skbo4PkPhl4TSnMcAAqM7pmcU4c/YUZTTHy5evZoPm4Y5rsdTj2lu34sbV6Xj55bfixZeulsBQxBwfIu79vaOxBkAbUFHoHcBAkM8HV5V7G9SG2BIilMhcBBswUqUklFIjV4GXRLyIdNs7vaYKCJOUqjUTrKPnRaytqCJC9aYqc+m9YfR8F16cux9oIzyyCxjOElF6MZ09eCYSBuQ99MClGJscTcS2qbfJp769j/7Wx1KeC5PIVHK1z61fHaOrnPtMtVfmunelFGBdkAxkm3dEujGKIyUtT/XoWF0Z1r4NM5YB3rxyGefCxRXKhE5bBlaQ4scevhTTtxbj+vQ0eR4goQSJgz0xx3Myy5jlTxFExHjxUO9Q4DXHDBxrQ98a0tJFsNiPtNh+VCeVvxkQ4lnofRlzSJAiJ0WSJJQRvoOx+UkiWGnVnx6Z15uIbJEgPDNf4vDaj0iXI+WyAWxG1WYHuZXyXNSgr6crtwhv6nCAhk3alfjoR58mL0TsaA91pS2QmIcpDaqT3CqJXyBMLs+GQYBJ7kda9Jjc5NiZTTbF21zj0J1szbXvAuTbx9KGJBPAFQYCk9bPJZgk9FvX3sxRMNpEbZB5vvjqWzGCNxUtGG8k5aGHzgMidSfvu7PzuTx6B/VoOXtm8hmHPqYnUbCR8zrsqbPdSo4X0bnKDb+OyBPJjiffsQU3kScRlIwGIvnI/QIrV7pBsRW2eV3uF8lGyzbhH29bJDGSIRrEKPcgr4QHgS7ZuoEruoGOdC7hkLNpx0bj1sxC3JxbSgmzCmfOnqREyoVjDQgdLGYsYTOI6sScDW5t+6rgpdV6evCQkDS8JEecOJqweFUaeewDyHYWgPYjR43g1Vk9F+ip14mjON9Gwpw9oCawZ3Jm9k627oonPTfnXKpDlZp7z5/LMV3TM/O41UTzMJF5gNVUcy0/9uEnn7l4borIcT45x2MAozN4z5m4azsLqeU++y2ywY9CKnIuNUtVRRW1GkpGBmIe3OcvD4kpEjK65+uVSksPTGIaN3gU6WwQwxe4No88bfzq9egGuzL1AtHzW9PzOQrfuMkRhe5W88j995V+FVRJ9n5CmHyXd5weYL+EhtpV34pNxOq9DUNp/sgXhBUNIcPkBB/uqaKakLrdrV2MObUB+b6rCpYQxjPi4Pbd6ZxYav45qA9mK2O7Iq7dnI5VZ1BBDNdqyXY3gkaXF5RZWwZ6ep5xWaEzY4MphrZQvuOJJ3O26M1bd5KLbUzMOISiU+3wYsLMoTxoP46lo6APGBq/am71vp1cxh2tUFEx1YvbwEv5wdF49ziLRgEW+3aunEg4f5UICaT0eC6zWPl3PHiJ8kxMMsqy9cHhobKMg7s13mk/4FpDNznJtaoyPWmNujX0IlOpcmFlmUi1lOvdk8alYalWli8xyq6gqiYMPQZ+ZnZOkxBDA305PU/gxZAtvJO4+H14g45c1JubIw5xxoFNQTdvTfPb0fbMymodEe6IYTIYxz9uQ4w21xw4hodDBVycrBWPwjWzJIB6v04BRs6qLg8JladJOJFRpMb4wkNJyzOeLxLNGilL2OPWgWMJyUQNhObBdRIhf8FCyeUH98tbcLI2YS8efuhSMdak9bkut+pS9ZPZyhAyGcDJzU5b2MXjaZfDUUsSS1WbjY8gTANf1JFDpJAmvraP6d2ZYQa4YN+8bUqyrJu46rqzelO5PTjI9llPTy0nBCnBBOSNYUXtaUM2MfADqOGW//TjH3lmEp/5xdt3QX5TjIwPRn1pMY6oQE9PX3LL7MxcjmHSX5dw5J3cQY2jDmJ1eQsOrWzjjGfiS4R4365Z+9CXcfVEQq1KpIvY6pJa0UyfWM63Mz/fbdzNypc05Tef/ZmvCH7yHQ9nHiJGItm3rdHWxRR+pVSf323s3A8FLZPc7wxZmU/vyd8KXp6HU/dckSKNPmUocTbL5FqNPM++nfRgBMw+9oN46+r19MRkWNe234SoNkIae7ia94kTE+nOl1qCS9RFM17Sjdvz0TIx2P/MOvrLif5rAH3j1t0YHxuKvc3V5JA0SgBi9FvfcmhlWYTSrFRTOZqdypmOZHlfRGgb7HxyNYdsYoeASUTAsIl7YGAggycn4Nsz94OOMI3+Maj85++Hke77Pjt+btpyVe4/cv+9SWjjCLlS5B2gw7QnAugAauFzSUHti71/Np1YG1egEEZbZ13s03O7IJx7WEVrqHJsAZehmptKs4vMad6qddXgHm7xi5dfKRqCbG1mVzXpKRoLqZpm5ojUCRC9tjXBTjMnMo1gNlrOTYw+YzO4OXcIJNJ+/e4s0SOFEc3abNCOd9E/OAQS+/BKqkkQjaYG1sL0TOyTdtU0OSi5iEr7TU+Jowwvao5hG9dAik0ac3NzfOcJ6MZysy/VSB5UUuSnx6XEcS7aj488534SyG/eKdeXLp5JO5AIAcGq2AygONsH+cKY3aiot2xOQf/rwu/b3+zGw/7wyf7t5H6R2Apit0izk9JiQ6NMpMF3cJ1NMarmHPQAsWaxvWukX9twygS2pRGRJxQWwLGyup1dy7Z5iWPb2Gzrajk/OfaMs6HkTzW0Q37am1pjbnMTZLt6D5RHfa05fB4X0ilbrto8ONAPd1cRZTwtK6ahaxyJMJCjKlAl2dzssPvR0fEckVFDFXajEty73WX7ZnABuwgCc3f+5FZeN2NPycxu1TxN5HPGn+dFOjIJ18VmTIyNxABStwszqb+bRDhIBJj0aGwYdBqDXandFbt8i0Ratvk4EMLyXEUuxzwfIP0wj63MLl5mg6UjRnSllYqMeRImA2AknM9rb7wZNZiuD/dWR2GtvoURL63pSXH/OLfHUGLvyySUqafY9Kl3PnaUkS4J0h0VKD42cyzsbEUv0aZ+dGsbkgGyNtYxVFSiwwEJqAYBN44ZHBqA2juIoGsT2niHgVRNAKBGz17BDKBAtDq6ClFcs8ThlK3NG7xro5wrvAEtEOf/lC4DxoakgbG3ZeWHiJG/XPt98pEH4hENu42ESK4jO5RM4ynVq7rcIT++uUWskNE2920l1uNdwyXVAVECMnM4XnWiJ6VX1uYQUBgwm3KAyQU4lcJkatUk9f29z30+1aGM4OLIXZTpqBw9Qpc2VH1r6B3ZYx46NxJkHcJxWgI6j73m0hLlPUcmjmCQVtfLuiP7O2uxi4dgS2wPXhcRYqyuLcfy0jIB0mbcvn07z+UA50TUEdddC4Cz7Obsg2B26Ni/YLOzA9Ncic5O4r2DTvJQ10pA8EAFiqoTI8AmsoGnwVzpBR2rszxv3PMdlEbaAof7qFaNIXL+INxuC655qh6MN6q1zhwKlLYEwhn0uRioA920lSJJmLf3HFlWDLur7WHnKU+JAk7BAwKUR0q3bWo5k4zyVWkb5OmeXDJzJ8QcxhZPYDvHOrqiBjOIZ6VIhrU+zQZnZUgkZR6Uituskc0WUL3f5WBxydL3Rhr4l8jbIzjqgji9vX0YqKEY5ttbq8VBwx0cPzEevX0DZXgN3szq0hL5Y3OIiusYsj0Mpaphu24UDcKoiIGRL+u5KAmiWmQLmmrF5577lToZ3Teuj4nTi9RaOQ2uLqpZGpfoRTlaUaRmCy/5bW2jenaRaAz3kd4V8FRQY11Iv00t7t5ZDrkfqYAITk/T7ugiuyiOHqLG/oBo3aBRbaDTojQa/0gc167f5Nwp1muc2zZoW5uDEYewzycq1Rh1gJklHVdIfMuJGjG9k1QXEKVn2CEvZAjidNuoZrQb4rcTHaNH3fHAUYF6YOpEo2EHLm/i1rmE0iGcpw+v59MGNypl+3xVFbqAWxB3cWEuoUjRBwanRB8fb9sUPrasGieYZqCvJ1csGsTRcCB0L1ynvXK0iGn3iS1s8MuJnKmC5NCO7HNX/7s7g4bY1YZsZjnSBYaDi3RprDG0qqUDd/GBgMQLMk1rR1HsVCnVG28WpkGSbO9yzRajbgmuBtAUqKLc6U0iOShwDYZxFaIVJGcTgq1S3znUZ0qIFU4+40LRVtvm6EWAlVq7K2sxiHh5uJa5asB5EC5T0QNSqgO9qYb0723wk0vVsxpJIRUI56Svr6zH3J27MTt9F+J0Z3wzc7cEUNqbXOIV4I1z9IJSOoRNmECihLBpXDXST7me2zgoqZLrqbxtQT3kLQwCL+FyhKV5ICqrwLAIEzgSJfs+qJ/tWtapSAC3uCdrlOYS0V26cF1RzjjmML1LcEW6KsiX29upv+9YLxnNBdCc/rYJkyrF1s0XjgcF2lqg5Gin6xIIfOaMYj4tFybGnhFzGnIrIJD61hJICZEoTmW21dKJmqmzQYqI2tMn56tnYYbuCGBk69gnZx8561QvQgly+QkXnuzvH4wq0nLt6rW3EWlDnVKn+GdkDKAWL4F8Llym9bljp1J18RU2iaXrrR0QyfecO5/vWzklOz008hIml9JrQxVZ3+xY4qMH6Nx2q9yw9SlNEkkPUGbtrlTSthxKZPJ0J6Js/4KY1e5qSlAH9jbbwqiLqylNz85BOMqncH+FoULZ1kU3t4QHxTGQaY1JUjQ+8aGnj3KgNFQ6PTIWk+4hhXs459hWEOi+TnooTuVylIhN6Vuu/KyRw/N6DI9mmIDm5JnTceXN5+PEUA+Fwn1CoKETmQhcEjmLLB+rullfi9de+npMnXw0xk6/I776za/Fa5dfisUN44KyphV8AhGUWhlEOEorbW9NnUv0v74f/b298b73Porj0B+bazPR2407K9EcxZcNiHppWXwi/cXn3ow7b93CTlRBcCV6hk5H//g9MTZ1MgZHeqJ3ALfecVU97p4Q2RvZP1yFoMYlGHo5gcwMAlduLiPVeHNogee++O3Y2Xg19msuUoNKWpnJscLbTSPxxa9/N4nhtARV3v6+zChT6UiZX/HKzp8+EUN9hAD7dZ6Bed4Rj5oztYSIBKN5X4mde+NO3HjhDd5pDaoSX52NOD0xGZ943+OxOHc32ioHCICSS1m8r4csJ1um3q6jjU6cvAcmOoyXXr4Sz7/yava0OkJCzZCD0o2vYEjpVoY9tSXzm5f3HLnDD8xF/iBYkNOzpRwHnLu2TbVDb7t0BMpvhh8fet9TuYz9xvJSzN99Bb9jgneLNrG+tuojlZIwhUs/pGf0FM7YUMzNLsQrr16OheX5dOA0hUvLrjhbNJT8CRuDKfdr2c09wdq7upIf1zE1y5sHsbxm4zH+hWMrSKu59g1qkTRyEGTzcPdRTAx0xsRgH3XcjeszN+LanWuxsrEAY+3nqBYFZW1rA69wJ5uBmsitg/d6urDNTXakQ3QIZ8CeahcgiG0ojLpSELca5omKv01ge4Z1ZEpQrbSvbu7HW9OUh31z9KahwIh7kMHvOVYaItkeZ0+vdhN/NC6cqcaZqf5EpF2aiC35iVTypNwCg+WJd4UWTUZAnjqNS81GLp4KMTi1JvmGH+sB9GlyCoyZINMlg/KbjAc/JSPzjoxhDJlXZF7mCZWwxuHCO5jhbfwNBc3l41055PBQS6DW5i20icok21E5d21ocSbBC2xgm/v7CJbmypW1dIrVfu0I3+PnT8WnP/LuZJTVuaVoogzhPIZJGPOTWfFMJFhL3rftWG8/Fwj3F9rrDO+hEF363lGw+/y6NH46pzrdfqGLUz/3d+sIndM1pWEdZ3wbOtWhK8xLXLzMtWVubjklFOuBu5ATHZzghrLIcYvyD19Ns4rVbrO0nMCsZm/DAdaN0F/c3lzLJTEP3DsBnhgdwlnt7UYx7kW16zBGUGrNbZ2xBl9dnVuPl69O50aAswhaR+tunJnojPtP98Vk/1FMjjTF04+fio88fibee/9IXDrL/SF4tLNrFKlui7v1o7i22hR31jhf7+TBRPQPnYyxidNx8uyF2OmqxSIsaa9GH1ZlsBXoc1GMndQkMpIdpgZm9l3lujcKBlWT9dR+OS2Fihde8p7dN2pR7x3EYK0jxvrhtgMEL8nWjpvQFDV8vCpWobfH8SSFQ92wdGu3Ja7eWI6NjdUsz3lJDoNLgchSdVTEuYyQ2M7ytcZylS68XprGVE3ppAn9MetiEmcn+tXEa3odwmDEBo3z13TWRdbLazJW6anZzcHFB+FrNNwWzzXvpOVlraHaSs1r86XarRs/0znI+qo8JEfBtX3YunDeIqMna8MAaHK1NeedRC+5dTPXHWjpkyN9uCgRr3/lO9GyuooVRIAoT2uke+UWCTnXl4/3jabIPevtAlwOnsppsDC+obvtMLn+q18E3OWepav75jUp2H4Jo/U6FFheTXoKazaEwcyG0s41WF7ZjJllp8e6TJzrZLgtjoEJyg64yDHpKDe5lqGycSg68kNeIluapTWLVJbuONPfRZjd30NQU4m51f24MbcR37t8N/7gSy/Et194PfuUHbC1urKRQ+sXl7bi6s3FePXKbLz0xs14/erdePX1mfiDP/5u/NYffTM+9/UX4vsvXYkbdxai+c2ZxZh2r300jRV2IfP7Tgzx7YvRThhkYy0Dhz0qh48Vy2R+c2Yz1ne7kWYisfYCrFzT5ihlLhL9h4WcMoxclIqAryMKkJXyDKLJTO4C4Hgat33r6qrGCG5eb39/jPAloslF0e+7cC5G3fn39DjCYohsHywOPC7C9MKm7U1pPY41uTBB81Jmotz75dB3NlKVWW3bkPm9Z8CQA6WUfRCfwQLWw2EransnJ+5iAQznN9d3Y2cLi7ZBBLyOheW7sLGe0wT6DcZSoGA0KpsWSKbDIjvBHwc6SS6Amn/3HV/ecEMTR2UIO9AmjhRAG9RMa10aQp7WzjSlG9P+aDvrnY5Q5f3vf+aPYuXqWwSI/am0rLpzImx2Thw18GJo6z05Xrh2YVQFQM/BWVHJmP4aIPGSZaoEDrAubl2UQu8XPNo6sIWi2t5yUv5q1LfWwI8TOuspaE1YSJWgrbL7Kg7qYlOFwGQTDfVwOVcFoExJs6oNRQDzGP9obW23c1oDb0alqz3euj0Tz+Iuf+vl6/H9y9fi9t0ZLNgOblZn1KrGMygzYcX6+bWVeI96Cr/S7FDRxHg2WBacqjLFxd4eyv/MqZPPWHXltK/agX/XEXvo1TUetsG0++24TjyVMVvbj+Le02MwcRvS2pmVsN9haHiUCNXJJ+ukpbIEXEqBufotFPHE6nMCI0ogkbuyMk1e+P1DU0jsnXjllTdymL9I1VyrwdyBec4B1QjSAdoqI3S0kB07auVufEgHLVdrNZC3ma7GsaAURpDBit+tj/zGG9djY3UjxSa7pBuMWt8JfPEDXABim7q7yG3FLNpo5vYy7sNRrGEtF2fXYwvhWJ/bjAN82M2FtWgigte6dVWaiKvmYq9pK+rgbwsmaWrpjBX83fn5+ewPsgW6AyJrASsEwt1OhyOgrOIf9xMruEw60QHMALQql6JuUiiKe2qFytF0AGX2m2Ph1nS4hdT4SFdcf3M6dhZXY2RiIkbvvRBr9WV87w7IoXCRh9oJqvjfxlRbw7u6elAGu/H6m9eAfz3TqPmPu1S0cgbJx9ZPpWcjsJZCpaJyyWkgKDgHmThyp7S8lA68hrcNthXowuzDuPQPXLoX378VpTsTXZ3EKB3GlcVySDd/C28K604G49WeYfjiIK7duBVfIq5zPF02fAODLfBZFDBqpXQV7XPLRmofcD/FXOvEpQKukEh/aWOMZh6Zjq/Na00ffPq9wgHwHDKyvIxmL6Ah5Wp43KCp4eE4eXIi3rx+I84OjkTfYDW+/NzLMdI7GB/8wLtjdPwE7tZctBysEkT35vuFOxPkPLI7gYLzHn/GNFff/G50dw/H2Qc+GN/43rPxR3/4xSxTATOPZAryUdNNjWFRmuzwExn2EEcsw+jDvX3xgafeHeOTY1HfmINQBqSKNe9jyZKwSR7LjvjW5eW4udAWBzDP7voi8HbHEUGnGk2nq53315cWE0HixBE7ySAgM/cZAG6RmRtR7zgIBUbThwZOrczZicH40Y+/N5aXb0V7Wy1q/aczRrCrJPEKDoRJCVBrCVZRCDIkcd/aElZB61vEIaEmrfLiedZDV2arFUbsjst/8q3YXlmKyfGOmF/ajbGpM3HvB94TLz/7Mq7MbgxePIHANWcDtIGzis3DTbpd6bzaN47VhElgcpv71NyWrGX1MEbLmE44+eiOyUQqJ61Ndl8ZCGlduG9DuA9tsTLQ97mtRDK51TWGrPXW4tL99+aQ5ltXX4KfbIaEb6C3pWoohZOfLLe+toau6IyB8XOxuVGPZ599Mb7+zW9RDLygAMMTCrT41N1N906Ykwfl5KxI4l28Cns+4sg6N3jStNY9y/X7gaee5LyBsUYiAcq3+WZwly/yqsyKBtC0OanXYV9nTpyID33wvTEyNk5QtoIKXkKT92Q+gpUmnAv993QRANrsvW/v9PW3nsVd6otzD3w4vvXcs/HZz30+XBrTdw3UGkXnL1WObmd04K92YTXASa6DbQ/Mh977nhifmoztdbQRDK6fbVXh6vxN35qPBPv3f/DltCKOGBCugjxKpLwCbUFTEiofyRSJjgI/5+Vb6iIRZCDT2xryV37yI7iIPXH7zo2YX1xCg3bCJLoipG4wnS6GZJFYmQsUU8u7bmqlgrME/FobCxISGzWSYXyde/W17egDb84zfvmbz8YcGnVquC1Gzp+JsQcez96gF77w9Tj/6Plo6cd9VUBwV9U9YUsRGbktwO2783mtlclFPoyFECQbF45QjClUre18hcf+X+41lS5GSWurVnGVvUDAyN5Tlaz3raexg7jLFXFMgzulAIgBd5i5e/3F6AdGN5Q6Vva+UGKORHSsry+D3O4YHDqTHTxZpqYpmTVLzXTZYUQ5KiOFxSbcXMMPYfVZaWpGOdvoo9JCMSV9IbD9C9lhD28rzApd0/vf+2TGzsIuO2ZlAOpYoiRqjhzgnumEWZA80cSeGp/Agrwv+odd5nM/NlfuxEB/XxLcIyuZBViF4lsKUD5Dk1y7/gJ+ZkdcfMfH49kXXozP/N7n0gx7FHaV8SxbZhIBarqWGB3syfU2ZldLn++Hnn4vmvMEjDOLy4I/2+xahJYvwoprYLEK5nMvXI7P/fHXyLt0kvhAiARV71441bhZrozFOzYmpL/P15k9TruyO1G3wpn+nrvexuhwX05ENOg3azWcJ5avRk4Cilif2cRLOomXC8Lzm+em4b7uScJG2hRC3swLYLr5yk2U08kYPD0Zr3/npXj2ey/G6bG2ePTxS9EycDEuf/07uFnEcufHsA5bwI0LA/Nbn6JV/dX9SUpzqSByWE/P8sKGAGnghRgST6bT8nEpavnYN599MTIZuC4NGf7KhFoVksJsOSMWfJQFnq2ruGmKgeHemHJ2Lw66gmPrvK1X8qRFy+DbWI0bN25n34/1dwCI+GmyKRZX1f2Cu/ECOlKwqQH0Mf7qxuqUbirzK14FWp48wadWD2WcO+hwKh8ZC7vjW4EdF+v973lC8HmdFALkWUqLX7HQOCQQl/nI2+KN98b7h+KTP/IJYoj+dAtWZ68RkwwlQ5T8YLd8T8YoGZSRGyACJN6+/hIuS8S97/iReOHVy/Fbv/37AFpcPJSrb5Si8j0rWgh5dnw4x8y+rv8NcT76/qdjYmoqNlcVEBAtc5ka6givzO6b1i070Tbc2ogyEEY3E7NzKt0yB2dZSdKmuebjTC5OSa0X0cjJC+qoAMAW3E8MJjEL8xSLorrSrPu+Y5s9SZ+YQ0XhuVpNF071mYIkM5FOLV5qzPsJVmFuhejGN16L02fOxPCFM3H36p345te+GUO11njkgRNx5dVF3MetOPXoQ7HX3RK9ozVoU8Yql71Xituc6ybzkdQqO02CAuShgrGlilK5zzsQQ6YtAoby8BnvJJZ9P/Pxqngcvul1Kkiqa3NyKl/zyHw9SlnWyVomAvNonICDzCOvUywTDnMvSraB87zmN/9pl7S5RfEoqHkbPtBFzphK5ldY8YC0YHav2yekUHhuzk49cc+bpvc++ajX3oJBBB5mAYl2WolLpcrZYS7V0QmSuwgoO3Gx7LF0clGtrycmJk9CgPboJsCfu/VKTIxNpNbISqdmKtUQLxYmOvIpkN+5dTnqm3tx/+M/Gq+99Vb87r//TLpQltvaTNDXrp/teiyu7WLZBMPAkNuloyUcTOm0Doc7OYZ5mziogovl5FuZ1KI0keniwciasGTYrDLMDGiJQK/zn9e2uvjbIJy/5J+n8nizWtDsM1HjucTA35YR1EyZkF9gUKsqErYGFWHhnczZtCoKiSXRbFaVSIUlcmSqKXluBuahe1Jf3ogbX7sc4ydPxsglAvH5pbj63GXy3o6xnrZYWdiKc488FFen56Kvvy2mHrun4SLB9Cl0fGQ0/soAnnKdjApj+MgOvgzsZfr88td4lpDI7GrkfAfeOdLN8om5CShfgG9ckayBJx6Yr78pZNwrnyJYmV685Q+wgSAVrO6v+GpAm88TzYVQKXh5sxSWaX2UAEsjEieN0se0/PJO/vqeaUibmPe9zIur3/6X/4J3MG6pQYtfl/mJhMbL+W4DgVkJ/hWN0SiAe767s7sV8zcQkKlxtGWpjOnMx4+VzDx55lemm77zaq4y/+ATnw5XP7RW+t8CmBojvyUH3/afv6m7Upt53tDC+JvLszejt9qRQi1C0oxyZItF5sLRYGBxqvbPmwqODMG5dU8mFk5zFwFolnw1n/Eomdj6q/WLwBQNVr7FsuQLaTnSsqidKJv/5YH/uacfnAsQmlYh2yv4KbNVABLYFfB0z6j2+vx63Pz6ZeKcvjjz5DsQwKZ4AxdrY3UhRqttMXHhUkw8cH988V/9u7jnodGonDmLe6UFQUCMa6SfVkEGFBZo7ll6troc3pPe3PW+8pEF+5+fxKI0Mg14yxp5zfsyZcYfJha/VjU5tWDLv6SdR+N+OcyHxw0eMXaxYK2WgiQ+8vVCcP7Izfv++l+c5zX5QJsjBcMjAciTxp/v8Yx8FT7P07L5xHuklD7ytmzS9KXP/W7mIKxvn/AwfVNTm4hC0rdEA7r8jW3IZV/s7dipb8bm1iYB+lq0QchBAuaRiRPJVKXYIiil2IKYbEnIW4cxPfN6bitzCQviqGhbcmyrdmOr/NY3Ynt7MxcodMkDe3AdEKX5FDgXxMpWCDIc6u+P8xfOR5utUlaGf6k1REBeU4e8JzLy9fJcYVDDoKrAUb5n60wihGK0JL6byPUDDnxmfczLtn0Z2Pf8eq0FtYwiZ+AP3GAniruWwlgIItPnkA5xyrlbhVJUEjgnxnMO1AmjoEmU5VtLceU7r8UBTPnAk49G/8hwLN68E3cuvxQXHhiMs+/8eNy+cSc2r3wneu85H1EZwNI6+s/VFApdtQbJDo2YI5UfZUqh7Ej0Ou+bjjoVucprT5yg7+vlnJPyIudWXED5oZ78I4mw627lXT6Fdt4tSTnPExFWrn3H0Q2WmekyW//lDS8SN6TKMVnes3Mxx2dlTrwljHle7NoPSlWYvFAAJX2DRz33hawov1w0/aO//3eO3ITRpjN7Ox07dKhvViiblbRp0KlXujMdBEMOLHNgsmOQHJLpkFEXguyqVHOMTSnLEizLoi0JsLJ0/pkvH/87mfSmA+W457xwN+h1rRA1nsNBs7WE33QRtHK4GGmuRYr5mx15Sgs4JvNPXsUwpIVTc0sgkZevcA/uVTAKy3Od9zn3niOl7dCSQBod3iuWwYKEmVtoea99W+1tv0XGFT4XySbipMysIvN8pv9LXgnTfvJTCVZt9ixt+cJl77odkTJtjuA0Xb5nNuTGjc6jjnjjy9+PpcWlGD1zOs499mAW+u0//EI8/o7RaKqeije+8WycfupSRHd3usyON8rxU4k/GCPpQqZwiJYj6eRXZeP9NCem5VmD6Up6TspZwmR8Ila8I6xaj7xN/Yt8/CBtukONi+J9lGe+mOX4jncsL98r9fZIASsnSQ/T50Npy29RgtK+wJGEKObOXEqdOKBE3ivlZ2lcW/eSLm8kr5RnTb/xy3/3KAM4GTFdLQqCGTNoswALzsSZQwKUWpOPmjs1sPkmICan4Abz5LUsktxb3klt4xPzAVoB95ZvmDrTJSNYHoAKgmky/6IJEhq1diPX1HsJEz9IjLnkizJ3ZukzU3MBs2Xg7ZvyrcWg3Q3Q830FqlFWvlcybcBk06FZ6JaZZ75cBE+psDxesyQtqO8cB+T+ajmzXAvlz0eWV3qmtTrA5q/Ni9KiHWbL8nkXuIuVOoz+7uF442svxNy169HaXYn3fPqjcQT9Xv/m96J1ay4Wprei1l+JqaceiENiwxxc2GjCLZ6BX2CBfkVYoEMLig3IS7NzYRhpU9zdBmX4l7GLTxAsRUkhSrrwQrmmfqrlfMNvOcyv8JCWRDwUi3JMF0v1iqjXVJxyX97zSp7ynv/NSDzycgoc+ST9Pd7O7zhH/ueL/mvQK8+EVGHyvvn4Ik+zgnmasGXpf/Tbv8y5hWTSzCofSGBTHmci8kyl78p5+uVmJkAmIRe1ubBmPtzLfgxO3rYgJsvXeNG0vgCB3nYffIePRcrfalj1RoGqJPBZ5shJgua1CJOw/CbMAgHTm86rzC/PfC7sAi6RrA814B3r5rtZL9OqtfOMj5zcIEw223LP2MZuv3QlMyF5WyZJdUfNxq8tJ1oM76fmI6kZl1qRH/ePOwh937H0aSnAjdYz0/Ke5ZhW4awRX+3OzsXGzK3o6gJHCNLutuUfxuwMru/aQZx/dDCOJs9na5Qr0jtNV+uR48QAIoUiLQbv+wtYMnm2YhlDNADNH2lk+iQuabAuDiws9o/zZPp8xFHSWPm8tAI+E8MlARfUO8ss6fxIKdOYke5lyYJ7XPspaTzAg8CRbTYFe+Jd4fLK38QvV56DUxU9WXEfBHJkOTzLN7Mg7pfMORppycRbTV/4rV/2uiTIB7ych6zqbVnr2IwWMEtFZEDfLHcldqJZZPHRZSrmLnMHOM8K8J6bd8OwpO+YJXGdDMrXUrKiIDOZvpFvoRzPOU1m5TeLzTTm7YV/uIkk8rGPmuQurnKcT76Sicoz7+dlYcS8D2ITTr4Frz71XCEAtixGgSkFJBPz7HiMlytkWsncA0MAOYQ3dQIvJ3YtC7h0qZwr+OqVm7l/hfGKc8fPnBqNE6P9pAFC8rQZ0sF5W3duxtLMEq5ZxMTJidioN8WbL9+IiXNTsbuxGScHtqPr/BmsR39OXMyZrfYLJO6SVeV5DlheS9Bo2RLgIjTO+RDOAqvv5Fu845U1z+CcvBMLpMlUulfiQuL4jvj3gYS2HNNpZeWnZHLTmdR7eZL/fccsjjV6Ktg8KFMgwEXhLWvimyKahNaJy+SrpJHvCbT445R0liC00i2VQcLrMw8TcXHMmLzX8nM/86ln8jpf82FSsFyXNN4tt/KMgzSJg8ZhG3cZllyeJ8M1sJmVPH6PIxfHzPLKMz+WLyOah9Y5Ywyfa60a8Pwgh3KkQFh/K+gPH/GhYJQKczf/uABZWWWJ76dkn+9bltmY7O0y0Pjll7cp2xQO8S8yhoCZkK8gNIpJhJeyyntF3SvcEkehAa6UZy2K0JKGvO2Jvj6zGN/77uUY5HmFOrfw27l9EFsza3F3eiH6hntzTowFy1zt3QOxWW+LN68vRn1tPYY6tmK4ty3uzNWj1rET/fdOxX57X3aU2Zpn0678WNwpgRcPMpuMVpRfVirx4yFs1qnc5z8/Be6kF+/mPWljwmREnllHkdvgA48fdk3959vS23TipSgLcuUVkxSPw1//Wab4zjuCknkUKEoeeZJHOfFpS4LVSJ+HNzioa/KNz0BI5sSlRflfnBzn7TuahmRVJ9cWxiSjvCPIUImU2eLCSbbt89iXk90cig2xvDKk1GQmRACgLUkG4S+Zi//lsPUGIAQyESGInCbn+QqlZsXM13QAKXLMijTpivmuZpNf8xbZCZNZUun0mUv2WY5mtWgSnglPFugbvG+lOU/hVnM33jF1WhpulzE91NGFHfKP/Mgz8zcbDrWiN5JBhIlLceA34wqeG0NkK+AubpRfZNCp7Y4jch/Jwdb2ONg5jI3Vemytb+UwnsTK1kFce+VWOI/Ew/wPdjdism8zPvxwdzxwvjv2Wjri+vR27Llo6j74a7Y3WIUj7q2/hC7kL8zB42Zxd8wSHCBHVCeerNjbFfQ5NQEYWaf04/DVQguNNDrgfrqG4LTxS+U4F3fmUHiDpOoMB1xgCUkLIFpP0+WQD851f49HF8gPlsNJCmvyQyoYyyYjy0s+oxBhSbCFlltJbE9IA9wJh3xj/blOeLgHuvIcVZXX/jNvT8VO0x//9j9BEEnQEKV84EuZqVcWVJL7SWm2phyl6HKo7TPgBDCR6Rt5n5Nsy05mNL3pSCCSycv3rZ9gZ34C7v0sxjRCQAJeUQsmojLfkj6h8KdxlS945nMfcFn6Qrj2/RTk4j4l8nzEke1NiezCBL6YQbVpSG9+RViBMX/Ej5aBpGYlQ+SvgiAZQTMCkEPpUzB2Uwkp5IfNZS0Jh247VujL3345artH0bbHO9ZZWPgYONvru7fvAudGAKShbAndbv7UxZjCIRxtIFoB3wc48xYWVzsbnByP8TOnsEDtYoD0uFOgwCODdYWEPP0mMnA7kn4qnqSDJw0cJjH55ac8U5F5ofgpYJZrRuJPa8WPpaYrY42oW5ancjVba6r4+L50L+/5jq+aRouX1DBf/sRBKlAqWG75Hgk8kzBWnMN8XTM304F4b4v/VNA8b1SDf2ZS6G02QmR9tE5C0vR5YpCS0isTS3iTm5RKc14eF3uhRnT7mlqlks8y0yyMjDOhwHjiEyvuHSWXEzVCPrJw06lhYVZuZQIzNJPj172SQdVu2abtA+8BWb4nlJRBpkV7yPgUkxXwmellcl/i2jQkyGKsqyAjBKbLjwLBMxncHVdWl1djedm1QlZif2sL1+cwF3q0v0J/vr+9NdoPtrMVKjfaarLXvyP6Rodi+MzpdG2c/+weGLk2IOeKTmEI52HbbN0a337pzdicW49BGce68VxbtCJK9rcp9wBiU1PgczBktj5BvXaCZaOHFgRmjyrJhykoSIp1tkdeAZ167L44d+lito7loEIP6m8eyQR+qI+dfSqwZGy+TkDaxdoVb0IMKQSeFrpm7JE3uEiU+89n1s6v93xYaKzwWE4KXZZclE0ivcHM3i7K2gfGNPxmvpROndZXVmJvez+WV9diceEudXdjmM7o6K5Ee0clqsRaoBS8NoN/4i5bAh0244BL8Y3LmQ0V4tkMG3AaJiTcXJS7gsCdP/6tfwo/52V+JIIvpIbwLm/kGYDrKvz6b/9e3L2zGA/f90A89vC9MTDoNi4g0CM50L8igbocGYz5splStADkN9MLiun4L9G5lD1yUhUIS0vDswYkCYvCJuBZt8Zzj/zJjPwKhwmsMOe+nu+Tt8Qxn9T+PoDoooTyHCT5ymtvxrPfeC7XRcwmz0zrnIejXME7FwCliA5grODju0SHS7s6cqCj9QgGLqsznLj/UoyfP4tw7OYEn7Qkzk0QLuqquNs/Yd/Sjbtz8fLlazHR1lXwr5WhjLmteiyR92QXgTb3dWOclWtnuJgos/DAExaqHckxwHe0rX1FO1t7sbm9FycfuhgXH7kvmUGBqQ4iuE2uM3M93LPGQyxk/0cyrhoejICPy29Nx+zmQdy8eTuefPhUPHh2MnFXmJ6U/ModKrtjHkk6iFddXaqarXEO3Tc9tS6KTOjL8bZiRblYl4z/zJdvklNhBy5d3a/80VdjaXY2DkbPxu7qYgzsLCIsLl3SET29uXtNrjyVUxCgr+4bqIktaOckOJW7Qt3bCRwdnVE9dTKefurJqLQdL/Xon0rgmG+A4Y9+85cz1rF++cMDq+3V2y/xTLEhfWGQvf348je+HS+/cjXuuXApHrr/YowNdftyviXzmtaKJdIBzEOiJ+NacANJxTooUI17VMxCRVZp8YAxGs/MxzzKebkv3B7FihRCpQWhGG7yvu9yDlBJt0YeunxqkXTphIlz+wq+8s3n4ktf/W6c7Okqg9UyMTrdPMktFxTinvVy6RO/h/tYEHDSieZyjGT78FDc/+4nYMgIl+ZyXsmBQgSRi8MgNtH2MHJnZ2esrNfju8+/ET04xDUYNV0lvrsHuzGL5eptb49aW1tOwjpxejRWVjZjdKQnZgnuJ06MEaxPx6lTo9G6tZHj0GpnL8RufS+ufu/Z3Pi0e3Q8SaBLtLCwFp/9k+/HzNJ6vPexe+Lpxy6mRi2HCBKD/jhatjXnz//jX/3d+PTH3x3nT44j6MXdzLFawH/ltbdifWku4wfR6Kw/GWpxcSkuPHA+Tp+7N+5cXyA9lGhuR3C3qf5B2TsHLd9kA0L7XvSO9QOH03/Jh/yF1djmjSs3UhEMD/Ec+oj7o63N6OB3G6tcX1+LvfpmbKysxurCYiyv78Q2tNgFieJRhaLFX9hrii3yVaH1SiO+i1jH93zs6XjXI/fnMKVj78L6p7DCmy0/+1M/+oz7MyejiCO88ZzwAgOUe3yO30rx97QpTk+djPc++Y7orrTEb3/uj+Kl1+6gmTqi30nz5O2RBYk1zqy0lZfffKDezgLl2vwlHV8ZOm/InCLKa8vPRKVsAU/hMHXjkXCqwvI6bzXukC5zyYIVN9/jfavoe5bvwY9a1pU33KRbzX/25IloqXbnArntvT3RC+MfoG3uu+9irMEg/WNDUR3uz7kUH/mLn4rK5Il47up0VHv74uSpyewVd0Zkam/jEIQkIaNeElpkOLrWJXIWVzaivrmTi7cXnOlgRPS07Ec3gneAi6lFa206iFqtM46AD5OX9XPaca27vQzSpIza8Ggy2C2C/7Hx4ejq609sOP/D6abjfdU4CZ1qWKY7dxbi1vWZmJtbiLETI6SyLOnl0kGuYLMXL79+I1vE3FrH6+09l63mi7Y+ghnnrl2LVuoZuy6ytRYH2+vRjqJbW1yMmfkltPparK7Nx+3p2/H67evx/FtX4sVr12N6cT7uzM/E/OpK3LxxN+anZ2JpfjGWFpdjA8Y/2N+M4Zqrs8HQ4K9ptx676ys57GinvhN13WAEfX0Li33xYrx05W58+Mc+ilu8ESMnR2NiYio2gO/C/ffGwuJqXEDAXWu3DRxMr2/H4x96d7z7HQ9mQ4n4MUZJLgGn6eZxNP3hvyUGSR7JR55w6CUnKct/fjwrvY9FQ6eUc9NX1Xb/7Nf/XczNLMc9p6fiL/0kzALB1nNdbclsTkUbq0HTOiTjekgMGcKrAkq5Mn+visY3gPYdffPyB4QKUcPlKpLHLYE1b9MgSAacmZ9lZHalPpkH9ywnrQqPvdZF/61/99lYX1yJT//5T2TQ++J3vhe9g4Oxyr1qTy2a9rYiqjXqOx9nz0zF0pUr8fD73xN1EPHlL34rh+a8/wNPpEl31mEuIQdDu+2PBTu2TMHpqnSHGxt2dbTF69fuxO07S9GqJoP5xH+b3QxYp0pbc4xdOInLM4P2O4TpB2J9dSN6BgdgwqVYg1mG+7ujs7cWO8uLUTt5Lra2DtDcN6MbwW7GSjmfpYaPLuPWent5n7hKnCAESA3CuxWtTpbqxG8XOWIGnLr62m2EqK1awbUsu9e4Kuc2lnETONXU8oPoLw0oODoNK3T8FR8+k0wezvsXnlFMrtpcq1tX45O6KFJpZsyra3VYdib1Nu8rvFmeF5bD17kuWnI3hMzNYLB8Tmdud7p4PmtFeR/FILGhk9EW78ymhbv0+IMxPDJMHm2kIS/SGofJA3o/W8SgTZ/9N/8wIS+wy7QiRmZUSBCJH2IswT72O/lHuhL03aGwz37uG/Gj738yTp45EWvr63H1+o1Y2diKx++/LzoAPFuEMhtezDw8FAK/5OxDuZRyHQakZnd3AXR9+uq5+ABpEwxjHiiikPjffMzXM+Er6UQx9UohMxeT+cwznonobNbIt8p9vgbNz37v+Xj269+Phx68EO/9yNPx+d/7YmysrmbwW7FXGgArMN4aTHoCK7Nw51ZcfOhSdPYPxVe/9t1Ynl+Oh0G+vdfOiU73KqebogV5d3fbBZKJWbpcr8p56rgb+Mr2ek+4Bjwa357q1fWyY7V7ILomVK3WGxOTUwjbXkzPz8aNazdwK+bR3gfRRm1rHcQ0EFkmaba5y/ohZTqt9d09LNR2bO4cxDpB7haB1CaWQOWmNUv/nHT67eJQhinr+hcGF16fJ/34816DMfJdj+SNcppMLI7VxPmOafnzVMtkB2YP8A7qlvJASygs5peLN5DWJn+30fLXOtSojzDswiyWhcEkv8MUXDlKl9Z0klTwEmbOzQ5PMRsycjpullKgT8XIR/4UXQqHAb5bB9v3lAJiQjOxeJnVpsBkWMHhqUMn9LnR+9wx+yzdF/L+5s5WfOYPvhQff/rd0Y+v6FIwpQmwOb7z3HNx7uSpGOS+/qsV8SPjljQwL/nrariAwpXXrsTq7HL0o1n7a9Xo4+sCES6Du+cCDvtour5adLhJDZVVwIQ7K8FRCFguOEsrgleSv+UOEDSQUtLyzZ5LEplfy1HcvHU3vvy7n8el6IsP/viHY35pDSH5UsYMhsUl+2J58pR/6RvzIK0ZQmBnldrNAYJdBOKuQKgy2eeefrfDJbp7emJyfCxGx0dg6PZYWsEFcmUTAHSEtDMz3YB6YWE5XDjc5Y0WcVPWVtdzz/06jCbh6zD6LtyVNUx8FOL7tdFAjS7D6pMLt40NMqTM6zRYQfa+jObqKOajAIgVGczjOA/zN9g/vpc4pCRp6G3zNS8xk4+y3JJepjbYNh8XdOiBpv2OpgEOmy1Ml8xOwQrJcR3yLNN4nlmm+5ldUw3YZfScd89VWyF4xqRGNdbb5Ryk3b515F6FcxWxHKmD9aFPfYq4cySVeRtewuDEWBkT99l/848pz5IAgwpnAMyLxTcvIiFHZYuP0mM6Klqec81z9zf44z/+Rjz1xMPRN1AzBuOJaOYpyb757efiqScfK30kZt5AcGkdyLN4/oXLsXR7LoYw/w6uk2nPTZyIyZEx3JuRHNptk0TzkZpwNW6jQfdraN5syaE0BSEBJzsAyJz5l9Vp3BaLEicPf/kmKb3VuO0w/heeeymmcU/KssoQmGDRx7lbFnmlpsnSyks5RZYrEe7hj9+3s+VChZ73YEAXUu8/MR7dfe4xgZVBu2tt+rnfnYHoQczjzi1jOYSxRowzgDtlMH3z9p24/OrrsbCKj86zAgdVoyTRankyqfUUnuwn51zt6XNh9g1x0qEQ8IusJbWOn1mfDph3EGbp6eqMPRLPr9Zzsb7ccJ1vcjG/lmP1jyeF6X34OIWpkZ8wFVwXHKSFQktrRbxneab3vkcRunzl7UM4FYCsk7/ek1/LY865n0q8NCT5KzxFTZe8FZTM0oy5FjLIEUfU9Zd+6W/GYGct1mYXk6fG772AQtosFuS4udOjVIcsuSdQOdDubUC5cQyRFTItVkCkfOGr34rHCIaGRvqz1cCnSTy46cbt6dje2In77z2HpnOSvE9K7GBLyXOvvhovfeeF6O3qiip+eW+tK4Z6euPC1OkYGxiKTqyIuwCvErypETtyEeDD2CK4Wmzeir3s2RKaJBHxSjnPnlNZJGEuroMpUgmQImuAT66A2Kx5rP0cav+lr3wnnv/eS3Fmciwee+K+eOW1t+LatWme6tOWdAqKuQiTmstcW9VaUoe8d7ghAWRAspeLcvPCdzz+ML5+V7Zw+d20SRnrNDo8ghUtaz6tbG7G4tx8TE2dyKU1Fwho3Qz4DsH0AXHJwsxcrPBe0dqWZ/mFejKY9bRIH3leFIPPi1AlyT247bnW2Hq8+8JEXDg9krtcukvALcrZqm/HxQtnYrCvJ5ekXV7ZiCt35uOFq7O5SUzBWyk3z/kKk96FXoNFa2FVwJ6bxLXVXUu98JioEXo+ZsX3WNi9zAScFaH7wX1/8x4nvpeCxUn++rCR5u1neRQcyAsKlP1KwuDUW6dU5PI/JLXlLBdd/oN/9Y+4lKF9CdQltkAwP/6WzM3Yf3xlRJ9xJB9QoJ19X/7Wd+PhCxdjdHQg+wx8r7wTuebUCy++Gk/gp+tKZSefCYDEqbG//9kvxM7CSnS6q0JHV24zesItLwgYu2GkltaOLNet6g5wQcxVe+GxU22PvYrt6xBHTgDYRhWy+GNkqGGsn88Uk3TNuEg9gkk2zbHb5+rbr79xLb74R3+SQeIv/uLPxBvXb8UffPYbudGYvvnGTmNjMbFZik24FB41sxZDbWfDRGo9vvZlG6OdOHsmlpY3Yt5tj3A1HFbhKiS6LrXO7lQSq5tlsxfnxNyZnyMQ3w43M15e30hBCXAxh0tmwY1qN+qtG1F+rRtnMKlukb36YqPA6xNPpXwPFurDD56JR86Mp8vR3t2Z8d8qAnJ7ZoHYpjkmRwcTJlfcPsK6r9frMTRYi1fenI3vvoXiIEOZOnHNucJhYKy2t9ytPTtYiwDpDLgzhEu7H/PQEC5zJwyaw/3BRy4TlL9qF/7IUwuQApXvlDpYT2uaOPCM/IXDw2v5pKQwxvlTbzZ++QKnZ8eWN/HFY1sfm/7gX/5/4JNjVHqQHZXzRVuOBExf27yPC5Kxvc5zMhfJX8WNujQ1me3yOX6Jj4f5OjPu+VfejL6uSkxNjlJxyWAeIAgkvf6d52JrbimurSzH6NBgnOI7gpDkFk4U5FKbNkXn0A38QledECG2DHWM9UVTf4WCZHRz5UAAC8CmsuL2npIPvr/7tgiVAuOvBMxziC7yzcFpxxv1nfjlf/Yb2ZT4k5/+cNRGBuN//9V/DzMfQNimWENAXPzNIFG/VkKYcxm4acueCOIevyobiSYBXNz76cceym223KvGXnYFoqe7hjYTBlybsRO5acKdmbtY35sxvbwQC7hbWmrx1Vvtiatu1IOVEeJyNGiTl/yjXF0QyxQn/ORzfwXN+2QV4z1d8fCZ4bx/klhobcP93naIm9pjnVjHFifXYx7q7yIW24xbs6u5W5Vbqgz11tLyWLZrGHznzZm4A76OG2SOmfUYjuN79iV1IQydlO/7W5SxBW1tIDBRpuMdYfJQcRmD2vjgck/dnW3RzbmKSgdbN9LGCcsVRzK2CslOxrJJkaOsrbecKj6IQyjX0Q/6GEVwnBRYhFsB8fk+95o+g4BYwYQlLYhJG/5kvsaHDJLhfUbCtDTIfkpvytJRfPEb340zw8Nx7uJZANSNygyTMzrbuvGhz8DkNWKUEQSkOZaX1+Ikpty5Cr/3P/63MX35ezGK8Gy0HUWlpZK+r7V0YKDuh6soOhDRJj0/CsM+cLShxdoGu6VCAVjIG/GIC5TkUG6u028VqS1tqZl1J1RfudoGJ3YU+U4doctVwnn2m7/5Odyc5RgZG4kPf/ip+N3f++PchkZirG7v46cj/OQr2nWjbEURyZ181dh1sE/1i5IRNNLZOvLpx++LvmqVm225jL/bAJwYGY9+cNOKBV0ivnh9YSG+9fLlqOFertgnYFOxTcbEYaOjE7ECI9+dnonN+kZs7Wxn1XMYifSxwIJ6f/I4ZjYJI5MKty1fT1wci6O9LQTfRaTdn4HYBGYcHKjG5PhQtHFfxpvGtZojDlmvY8XBe3dXK9bO/Uc7cx9uRwQsYhW/+9qduLvpouZFufkR964x5aGwqFjagUdcpXVBMOS3sjNMErEIML8JNv/89ev9xCnnxrCgOd2zXW5oebLOJEz+40QeNcbxnnBYNxcF6XaRQGmViQ9QeIexARH7Mf2Wq9BmB/Vnfv1/FmOp9WQRcZzm2W9+IDxfiofIpcBMrJCkH8YX3+bL3/l+jBLkPPDgxXS5RE5LUwXrMcVzfkGgTaLuGLa5uZuaQ2Hc3NmKy7//a9E2/1bswpVre9u5WLVbforSjqHRcLOFLRz6ubvT+MMrMYgGXcFXnxgZjsEzrqCyB3O5WJ3CAaKFO4UBJlCgcn6DLTR21qFNsJ8bmxu5XOby0lKukOLOLZZ4Ynw87uL7uwn7Ky++Fi88/3q4KXt/tSOW1mAkmEXhWd0+QIspaLgBFLu4U2Iqm4DFk5jJ2IQTNWNrZyXuv+9Szh9fpR6Xqs25aHWqcXBhD7MLtW2ivbfJrzI4HkswlY0R2xtrUUM4uiHaXVyVw8mT0ME9xw+zZ3h4fAx/uR2/viXu3LoVt6+/GfVV3DfyA4SkhV/7PRx2obaWqWTOLtzJ+4erue32A2cmow9LpvaWoV1EI0fbQmc709xJdGl9M64iKAu7eAHUdaoX61Jti0HoWq10xsbWHnHLerxydyHdUTFRpYw1NLkwuKZYNwwqbgpskc9UWhXyK0o3VWBqc3mk4LPAWqWOHdBNgfJetqiRkNfIzDucUE9/bEzQEiQvktoNm4UocaEA8EquxaxXAFGz1VGa8Vz6yd5Nv/fr/wBWbEgLN/2XzAtkApflep//Sm+qQw8hSoWlKW+Jr3/3hai2dcZDD9/Dey0xNPRAVAdORVd3R1RgLgHfwQps1+2U4l3ycnXujfXFmH7uC7F+5WV832rOu2g+3AVQkGSFIZQmU2FZWVuNiaGB6B0YjruzC9FaGYgHPvG+qO/OgGDgx5xZqbJ27wE+80aa8000mhtA6irMryxFL1rZnm33w+ri3uraem4GvIHLYtv38MBA3J2fjy//yXPETm/mVkw9EMfZac0IfwbR5F8lbwkpjfSXV2A+ifjDLmmFfB998t24S4vRW3ErqLa4eeMajNUZJ4mfWmXY3Z2o8B7JsZS7EKiZOKwnZjfX4u7SsrejRhxmk+z35hZjDmR0tHfm0ktDAy7z2pICXRXOgUEI7lT07pi9fSOev/xCvp/9Fkl4fvO0wF3DXTk/3BsPnT0Rk/392TztzkTOU9FT0LXdRzjsIHRpzxyej2v47N3FcAFxFYKAdyOM9sPYWbe8fRRvzKxkI4qKqZNYzeEfHuLX2EPFIX/pjG9CG9N1HN8nnaymotNK+TW2y6Z07qUi53lx76gbAuPuSa5xbGefjOmTTei5s+XK+kUhaGELD6McDhB6Uuku+7yO0jDPLuBzhLXpTdfyH/z5H3mmFKNACABXaMXSMFSERicib/vNf0V4iikX2GYYagFTfRhnTl2KWu+l6OgeLoswVFx0AYDJor6+G/O4LIsLsxCHMsj01vVrwEFAtjKbzcX2ZGbHFIA2wUzNfO3pzPUYoN7yxlbM44+3V3rj/g//xaiM3BedXYMw3etxF83smKgZhMcNOxXeleUV/P3OJLKbrfXUahlgVruKkDj8IzePO9iNvr6+tHTLaysZ68zDjItoQls3HrnvDIH0Tmp4YwWD1QowuVC2vbv6sRJOobEDy5YsXYmxk6fT9i4vz8ebV68j2HPZs95FvS5UumIH4b0Jsxms14aGctlWXbbZpYVYJgg3aF2t78fC5nbM727HrY3tcMFp/W/XKJ7BFVteWUlh0fzbd9LTUYkN3j11+nTcf+FeLK8bi2KHgVuSJe1BZ8YDMFQHdRjor0V9rzlevj6Du2QTbMRLb92IO8ubcWelnkxT7bUBoQPeUCDIwIYKhPEWHoFNwXmQ8d3VbdyVslKkbo3lZLDdYEBbr0qrVnHDtsnbh/J2leeTfV0xNVCJ/kprKo4KQmzUKgdrgRx5YL/Q0NhQPPbYPfHww/eVHQH6anHP+ZMxMTqczebDY8Nx4cLpODk1nvs6b9dd1R24QEIbkujg1F1jT3GgskOQfeaeorauajRa/oOf+Pgz8p6HSBOBBoqlvkUQhC3jDu9x7bn3vKFDUcct+sJXvhvnpx6ModGLxBWVXOAt13mlMhKkvrETuWEMMcARFmaZwHNtZSFXRrk9PRtdvcQfS7P41utoLdeAJfyCCAL5tiaAxvs7aM/Orhi5992x1422hNk6EJChkZNR35yNNVwLN3+1N9/+lC5cmzUEqgfGs8XJncn7PMekS6QNkLayssx3g3Qrse0SRga/mN6F+aWYvjuffTBtCNHG+lauom7T9Rr+ahJYkwXh9Do1947wtb6eD+GubSDZd9x8O7cXxlXc3s4YZpv8X5ldzv09dE+MTWoqJp47InUBwZlFa69hqfTRVbdK0YAAAG/RSURBVK2r4G9TtwX8u1CfltLFNrpwEbvQ5j2VWpw9dQFB781VZqYR7vaefqxYT6xjOe2Izb6DpCekTDjxu1EgDpl//L7zcXpkEHcLy9DUGm3UYXK4Jy6cGCGYJ85zI7/1OhYPJuPZGtbvykY9OinbmKa5tTPWD7sRxl2UybZqtbh5/OrSKCzWXR7SI5C3uB2Dtc544ERf3DvaE0O1LvKRvwQSBQk+3fHrkQfviXOnTsTE+Eh09w9iXffjzZm1eOHafHzzxbdQxE1xarAnVldW8UzWcK15H+WCPcAL0b07iKmTw3EC4dnAVZY+OQwFgcw9WaCxzboKipKqm+fwlRSQjDmS3/0PxGKOv5QDb/HrkefeJLX+WgZS/LoK4sWzDyDVIzn2yOHNcwu34/VXXoxrb7wWczDInVszaL02GArtioZqaYbAe3UCQ/xatPzG1lEMnrofou9EHWuy6d4bWwc53kdBc2xNJ5qkqbM9tntPR0vfhFDk6o62ULloWk+XfaLu/7AXg7gLuX+eE4WQ+gUYRKFZWVrNISJbCMEWQtd0iBYEEZ2u/mG7tw4U9RQXN65Px+zsUnRVu+PD7344FheXYweGcKObnRQGbWDBnbtIbUhtcQL+BmDSzdbivrkFmcNU3LBdphFvMuo2zL7N+ajD2SHiGm6SfvuWIwYQjnX8+U5wizcQt3FNt1FcurN++xFY55NYR/fgc4T1tgJEna5evRJzS1glcPbaay/H1Ogg7kc3bt6drBdQFpLCod3VEfysi1iKrbhy+1bcQyynBTTeWqeumn6dGvtE1qHtNu7v5s5uHNZGYr1jAOt3K/tpTLVJpLxhN3X7SPQMXURweqJpb4O6y6CJmqy7W8+dHemJeyf748xQf5zor6bC2gMqXSRX0nSoja2fw8P9McK3Vq3E7Ttz8fJbZSTBSE9nPHxuIlpRWCtr9bg1vxIjIxWsG0omrQOWyXXbwMvuHnADswNC9/a28HBQCC0dCG1xzxRCy7RJXeuswGi5cmGK3/nVv6fRQAOCFf/4isQNkLGwtBKr62SKKd1w4CFHD4CODg7GiRNj0QuQvraz6zBqgkb9cmyvq4iPn7g3mWFtZR6mRxPiBuyCwN6+0eju6cUlupJ9Gn0gZ3ljNV596Y24dPESzNiJtajHzNXLaMA7MTZ+KiZOn43Lr72eLT8OGe9sq8Xps1gq/N3ZO9PAMghyRmJwpDtefumPY2lhJucEtMNcLkuaRxIIy5gaDB/TcVEgMze5t/k3qYfPjUCuYSlsSHj2+RdwHZdzDNQj587Gjelbsb2+KrJiaesw+nQdFQ8EQhdila/t+x0okV4CZ0QJgVxOd09rVpb02Ufrl/6NOhrZfTQ08VqtGtZ007kj5Lm6tpnuyEi/24xDSDuwyHd2YZG87EsCDK51/3qJN8aHJ+LsmXO597xWZR6Xbqu+ETfA4anJyexrmZm5He4uqnLrGbmEhR6N7Y2F2NtegonXkJe9GMJS/IV3Xoqlm9yHuXLoS1tE31A3jNOe26nNo2BmAOrq4irWbjPdr9zcBs8BDgMuY61atHbUsJCDsbt+N9q33op7TtRi1KZhyUGdVHA2HNiHFYe4NNCjVeYGPtO0G+MQf6hUHa/mNGQfqABbCNYNvNXldissgecOlMbkSA1kFVofGIfaGw5tbQF0//rcetcWNxRXX7UXviZP8Cj5QWvm59poDjlyQlrT7/7a3zvS9GlybqPpX7p8JWZu3o5xNMm995yJqVOT0YP/pr+mezC/sBJvXb0Vl194I5ns3ov3xcWLDwNla/SN9FGAHWhtKQjUAxerE/Pn4sm4TVRaJHio1a9fvx7Xr76V+V+5cg0voi3OnD0dz7/+Ynz32a9EjQB6Z+coHr3wSA7gU1u7ldapqZMI4GSaaTd1HkRgh4eGszHghWd/B2abSwLYUuIUTzGcOg5EGKg5lMO+GK3d5hqIy0XzXDBP2GzxMIA9jFfeuooW341erJYWW3+5Mw0MMQIWzrZ8xC1jEv3tNfKswOxatVaUwDp5ViqdsbC8BoPuJV7sEHRFeAmSATnCWcut5VA09uvAFN4XHrXmOgS281T3yKVDZYZex2XBqMkEWJ6J0bGodPfnxtudbsiDy3Vr+kq88vrrcfHUGYSXuAmzcHd6DgGbSwvU3j0G/VAeWL7DI1yOvXVgcLcl4NrZjvMTw/Hph1FCuFNukr2Bb3urvhvT0HQ1OrIPau72TXBYT4FscyNJ3LL8yrrgBC4D5kq0Y21stj/fg/vbbOcmfxSkgNtUq4cwPHYiavDMApZvG0a+fvVNLKPbHJiP3lJRLHZCO6szW8TgaDtPOxGiCorQpuqeHoRTmuCluMXb2vo2vNOdsxBn53AzHb2AktjY3ouRwUoM9w8jPAAEn6QgyQPEui24u9vb8Mwf/eY/PLp85Uo8//wbDvmMjz39ZFx46FxKoVSTAa2AHWlLbtd2+Vps4nYcqDVASvvZewiaNymsL9ohKFWhLFyMXgKjsbO4V3dwZ0A+5drfUO3pgSH6s8VoaXEOgh9BuGkCYrfOqhOQroOkhZgh6D955qxtdXFmfDIFbHFxMaZOTIV7R3ehvUcGx2Lq3IVo7ezETZuLwx2C2t1pYok7SQSZUGbYAhnOtdggwN+06RJBN/7w8L/atQxDNDwuArxNulev34g6z568dBGt046LMo2LtZ54WcbSdMMYyp+NGFsw0Qo4cberodGJ2IUDZueAiYrbStJDrOFG3sYtbg1mHhJDgVWr6QK4g6/bKMwS+xQX1qbq4sJuQ1StlR1mugN1BEjr4XCaaqUKY/TH2PAwtG2JReKwhZWZmBqbiLvLq7G6uhR9CJWtUKvLzs9AkxKbHbT0prYUFwf71OsAvEgortOtgMH7RoZicMKJUmAGXNgRt42Lszh7l3gQBgZ+x5PBDMDryEPzs33oON5ENXHtBqC9fcNx34ne6OvcT+XXgwafX1iN2yg9bXFXexM4qhOHOuYLMMyFXy2K1sIWSbezs1+sWz8QAqvchd9vD95HKkXKNK8TE1gvt8+DXy5dOh1bq7tx5fot+K8DnjzAyi6j3E8S/3XHMjysMpSeqax07S3ib/3iTx4tE+yMEhNcAsEWZPOZ0qrptzcymy0B94DKbx8ogXvRBMP0X7gvmzt9fv7CmdTWOyBfK6EfNzl5b1SQ0BUCcifAgKUcqm3LUVdXd0ycPBOLSwSwa2vx6hu4VLfuEmBt4Odux+IyAgOTnj1xkQC7LzXGsE2YMJUa48TERNQG+tNl6cD8Dg6M4Z51IGyvx0svfg3XZiEFIXv1ceLLcqHUA8EXqbAe92xkLAj1kCk9JPqd2bl468ZtAv6euHQSF4V3784KUz217JItOKRLwmE1DUK3EcZRmbSCAqDsunv2wURqvy2slYKiMFQRFneisnzd0UHiFYNZYVVhugys86x1hzoRhuwJhjk36lvp4mYTNeZTOtRqFbQdeVb7Y7R/IC365778+bh07nRaiys3b0Q/dbDPQobaQzuvge+W6ikEZQ84lhIfav4D4gU3NTI2saFGBShATmnt7u8jD1eOX44NaCbOSiwFn+gdNCv0CANC5j15yMUmxHl7R5V73dFR6Ynzo63Re7SU+FohrplZ38kGBhWMwX+V8060P9XFq5EWKAV4qS7fcK0CsqnZlqZ24N7hpjhT0TrKQU7t0nqAt4mhaoyN9EcT941tJ8b6o6e3F9iI/zAG9Q1iSsps00KjsFfrB8RB7q+OXiZflU/LvWdPPzMC10wizc4Uq+MCbCNxdc3Q5nbGIhtkvoGG28T0u2CDPakD5+6JTduSYYDc1w3AutFSEtlmTOdJb2MRZNzegSEEooo/2R3d+Im6CrvktajfiAnu7evDT9+LN66+EVdvvIUGnI+RoVNovrU4hSul9nztymuxMD8d73z80RgaHIi+lp0Y2J2Pqbb1ONG2EQPNK9F7sB4TXS3x0IkT8fCpE3F2dAht1YnL0ZHumJbGSUEyp4hMdeGZ6lKNpQDJeSBmHk1r0NyPz+wYoS33HKxTVxDqa7llmZgk/X/xd/9f0T91Ol595VUUh0Pzm7FWKASZnTwUEPMWN10uAUo8kUQmiD51YhwYmgggiW1kMOAwXump6UYRxcB8wqEgb9brKCmC/fpOxmLbjk0Db25EWq9vxn0X742r127Gx97/PrQ7gevd6YyNbA7OPh4snpOdOrvA92EXdbFVy34O/XTqjlCUGZAKKsyP4mmG8feh8wa0WF9ciN0th5LoJaBk+Gb81lKWGdrf26QKCi/8QF7t7e4tX03cNiNsE7g6Y926MduxQBwzX4dPKKfMGUF5IAg2UjhnRV70QKdQ89LjLt51lT3sgvCeguGkLeto07uMjReVzzzv6sTa4jkYV9qq52Lra1jV7794Pb56eRoLu5ktczu4U1XXMabOwpsrw1BOyzvOnnlmHHPrfAKDSbW7xJPJ1Vr2iguEGsFhDsYTwxcuxQZIyw0wbXFB6+9zPjw6SvDkJvi4AyAMHMXC3J3YxLWo4Vr1DQ4RJ3Sj7XqiB23XjTaUN136X7fh689+E9dGhtqJhcXbeX+ofwyBWY5Bgsef/Nj74/6BiDMdazHYWY9ai/PA22A0yoSoe9sbGZjaTHqAdjxAWw7UCGARwJMDvXFxuC+mYLxuNPg61kmGdZaf9TPQzH4RGQ8hmF1ZT61l65YDLHmMxt5OgRB1O7wD/6OBnHO+H+953wfi2o0buDL9vA9x0aJqeF0SFwWnmikYDsuw4VPLMTo8morIbdpy6VHS2E6vFXdfRH1lZdAhGL7j3BJhHxsdwYp2pdunr7+0upIW/+kn3omFtg5NcfXWLei4RZC6TvmbxD3tKCIUmAwU3eSNkiAoN2Z0qIUMrkskCwqz8Da3uBo8lgE7yU3edb0u5/rYSkQwTh1zICkwuBV0mRBmHIJVgenLkCOVZ8QoMe1YFSsLLnbB48LaVvZ/jGGd+ogl1sGZnXVleoHCIHZRRNID5hc3cq58ZV31JDbB7za8amOHQ4QUikqHLZFNOUFsFQFcRziqZDWztEG6A1yprbg9tx53N3bDMXR2iOqBnELBbe2XviWH7htnejT9Hz7x0aNhgjryzlsSp5hItAhYsjARYnt53+hUNENUB7SBLTCIiYOIh1iYHYC87/5LMXX+fLZKrK8sZyUP8YltBXNtLEfu2hHX1z8UkwSPdq5t4G8a8Kkdfu03/nl869tfjt7+EVwymX0pTo6fjYHu9vjofePxyIVTMIsaS3+UvKpVXCYCV5BlnLOFIAmHCJaoasu2ziqMiVaAxmpcVVI79Tvc24oVXJZXiRPWRC48IvElAFXmXC1dTLcb2KtVN2DEg9xL/DDumRyLP/f+x7CQA3FQGYzF9v7Yev270Vdpja8Tp/3md17L+m4SZNtTrgXRBahWKjm0JbeTgKEMxlVEMqi+tbiWEGowXRh7iLUCwuVWb5at4CnI2ZfD/TqKwFX2H7vvofjxj30yllc349vPfT9ev3EZAaYe0NQNerorxgq4d4eDaNIN6rRJ2Wp9hZIguB2FRf4H+8ZoBwhkBV7vzOe62Lvbmwjdbrpk7W2dRTgUKmBRKe7s1bmvUMmkcCV4VoB1uXu72+KesZ5Y3eTcHndcsRrPBxD4eSzjC/OLOZGpjsKx2Vgk+G6OAOAQF54Zw4kL6y0fHA+DEUcN1KUy8T07FO2Z7wKXve3d8cC5e+PeE6dxRVHU4Cv3kKGMOrHHLkpiaLA0h28fbMWzr74c33vz+Wj6Gz/yIQSkO3POAI0447igBI3K2RLVc/JcrAuMAgEwBlCpScCD5r9acbN/tMT4cPqramNXnGgFiSLMFoVung8Oj6Ub4kw5NfIW1meFoPLGjdm0HL/12V9Hy6xl+3Vvdy3unxqNjz50LsYH8aMBrwNrQdRaYiNNMsy9j1aCnhAeQUFzOKdCAXL/urW11QyY29u70nzn/tgg1jijA/hrCNzYvWfjqZ/5izBsS473WsX10zVanJuJ+bszWMG5VATXrl6PWzduZk/vx99zP8jsiBqa/OUr89F94t6YbN+NyRM98bWX34r/x7/5Q6mZDKe7oqbSjbAFK7d949oNSbex1DKT1sx4I11UBEAi2OIlLXLRaU5Mb+uV9TMv73sYfMvQ73zksXj340/F5Vdfi+m5W2jL5bTYWzCgdMwJam2DuGOtCIyxIu4S8d4RAbRukcG2oxZcw8vrYimMgcSnza1YTtwyhbkTRmp2X3xgV4D2Eap0k4g3dH8sz5Y7HpKn8Wzhg1PDAzGGgLz7nhPRggsu7G/OzMb378zHChpJGtqBJ4NbviyZjAjoKpLkS/P3j18fZQMC3/wAm6MpFCTzsfHjx556Ov7OT/41GER8kafvy+/geveQuuq2CSef9CrEJyldz7jpZz/y9NEI0iQxW8I27GJcDNAVmGrPQPROXohdGElf0R5KfWdbW8rWZ0cxtzAfd27ejm18uQtnTsUjTzyemyjugswdtHT/wGh04la5H/cqWnhu+m6uSiGB3aW1VuuJAQSnras5PvMHvx3f+tpX4/GHHyTfmzHcsRcnQWqFtPYO78hwmHDHdbmomR2fOfaK8w20vjGSe34DFoiLWMbayYAyaU7eETkQrFLtip4u4h80YT91n7p4Id77cz+D4JSef4kt8kvgLrH4IZ/C3E3xx7/7G/Hs738mRvBbR/oHY3hwNK7NL8VrN2fB14m494GHo3dwOPs5FN4tYNre2cz+JFvVtnAl5+dnYubu7WTgmfmFdLd2eeYI5NwXHK0mPRw0aB3VxNKkH9inhgejhgXFRkIHe9I7cO2oP3hdx61ydRl4BqbH5VHDU6mZRazsXg/xieOTiGsOdYt2gc+4QWG0hx6LQU0VOONIGc0jF+HW3VbQ+HR0dIMHh/vLlCgecK/n0cp98Se+cmycucE3ubQT+Gtt64qHTwzGjz48GXvrq2nVndfy3evTsYBCsPVqR5eKTBzAKNpzwKRAcWF/lRZRobBcDx85+UmlKm10wX4gMIfx555+f/zND6MAcaG0gN73yOEr5Y8DT4FC7BezxirQNBZ/7gNPHo1hRitodeMBAVO7aQFGxs/FU3/up/EPkfStdTQbPu3aRszNzOX4nnXcoF58fE2ipnUERp5fWiIorsSPfOKT0V6tJaJyKiQa/S7aeJ0AqYO0ff29Ua31R3fvIEiDyO0ErpQ5fXM6RocG4pvf/2p89Yu/neOEerqFDUahbKVbd83JVNv40ZpJg0bjBBlraW0tDtHA+u1WemV7J7W2Pc4ymXOhRY+tSkMDlM+zMerQtb0f7/vLPxNn3/nOHFp+3F8j8gyaqULcvHE1vvYnX4urr9+Jj33k4/HI44/hCq7GzJ2bxDvbCJ11ItYaGYqOHBtVBtj59cg8G4RzBpvwqbWuXn0zF4rQ9VrBTdRUfuvb3+J8JV3Nd5+biPfffx4aqbGNCw1A97MHfROB+/abN+PyQh0XyaDY7bX3eHcdIuPCYgkVMunZghtoE28Ye6DdcxetBOkAxkAYwZmxhYyQFo/SxGmLcUiTFgDLQ4zU2rQdo90tseyiEljySgexFe7MIHX3XResc4TuPMpR692KpWly+BAWxG6D8/1tcf9IW0z19iF4xdLcXVqJZ+/OxiKw7xCgy1O69cLuV2qUJl0VJPVBiFJw+Ah3EdTyNR1JOC+K7fz4eDzzs/9RdIb1EBfgEHyoML0uSrMMO1HZUOFUKtK+6YPveuhoFK0xgCaXXIWW/OOvNnoyjryvhkC7aWr16w/3m3NgX5dL+8CQduJ1YyFcB+r23VvxxhuvRTd5/vVf+Jsxce5c1PHDl9CuakfT9iMAHR0V3NeuDLDt3b7y1pWoIjjVWgU/dCv+2f/292Nm+mouJWmnjxpjHbfMQ4ZXtxwATy9EEX3OWgQ33EPLUbkq+Rr4O95fzWhA1wRS9KabYXiR0MW3x8lKCEiPeoP67BPI22fRhQC2UvYW2nhxdgv3ZiTe/9GPxLn77oVRdCsKcycSRTD56heLtyQ652phnnKrxACe24/h0IdrV2/Fq6+9EScnx+PBhx5Ia6p1yJ12ESz9aGF86+tfiNlnv8yz/aj0VHBxCGahhc21Npq8dms+/uSVa7Hb1BonT47G8so67uE2AWlxebKlifJtdIkWXGlngSioWOF9XMp3nx2LX/zAI/H9N6fjn37jZfCDouGNJt0n4DfQ1pXa39+I1sOVeO/Z4fjAgxehi14HeWhViBtyOyMtBlp6ZXY1Xr09TT1aYxlmfw7a60gqaJXOWlzqaYonLoxkrzyoxJJTJvW6QxzydSzwAopMK2Hs0I8FHEL4pmq1uLa6ES+gYLXqNv0qDAq2Ckj3SyrI8JIj5/zwVQM8dvZs/Icf/LFoa0LRIeQqU70Q3XDJbhOIltE96lUMehHySA41ed+7HjiqHrXFCQBI+vKvTMA/JjY/ANqHC3HYWiXO6IveoR5+bdt2L3K1NXAgga9fvRKvXX6R4o4QpO1wZ9yPvu9DMXzCmYZnYmzqdAnsRBaFK4zzC3Px6vPPR39PZxwCnMNDDlv34pf/t3+Ebd1BqyJA5O/yOXb6aAl082xEcPFnLY8YsSXJzjMn4XSgRbtAgBOXHAJd2p3QLNxz/NUBjO/79t9okocQkvGeKhavJ26uLOMOOCSktHBt8ruw3xLDY+Pgxbo2kCgjgRc1qv0JtmaJv3R3cLt0B7MDDffCJUcd+DZEbHbxwvmYmDoZ9z1wXwbxliMsvntMXAn9yhe+ENe++LvRN16Lb798JXoRDqqdLWE2nw/0D0T74ETc8+RTceHhJ6KjUgXnm/GVN74Xv/Hvfj1mv/1ybK9uZUOITaa6NwcwyA5yWgZZajlgvu6O+KWPPhb3TwzG7fnt+J++eDkWt8pawArHPgHrwQHCgSWvgOqzQ33x6NREjAFPtQIeBRbYFUQXpGg/cHIUlgulONzboyKOX/ve5XhuYTkbAQZrffHps7Xob8bqE7e2ElfxQmytrWfr4x0s35WFpXSph2rgELzV6wfx+NhkfPvazfiCncvwgws+ZExC2fKH5Wf/FvQUJGNRPZdeYDyDO/pj73gKI+BID9MrBAoQVo132jvLmL1sJOGjDEgIuwSaPvD0I0eHW/sxBYJlaCVJqUu9RwH2XPaO1OKWvbGd43H21MVoMf4grT6wo3X18996y+Hmt4rmQls9MjEc958aywlRi9sR60fVmF5YjLmlhZwPcGp0Ik6fvZBNdIMwTqcjUtXmBONvXnkjvvwnf5zMr4YQ2W0wd47R59rZaGpXWzwUCJmqIAjEcWH+HSAAmiayHJXqEIOBSiUOeTZTt9kTtwvmHcFaDOISWvfeqfPxY//J/yVqg33ZGLFmqxWa7fN/8Jm49vz31AEIhMKDr6yJBh6UJoKtUrG1S8tMoViJtvauaCNWc9Fk7sQS7sjS9kb0j/YTrwzGxbMX4/TE2ThDfDfY54olMDC4PoS5xL9L/8y+9kJcef3V6B6biEoNAUAB6AZ0dddwUftj5MRUCuP0wkx85sUvxxf+/W9F5eYyikHlY+WRhvx14J16Evj5Xp1ZjcfHx+JDD1wkP+F3dfjm+P0XbsfnXptNJQC3J/KoGT8ylMxn/NNeYkHods9oLZ48NRJ9+vwHWHS9C+iji6Xlv41QXJ5bwGpU4su4zkftffHuyZH4+IkqCgXLhOvcAnPuYPGMV20t1CrKgy0oHjti97BIvR2dsbmEVUI4XsPqLEFP+6E8rGcG61xqgb2re2084twcrYtDUv7ap38kzndPxNYqStRGHmvFL6nBCxZbmsHXupFO+0hiw0NNH3rfQ0f7O4fRh+mVUeS2YytiU+LJs6MxdGoIRnUx5DrxB5qhei66CN7nl+Zg3tXYWFvOJlIFZRCMf/ze09GJu2I4pNu1sLYdz12/E7eWiWPwLQ2ie7BA952+GBWYdhvk6DeLtDo+8oGBI1/jDZ0Ntbw+t7922hnDbBDkGgI68y1bBalQF1qlG7cqV0Lnlh15s8Qtp3pq8clH7osvXX49h0O3w2wd3Wgvch9CEza1VuKDP/3z8a5PfZK3PNCe1N0Bbr/5a78et158AexgmTq74uLDj8S9T74DAXCOyV7GIHdv3Y4br70W8854RIvbbG2zKSyT7oydoGo7h3F7XyFLDd6EQChg1gRm1NK1tNuRiCWFFp1o21pPX/SB61rO9HOJUhRMd1sMDwzlaoeX127Ec5//UnTfXqP+aDw+5iireGYcYpMxN7LFbBVmnF3dzD6m9507FYNo8F20uUz59WurcWvN6bIyEALBr0pKi52LYnCd9ADPLkyhhbF/xfFp9/R2x4NjQzFHDKWVd/8PJ6zd2diNz9+Yj6GR8fhrP/sXY9xmcbyL/fp6rF59LZo2sAjQq27DAcJhbOFypu0wtsNGXIdgbXkjlrawYh2UT7krW7txY2MnllFGWvhc91eq8exd73ogPvL04zHSV0OQ7auRmjxtxp2Hb2z2XXhjPjZu2HijkBQP5DjukpVMX5rcOfulX/j00YsvvRGdmNtRiOLQb/19A8ATJ4dj8CSBFK90oHEdx2S7uox5e3opbt1RMA7DAXKuWrHL808+eG+soqE3YHR72O2IcibcIZDahFf8cwwAgKmVshPMb9aQP5DuYg7O8HPC1R4M7jBrAVcbJDLIQ8tWxuyrGWFo30cLekjGOu9Q9bjQ35PuljnsgJ02YGhvhgmxHDmWCWY99+R748FP/Hhcv3kzlxO959LFOHfPxfidX/tX0Ua9nvzIB2MS18jGBE24CmSLAHSTALoDy1cjhqkTDK+iAGp9vdGNZjRe87k90KtLi7E4v0Ded2N2eprfm7G+uho79XrOL9nFlTRuKvoPwYYGCpMtUGpr3Qm1uo6SnXG6B04fbsJl2gaODFyBK4NTftWmiUzRoaKjjiqSbRjLqcXGa5a3ieDuwMh9aE59/nlcGZvC9d0HenpjHHfKoTHO4eiG2cZg7lOjgzGIW2YM0mkLnTSlDPPXwq0QJ741txR314mFbERB+49PnIhHH32cenRGGwqxD5qMjY3F+txcfO/3fyO2lu+Cz02UKcpO10jlAvjue9IE7BmEIwziXWth3ZepQ/tEb0ycGY4zF8/E2QvniDu7se6kx/VuJcY9OGiJbbyP+uZ6bPA12NcFHsAiO15uByG7ewXF/b0rsbOMmyO++MoXrnIpnpvuv+fM0RgxhUHkEBWo4otVa50xdmEiNva2cm8Muc/A8gjEObFHJlfb69MnkxEbECmQt+Gy1LGlwACVQzoBmFdlFyK9owJorbcvTp8+E1PnL8To5KkYAOi+QQJ4fNPZO7fi2uuX46u//qvRgZDZH+tYJH32XJpSiVLDAJvuoCpSFstxYqRxduNWY7yUk32WcZkGILjbm/lOh2vsigwQqjXow3XcREHsock++ulPxbkHHkKzNcUORJfJuhAo9wtxTrsjAByKbWuIAtDT18/zTggDPLpYeRz/cpanRkFipjwR6uK2AASAuKRRHfdhA8ZaQwu71OjS7EzMz9yJxdk7sYbl29kqfUfGNO5Xn5qGQ/dA7Z4ExWK41JCuh+WKmxwNsauW5l3okrGXlIIYCs8uDOnAyXW+bZW2nMuif+7QDZtVHR7udN5hcHZ2bDQmiX9cbf4IJpWTj1vntH6uwJ4jD9D86+C6fepULsmq4llYXEBAt2NwBKY+czZ6Kr3x5V/9F1iI67GJtbFlLZuRFQYUjPBRHQmGO1zcpZaetrj/fQ/G2JmTeDHQs607O5+zSRh62QJZ31gHl2uJK/eG767iwndWEy47QdNCd9ZyyJRKT8u8tb4TV599I+ZeuZ2zad16XKvS9K5H7z+q4g45vKILxhmB+KPnx+KtW9MwzwGapFoAxcd0AYRCaE0ShOFSJvJocgw9iK/BLGOnz8Y4/vGps+diaHwy5390wvQyosOiBUrqHW+Cc+3K1WxRKHO50V6D/VHr746/958/E68RrB4223FDgTCgk2FsymwFc10dBFgEJDb76u7oN6cPTz3qxA7zVLoCYu8ZHyUwRwuBPHg6jtBqbRCylXcPNvbiA3/55+Opn/op/GospE2TuEhWSwvm0Az9ahWBroAtcd01BARXLpt/SWfc4eorB7y7j8U7wprsAcu+FgtLkMt74v60YG1aiRmOsAiJRV5WKxrP2E9S1gvDVWwp47XEpzguzZUyPzgWB/zqAia8uJpaqk2YYs1puovzuHp3YxHtvApDbuHK2DzvPHMFRKaxWdXRBE5fPSIqccySQroPUyzbqwwOdWldF9iYp5s4U2/dIeuTQwNxbmQIpVPLa+cRJe3IT3E0NrSpWMZUia6voVTAd/sZ4k3KEZ7+PjyT4ZGYQjneefNafPZf/CPwjTVF4A5RZDlvhroH3oQEs/5t1c54z4+9M/rhjaaW7uiEp6o2rLR24LnspSdjX47cbdzXCr5KqEA9oKcr8BucO5Rpb2s1Zt58HiFpirGzD0elfxJ+cIwgAg5u6ysbMfPG3Zh+6XY0/Z/+0k8eLawvxzJBeA8ms+zQI9PzhYCKhMpa10JnJs9BpmZVps2RstQlB535HFwbRF6476H4wEc+Facfug+i7GPqtmPT8U0bEIsK7fC7hbY8INirDfTG6DnM3qnR9NeXFlfjq//2t+KV3/9DBHc9gzfHyGxT2S3KzUFp3MslMDlcsMEV0Lth+D78VF2CLTSQ/SQGeW7FNQQykRVc0e7oIgbJBd2A2Va1H/+l/yTOPPRgBmjORZD5KSYbIOZmF2IPxh9GyDqJW9wSbZOYaXN/K+po9N3VerTskRd4aetGiwsf1mWzRcZXAZRf8eWq42p63aVtrLPt8GIa7HG/Kda31gloYTpcQJtoncpsS56NDQ4sdC53215XNG+0EywPxNn7LiQtUtCKX/WnDt2tfK6UZUnAguu5vraejLu+vIQw3YnPf+4zceP2rVxeyBjRpnxdMOnvMjlp5cC1LUJj/b0o0WpM8DsKHm2s6SaedFCljQy2/NkEu4crbmeoWh8g0Na4i5NnoqnWg4dSQwEORlM7cQJK4/uf/3y88Z0vUhwCgoZHglMpOWdH1+PEvVPxzo89HSdOnUcoBrMeKghb/3ZUALj2BY8eWGM+7QivrVAeBwiqQ4cyvsP92tnEnQO+w/0NfpfIhzIdqg/e27v6ofMI7wTWezaa/uZPfBD2kUAgwcqAaLWCptW2ftFu27yIcEsrh3p09/bG4Nh49PQOxRC+ZN/QUHz9638Sb/7JN+K9p07hz+0DxF76ijtqJJhqjxJzTBM5akatRPqcaM3jcnLAHto4XQ84Lu9SczWIsYwxDPjKpksZNRdvBt5dEQVD+cwSRFYVbTGGb92GxMo7FSxYE0iTYE5oqsDs7dTrzIUH4qO/8NejCS3naE5bMpyqubixHNv2NPO+cKuNVA7CmR2f4osjFQXP0hdPiNO+8lz4VYDAhtArGA6s3ILhTetMui6YyrxMb7P3cc+575hndnYeLEdPy0Lstl6knsWKWZKIsZEhmWR7EwbV6lR4D+WFMnEgo2tV2Uaz5dgqPm2U0bI/j81AI7ePE0v0xWf/zWfiN//lr2ClEXQUo/MxdtDG8oIxp9Nec5XzrH8TCrQtRgjIJ1BqVZhtuL8veiknG1FQMArLIfVVAJ36kMPegdH+h+a2zpjZqBOjzMMbNo+jZLAY9lfVcG+raHmdlNKYcRgPvevR+PAnPhKDA0PFM0he2M/87Wh1gKwWybI7q91YBKdfg6OMsWwIKTTxT9fYviMtivnYYdxeKaN3Vf4lGemFlbPlueX4/ndeiqbf/if/+Egfuh8mHxw/kcxvQG4ckP4ZFVOTeDjUW22VColjZmY6Xnr2hXjo4Udh9r349//t/xj7t+6me6IPaosN+KFAEA7hdA8EwqUryxZoaAm+NuX6da6JQmUwKqPLMDI/WZC2wFDmpmCtAMJ8IV1+BQljBvEhrC1uIKcOE9oSMQwyKvjW7vVhc2YN16mLIG7k9FR87Bd/PnonJ9F821E5uka+XbF+OEawuhVdMJy4y4N3c+hEMjHwc/9YOCxbGGX243vWx6ZjX0+xMQGH91MA+KTFJV/fMZWWxXvWW4VkHHV49Q6EP4i1o7Zonyf9Gqrt6jqFH0TrT1yInUGUFtpZAdyj3ilkfIrAldYp80+85nOYA5rmJqTNB/E7/+xfxrVvP6cWJA4Re8AOA+aUZC0QDOdkM5+5oEGtqz26+VZhLF0vG0Jk7gHcTt3JQxkRBlXpZgsRVdPSu9jESp2gGC9iBQs1dfpk/Pin/0K85+kPwycqTdxYpYN0q4vXo2+AshtKSOXkNISy5zz1wbXccLAlyktGVzNm350WJxFdVFXyauIX2un6gVOFr7TGgR9dOMvmPWMXW1LXV9Zy46G5hbtx8eF3RFN9Y5PyKVYg+KbmowxNvBohAzBu6IOXAWtoVJCVE3zQVI7LevHZ78Zn/rv/OboIaLUKNmmKGJlIx6tsq8Y1XxnGIQRpQ0CKFbE8K5ME5SJHunof4FOgeEufPnWziT1LH9MGUgQERIpK8Ssy1M4ygmzn2xjudAG7h2vRPVgLt1Nwd6j3/dSn8UEvFneCdMYCalmL+WF8yGApFHwKMxe290jrQqxzdAeCvb4SbbrBuHnNbuE2UY3mYQL/bmDsIqjnXZsxdUGMNczFfD03b8tLonK/WAq+4Mp6g53YRls68kBBt57t4EA4Ouzw4pNbPeTbXhUIVUkeKioFSOZQyI3qdgicv/lP/1V8+dVXcs6PY7ksS+2cG4ySVg0vXAa25ig7GLuoeMS6calN6y5x5Hx8F+xwNXrXuBIW4zNHMdg0O7exmfOKpH9PT0/84i/9rfjoj/wY+Tbj+jlub5oyNzLuEQ9C77wWWwRhBiwSgorwWW1rmW4W9SrjsorV9Vd4sxMRWKWtMYhufk5noI4ypspfi9nW2ZbN94vTy3Hz2tVYXV2grsSfCP1RM3hdml84ksnlJgdqWZha0wnyujlr66sxO3eX2KI5Jk9M5owsWw0kXJLtaC/+1//6v4/F776QBNDcCVlhWVJIaJB5zNwpKt4jjR9bHsrzci8Z25o1nud+5fKkhzhrHAV9hREMmdLP9l3O5XfzS+0vf+hjkdLGhg584MnHH4pHfuwDceK+89l44EBHNWYKnFpTCgCXNMovdTE/M0vC8ewYXqqSeNMy6Bp24DY5dKYJJbL56mzsfXcm2g9bo/bJC7E+BGEFkD9boVwEQatRhM6juI7OEMxOWzPPr5Z0P7X5sTtqK5JjBPaxeK5JpWuggKdr7Dv8Wn/dU+Fra26Lvs6edG26Wjujr9Ibz//uH8W//gd/P767PBst3WXbBSUgxznhARgDiA9bLW2xU0hSy1t34DBWS+1POhnS2X6Jd1IoRIO4sYrVFhbJlSjXYHDFxnjJGX9/5Sf+Qvz0T/9szNx5KeZnXyr46+5J18dBrKoGYyZdMOEQdlCRdcuWOeC0/MQfv7l/PY85TVdduitEpkl8ULbC50omduI6J2djaT1ef/m1WF5bit7+rhgcHIqVxbVU0CdOnY2mra0tWSEZQW1ZmgqbEyH7MPuBhN7ZiuXFpVjAd7xz505MT9+K2dn5WFlejKHtw+icXYrV9ZX0tQWMrBI4mSlZWIHgXOKqvbIwDuslEa1WpkvUpgiVSvLEp+W8oF5e548szNNijt+VIYRfNNg/qs6VgS2zMIv5g1beheHNhKI6IcY9H31PPPkLnyZA68IF02kwf1/IktLSCXdqKK5zBZQ801wXBnTYi0f2AgOD5fqVsCWvhLDAQ8GWL6Q+853MQ7xzX/HrxIWxvGMcWvIxLJZ5cFDnfAsGrMT24nb2SLsqe6ULK4lr6PwHPQAtuiXat0JmmVcDmPjsP/vV+Ff/+ldjqVX3wtFUWFtbuUC7/RrKgs3Cwp3+vEDztfMw4YbW7e0OBdnBu9C9JFNh5mMnrwspOIFpabOeraT2m3hkhy9u/I98+LH4C59+Kroq1XD1FEc17+I+OX/I2K+rWiFgrubqN5trmwmz9fdXJhclRQEXb8ZGArzgHGpkomJ9A6uGgAGvzeHpZlG+cdrS7DL8fDcqtY6oOXiWGNT5N4dHekudWGuU3T/8h//46Matm3H3zs1Ydi0lTNCjY8Px0MRwLtTs4DOX7KwSjB2CcJeQvLU4Gy9cfSN6Dshg1VUwNMOFieR6O/okqOwtOdIqeOV9bhwzNTCTyjNrSqX5SbaD+a2QlZOJFJAfpNQK5Y08khH5TVRw7lFWSZesEkNrAKETAntnWwIU8dzWLsfjqMEjuk6PxUf+s1/ADXOYCa4IiOysdadAZgb+T7gtq9RLIaWELNeztCh81ORZRwDQXczgWMHjhjvX+tw4wLTCoYtohikQ5sSvQy6Ezzofl2fuulXWTxttXbYPYCiEy2e7+65iTL330d4tbh/hYnlYo4otk5SjBSJvOyC//ht/EL/xP/2/45X95dilri7P6oxSB2lalp6AzbR2FOYYJ6rpSunCK91cCMHm4Vy7gOtsiua97MegCjKy+7wIo7M3Ez8gOvsrOHeNs09+5JH4qZ/4SMKm0jJgbrX5HXjq6xvhXJwllLKun4V0dFYSdoU9FyFEUMWKay37sUzj55x/T4E2MNiPYiwl0CpkmWLX1k0VAZA4kkMhN3xox/W2PvKrQxxcWL3p5z72zqMuADo31B/D3TWQsosvaUdYVw4tWV1fJ28H/VVKG3qTS9tUYhe/7RvffD5G2rsw/2pAJBjM6KY4fDjR1YAo71lm45mMK6E8fFKQe/yeLFeEw1omo8tA5QbPIDKMaZoUJD4G5yXPRn6ca4JllpLO8VlqEdNQBglzslEDThnTOMWhGL5sU3emr9Ti0b/+6bj3Y++ECLoZBonlyDknvOuU3BRIMi81K0eB2Sbp0lAhc1o33VAH4BXBRhBgRK/LXt3igiCZcmw53LGtkXeFX0bfxRcfxDL0dw/gstSjt9JHsNwVWztr0G2RcsCFq3js4upYT2CSjk7TdS0trauTgN564XL8+n/x38RbN16JLYRnDw07p+ambMsS+45UsHBpbxP7Mb10s4xBZSgrpDvmYd3cV0U86XKlUmvk5aup+flV4ISrA3h+/BNPxC/8/Kdh+mo2r68uLMXi/Fy2frXwvK2jki6dqMwDYZMHbSwx043NXQR7PXrd1cwuE2jYbp8N6VTYgAFFUCrck7c2V7FkO5vpZgmLzcO6WV2OKdRiw8cbWCr3RlHIKliUpl/5j/+Snk8O5svJJPrjuxIJVqMijs1XK6j1lqnEDJpmbKiP9MC7VMfAO2y6IFOiyJgysMpVhhGxukIeyRSkEZveIklag2JvPBKdybAi1RSKmIfCQMYwSl5l86UEKGxX3oYFUgh85zg+8AnJGm5RERZbsmQWtbuD3kxrsNlpMza+uikzKCetGq8Fczv4jvPxxF/98eg7OZEtHmWPE4XLSVvWEw17uJNE6m5BE8HQHvr1x1ZE4V3b2iCoRUtSlgF+2WRGglmqcB/jopwfHCG6Mjuf7b2dcKfattaO2L49G4tf/HKOWWp/76PRfvZsWmDz6WzrynFZNYTJaQfJYI38bVl69VvPxr/9r/6b2Niej2W052urGwiyGhh8KLAIgfVWEAyopZuMLeN7nfihzsn+lJkCJTfyq5Uo8zF0wYpgiUfjvzaspnGt64P191bj/Jmh+PEPP5ytYIeUp1Lo6OrMpnbhlVapxaFr2n8shesbOEt0s76ZblZuNrRSB9bdbHlVARxi+Xb3t+WGEm/wra/VYwP+lTsch2anqYextjRoddV4R1QM9sfQ0CBeUy13RWv6H37qR48MwmwVcuuxJvw3K+k2v3c2V2NDU797GAMgPDUiCHRzzebOaty9MhvN2KMdtKSCISFlRDWqgXM2vTWQ5pHMT3W9a3CuWVVARLBoziESACs9i+3xv+QoVkNLVNwYW6rKO/6ZPvOgbJHiGz7Oso/z5r+/Mp2QeGQZwOC7hdAS3jwURLQtzxwVXIEhncPcwW9LeyVOPX4qLr57JIZPg5uRs2hv/OStpWiaP4y178NgXaNx1IuQXMQtHcPkWxPhAUcG3yqJta3VnIZsoO5hrKD7Yn+Rs+wGunqjE2HV7ZCxVrfX0fB7cbi9F/U3b8f0t78RbYcbMTY2Ev2Do7EyMhCtU2fjnvGLaH8sPeV1YZWseekopH783n3zWnznV38l9pdvh+sF33XC1a3bcWV5I8dodcOgxgjH7+hmaSXEuxpWxSmealgl3R2Z2OZ/G3dM47VBtc3CjodTQMSlFkf6O63YueK/+AufjPc//XDGDbqLKhIDat2lFDKE1CHoBv9ri8s578hJYHY+Zj7EizK6ox3sAT9eA9ref8d1yWUuFCIsuo+rDplSe/KuNO7CtWrGkri/iePdOrnOeUbAaUf25jruqq7f3/nxj2YnrJZiGdN2e22djFpyHsXo4EBU3ekJRKiAHELsBKIzmOWdtZ2YvuncCXxuEIMOTObUvDmCNN0WESpDC7nV8offVOn8iMzy632OZHDYVWJ4Sa6JPp6b9ljQFCrhSdPn/SwjS2gIpefJ9pleJlFUVKUWJcw+SeYxlfk3rszPvLRY5iGbaCG0APmcG8JFMblNQW1oIH7mH/zt6O5z7ofztF1Y4SDHHDkI0dG6ukd9FWfbRazvbpK/WgtCqFgO9ogVqtACpoJBVDAueSnOVDgHWKU0Ac7lgBG7EartlbW49pnPRP32nWiBqKeHhmJoYCj3IDlAqFoGxmP08cdz1LIg+2/6ldfizrNfR7sux6vPXybWxCeBMdaA9e7iUly+PRO3sSS2GmpFpJ+aV5i1LA5ezeZ0BUc08clZig1BEp8q2pz4RXrTyYgG640X0qsYHu6Jv/HzH4sPvvcxuSXxmbMWUT5OULL1zHXSFuYXYvbOTCzOzeaIBXHVTUzoMH8t7j4wGpi7cLc7jjlRzJUYXZhChWJHsMOJLED3zpjHKeK540A7MRlpbG3UlXO7DmluA4GNEsaluoEKZ9O//l/+/pEtFkb1uecehNIs2TZsZZMRKWQT1yA7Cils5sVnY+HK7bh6qwiIwlFSYd4hkOeGjWp5mUwGTghkPp6KqMKUx4d3y/EDRvVPPdCwMLyvpilXRejKp+SZZfibdzi46W8RJvPRoilAfBsPizWxlGK1ZA6DOo26QuH75ctHJgVpzkUxUFbbrx3sxApuaVtbb/y1v/W34if+w58GZ+RmdUlnzCCz2Am5Dv6u3Xk1jqpqumb87I3o2mmJqZ4Bgh5c1p3ZODpYiZ06dewdjEO0VxvxRQX/vNpWSZfJ+KuOwLz16ovx+q/860BNhRsFDQwMRq+ruDuMH5pRcM4wHHvPh2IVBpt5+du4RltRq/bGq6++Fa9fuZZx1sj4WDTVKrFa344tGMOVBq9Nz2YTtfPCV7cdrrObDObIbBnGb7ZYiVDwKl10v0WpQlGUGDTgka6a7lR57yB6qh3xN/7yB+Opd70jNb3TiZ0y7KJtjgZwRXgnWzncSBfNTFzUraenhqLuJX8XlAAWYHL+iM/t39AKtWL5enDbbOq181B3yeb7Vdyx1dXNXMI1B3nyvryTnoKuLb/yh5v/1GxUII7KJmIq2IJVavrS73z26KH3vCMrVuYNFLZLVqXCLh4gdwmvUvjqG6/GM//Nfx1dS5tRwe3M9n9Sd8IwpnHSvRbAQwaUYWXZZMC8X5jNaxHpnfJc9icD/xfcZHqfeTePZGjyzYdFUNL057PyryEe+b+0XBkXFTh2SWtorbds2nzPhLxbxKxcpO8LE7sRpy1eOQYK5sxlLfk6rEXrWFHz8YaatU6U2N5Si5//T//P8bGf+/Op3SSEoJpvEpzfbVyr+uZdCD4Bgboozbb+rYZCMvBFmGGmG/M3A3aJKtal1l7DgrWlFXOljpXdjajv1uPNL38xZr71tRwasoeWtUm1vdYWI6NDSQgHM2aQzfnKOufdvVE5NZkz+czP5mZHH7tsklbCnurSnA22klG1EPj9CJAukMGuE+Kc8rCCtbl5/WbcvnM3ZuaXUwikt7GLVkMcljrLg81xemow/vwnnorBvv5sLapVXaerC/cm0RJHwOiQ+3S1wIn8KKNqKbznbENbUFcWV2Me6+IsTpthHdhahicRQxCP7HF/Ay9oF3rYump97LtzuddqdydlkbfBOzC1EXfoqnXiLWmVbGBwEXHbANqx1J40PfrAQ0dDIw4S3I/ezr742//H/zieeP8T4erohVkLsLKpY3r+2l//q2ilxTjTXo1OIvVc+YLCFDqHhcj4jhSV8DnOSgwlA8qCMqUWhXTck9n8+JfCoWnh1+EkFMlpQXDjJ++l0HDtubdFpoyoa2Ue5umh9ZLQezx3Fl0KEo+KcFh2sShpiTi3OM8TjEyBI8UDXR4nXqm/nVfSjYXViqzhGq3ytbgOGLfajPnGAmtBO6qjMTh5Ju594L54z6ffH5OXTuc8h1IRy8wCGkdigJ9yU4uzgrWZqy9yr8R21s00OUKA5xI3N5lcWovpz/5hNC8vxfTSahxhvE9OjUYVhmiv9cZeC8GvrgsegYzg5CPzLy1cCACM7PAKhVnLVxgU4UfTJkyAlLGF70BnXRibqd16T3dP395lUu1kRYfAkFuxhLtmbLOCy3N3bjV5owcrdXJyJM6ePhXjIxOUBQ6JDXR5bO7uwar29SNcR1oGGFtPBSTpsbgwiALqtg5rBNpblOH2GVNTExlIz95dJM067hLWiphlfGIY/LTkthN9gz3R67wfypCHHZ/VjNZzpRmXsrL1UMF2OVxHELvonkrDqQzJrzxrmpocO1LadacqXQQuRx3xH/2ln4+/8rd+ATOLAOwtg9hXYm7xG/FP/vnX40++spCVGm1qTyGyedSg3PkgvbgB3TBIHUAkrBpEZjD/Qn7/i3p0t8wioZIp+fWyJAIGnqeLk2RK3lHUFIZyXnJJxuYlHS+tgRrMLBQerYWNsgrIscWwled4WIoJc7iFaZqK9vNdv/nfE4FqXBq4Cp/laEmq1HO4FU0o8nmgRRHeTmIQe7l3qH9fZ3fOo++dOB0f/tmfjoc+8k5iFeICs1RT8k5xSRrF+esJ/zzncR4qFMe6yaDbuCRurXaYvj3k1B2RO3khmyd530DfZ9bUIRXGanWYbK3h0uzsQTdoZwyhlZFJzKD0VIMn8lqH+XVD2mE6zEnCKx4dxt6hpWs9wv8nUIdvtCpFoZaA3dmn+vrGSwrQPBZGXPYN9HIftxF3xuDY1fyFL8f+UU5LKzjZmk0ru8F7rqAjD+YSSFi09q7W6O/riYG+wViYWc4tHkYnsJbEEKsrm/AwPIm7JUcIV5k+23DMiTVkfFfMd61hLb+uo0F5J5bRBRu0QrrWTpYqtIaHT52cONJ3VFM6zdDWBje6OTHWF+9+tCve8/RY/ObnrsQ3vrYabhRp2ioFD+BDdsGhTkiytUdNsWFl0CbHTarahSQ9pcnMBp0W3AxDJvuTrghBYVDzSFsFlbUi5iHpPFOLahUKe5vWNIUxNMrJTNzzR8tgw4EETfeK+1oRBUZLYrnUBIsAFGRuum3uK+wZ5JtPlgVOSJNly8wJU1anVC8ha9TDPEmbfSKcC6W4ca+QTuIB45qeZvzkrp6ojQ3Gfn819tq6opd4Y2z8RIyMjcb45Dhary/7Lbrwqe3VtQwDVTty93CtbG5VAHJUQoIAQ3CuX64VN8B0vkw2t5PAueMbdVwOgmxjgjILUOuxjzbGnYBmMp8bXLpFwK4LyiEo8Fm4P2H6I9Rd7aogaMHSJSP/YzfFYL6b+KfaWcEFWo7pO7NYl00Yuj0mT07EyPBIVBCMUh+DYjBrQw5Z27Sbk7yoZ87HoMyVxduxMHs1m7W1cI6Zsve+k3hkbXUrVomV7CTc3YEuPLdZuNbbH/0I4HGjgfSwvuLSGZ4uiC3d1lbLYnU+s4MwN2WC79VTvEL5NjIld2b9mk5NjeOVFA0vzRUQr0vApTn3binMewZbNQKvSx0ETVAEtsmCdX3UyKbVfZKwqfUbz7JvJD+FxQujembZRftarlbCP+/6NH1+tZeFJCy6U0Xbe579Ko3zPOPBHicl/hAGha64e0Jn8pxSnFbOgX4Ql6/9OaZTL5tSAcspwlzbR5KTnnhXIfGeQlPgKPD60PLLV+SWQF/3rILC0XpVwJsjb3txx3rbu2Lo/qk46CP0TqECTmAysLfPwLFME+cvxsjJM9QR5uG9bAIvLSLpiqjVbf2yTsf4E9c5NyNdFXdWQvuSTveKbPJ9NWU7gTZqM92rPSyTtFKY2trEIzEVvrx9DmpdbpTyxBn5aGkMjNPFqtdzsparxRxB+N6e0tLUh5bXwiiQNv7Yt2Zwn/zFJ2eckl6LlcxJ+fJDjgDmfGPlLoL2ZsKrEDi1WKHLGZGCriKn7uK9Vu2J7p6BbKZ19ZeKm6PC9Dl6QbVIxbcIB+zzcDCldbd/JVtnk4bQ2eZG8ORKNQqMcBoLpgUxkdgTwR4Si395rsbKgMmM+NpeP9XTHxdaKzkpyXtpfZI4vkZQLIPxTgoBefjV35OzNNQkI51d+uV5EQTTycwk4kLmPrYCRXMXAUjZFk7u7fNz/Fxll8zPO96XibOJOd8sdTOdTF2+xSoUGEAaSJGBuyhBYbB3vo5rsW1TLHWReO606pL7aTHRgjJjGWhpGf7jP+Xwahi+W5vEC9d2aPYgKN3goS81ZWmWGEXrPfz+i2jEphwV6wIIe8R3u8OT4BqYYaADxZ289/GTzdzh5Fpzm49tqkxS+c9KU5rMrFDY69xuqyT5Sif7pmzg0MrJlAQTfFF65GsWNtbv4uM3uZiEZIAwblG3u+sUa+jmaOF8AOPAZC5KJ0DZrEqM48aZNoGbl3GDMUlOQebPPWZ0FXNzIYRf5WGdHDKiqRN0596b2HP1wOytqzFz9y2URtklKmMXrFKHizdYTwN7GKAVV66zo7EGs3QGVhszHGKjHnA8odVV2Nv8aj1yvJa0A46G8hYvLdzXkyqNLGSnBSFlHqmBPOGJv2qyY4JrPdKCcG+M4OgeiOhjhcGMrGK2hFgoN3zLiuqviwCZdleEkCabIn2Yb8n0UiL/QIwMYb7lvWRmTylj3zpZJSWhcSicluc7oqEMdW/A0cjU1BJDppDJvU5h51vmSfi8LFbgnoCdwmdamSfzhEVND+y+J9M7ZF2XyibfduCxnsIuw/kjgdWVCpPKIedLC6t1piwJAw3T2j50aTxOjNeyybJ76nS0njidDKW1ViF4HAuHcYExg2tqKRPGHdKlaGYO8rPVRw0rcvMcWB2MqJDrmirw9hx77dB2t5nIlVh0rQzYyc+4wKEjWnCqTEYHxb8XidaVQEVBzCAfvLgm2T6WSFx1EWN0wrQV+MSloXQXj5t79xFurY4r3m8hYAbCDkq0w9R6eBhMC7zW5c1Xn6Xo9XSpyvpVWAYUg1ZJuFzJXiXhOC2nfTu1WPcvO72btZzm5aIjpcNVwWwug/7SWui+pVuqh6SykXzgLaeSKziTJ0ahuRgox7EV8TfP+NXV8hBxphztrsY9uFi6Ax4ysYiRmLoLMmYygpqXdxxS4XA1A2bf1y+XkR0WJyNJKFEjHLpiFmfgfCwo5ib5M7YhAwWhhKFFEIkXOfOeglLu+ivhPGRo6+J9z2XQbNUwD+BOIeQ6zT5HCorBI4xdBJy/hqVIQfNXYTFfbop0hcl6VamR8YapFSrhFxY1t8LmJ+tiQdwbqnTEpZP9MN929J88HWMPPgpxO7IWLkBhnYVPl0tseO4wFQkqvqyjza7Oty7rmlEa91IzK32kkTntFxBy8aAmdn8Wy3DoR848RNXKHADFcxfYw3WCkZ2Jp4VR0MgqcZTutELKC51qc5SEAm1zaQ7+zNYy6IHwbmxu5G4Abpy67WhdBMQgXobvqSAYMm4HcQICZTdDrlSjghJ8zq9feTPu3HkNt023ifyxUq7KaZ3cXbfs8dgKrsA0ADqI0r4Oly51tXlXcnEauB1/OQYMeNUd5i38uR4WXpI9/AqRwqcQutuXLW0pIKLl+DgWEJFfhKQwlEdaGO6f7xuKiZYOKuqoVZDG11YjOUnjl+4D1xIzW4nUwCXbPJJhecevLSZqYh0SNb9ulYRTgNWyx0zlkXl7Qr4yZzJ4fkvQb9piQco7wntsOWyFMkdlJvOzLgoFhC9NwqUUtfaxYMmcMn4uQ8pvCjL3ModGGQmosGT9EzQv3/4Vf1lHiGFfivAr4Na9HwJPDXYl0wydPBmnH3schjwi4OxKF8Ye3myC5V1zt445mUiLRJ6OWpAhZNi0KjCYfrNWRrDSR+Kw2TZ9eL6uUi+T24LlvuG+b1xhXJJxInXUc1BgZBa1ampeuErNnnNnEBjxpAAKm26OLU3J175LhRUuOxlTKZFXB0xYtWefWtiCJSUVJmEWd1qLFJbWDpQBmMrym2JubiF+8zOfjQun+2LMjUQRdDLkXSyoiqyjLd9xaEpaMwJ7B5Kab5F3cVYUls25tubZyOBgRCeFdVcRuHQNqTc0yTF/noOHpPkPC8ixABwfEjfZoHHv2AQ+PDASPRDb3tbUxjw/VEL9cO1b29zThVFAZHj7IMxF7So43uuAwEUvyqCF2XlU8uOebonvyFApNnJFHlSa/0Lju2pp02cJ/GWATh5FwLkmcz8pmI06mtpDYchFICC4aV307P/+X/5X8dgT74rB/kG0S1t8/4Vn41d+5Vfiu9/5NswGI4gHYSGftEjmzcf3s4fWX+6rKLSo1tFyTS+8ikkNTdbXpct6kIvD3feud8URwbXTlHur7gRLOoUEQpuHCz5YJ9v0XfcpG1BwD2RmrYXuTq7oYWwHXXSpFIS9Q1ctxLWRVnxsQleg3AxTP128b22WNaFcod01fPf2oRrEUOjMnyxJxw3Sug+JgXTBH3UEF/ZcC49Nuro0gJva2AUZHG+m8NmJKUPbqKLgiCUFQOFIVua+Qqs2d5CsLalO8XVk72/9wRdic3st7j03GLVO7K/4J89UOeSpNdKKe4g3XVrzTB7gNvKWVkO3y10JtDQO3c+9WcCLQ6NsQcv4iHeTrghVb1+tCEgOVpTBCw0LMf9/HCJFwj/UPxKd4CsXUeCFPaWOX3ue9cnVyJtYDVcgkXlkU7WTsYOtOuoPBeX4UDCK1wnh+DW9TwvTl8Mzv+btMxGRzM65noR5HFsbtaf1MJVsa3otixX0fklViJMuAwmc22AH16c+8vH4v/6d/xtChRbhmdOA94kNXBllfmU+/tf/5e/H+sZq3J5bjLVNA1qZxBIKblII86rg8fieQpkWAKZ0rBW0z1+XSnVX2ovveDi6evqTYSVi6d1VQMytMLNMYUWttYyklszNdHCDbHDI1VioU84nhzNkcF0ohXCfdMKgoPi+Y+/MNxfVJmtbvnQrZGBbx8QJj0lf8pBHMp6h3NyAiOtjlzQtFucGuE5I0r1ypyjrn51zZGbMYsCuItJ8Cp9DP6yvwuIQEhsNytRul4dqS4HV8nz1m8/Gi6+9gQWpxunJGpbI8VbCKYcgDOKG/Ap+i/VJmKCZFsH6bjsdnKp2Vzuj333Z4cC0ptDXKR7WzWbfKvHQ0JB7sw9SH4Tp5//cjx4trK7EG7du58JshbgFO8mAILVW6cpV9nqrzrhDblcwsXUKRAisIKwEIJgkCOoG+ysHu1Gnsr6bAkJ2tgzpSlURICXbyqRd4H2ti0exFEVYuC3dsnlUOPwmk+cBss2byh8zPoVxF4LwVHgU3HS1eGT2pbzG4Q0uZCqngzqKwEMmfNfDT/Jee8wtLMIcu8Q3B7G4Pk/yvbhwYjymxsewMo4gRXNBJAclXr0zE1du3o118JcaDXist2WqWW01mRodjnvOuFtv2flqaW0j5hdXYnl5Fdz2xxPvwr0CETkhCC0pg+gCKiQZE6GJ1W6ey/il4YL6UQ+1nZZQ33+furjQmyqg7GBls/EBzIFgKAgwsL/iqiysYS+6Aa/nxQJpLVKhiXMCd2MWR85ahkpFmMxTX8FGD3Gc8ykowx52BdIgWmuVQ/VND6D2ecjMOaRFzU1d1OQGygqnGUlXd41SsFQANt1+9/svxHdfeAkL0BqTo7UYH64Q/Lu2GcIgfXkn8c2FraPZSsbXOqo0bNIFqFQmy8RCDpmxx723tzs3RU3LAd4dOd0EA4nDpaX1uH1rLpomxofxXJpioLcWZ0ZHYrC3Nwm7VF+PF69cTzPkc10PETaItjvdXolWBZ7rXNcCII1H7K9wdOiWjJ8gC2LhR6869ImtDD8ZT0Dc0kxqCgjNM+dXi3qPol24r8YyB56bo4IjUUSmabMlkWsu+efci+LrO2ZKbaYAKR7CW4SWMnhWx2/OrbtIy4vROzAapx59Km6/8VIs3HgjtZC+d5fuAvU/MTwQJyfGYcAyJFzp1UlMmCCydZxbWoLxV5P4owMD0d/TXZ5BdOxAElTiO3R7HwQ89thD+MJdsb5Zj+npGQjVnJ1qqal5L6cFUBs7YF01pLkJQvJM2I6Z3bjAuqnB9cO1KLo+4sPaGsSLSd0q4XbdMH3s7PzkW9/aSpp36LqRn51y1kq8yXBcJH4sM2MPnrmBkVZDpjWWWMdNs2XK1WMUNoeLGHvkLEZw3IFVpNoJV/bekybdIunDr61y5pN0813g00oZC7348qvxjWefRxkexHB/LYYGumJwoDNnLHZ0yoHgBcTaMucENlu7urvd6qE54yzhNV8thP1C7mPpltyumWa8kzsGgFOXhhoY7EucbzqN2Ja+ExMjKSAiSubxKP/JnvsePveQISeqPXGhqycl0kqs4a9uwqZ2sBmo21KlBpKsalLfTGRzXwsi6yfJk2/LcwuUwY/T6ioVa+LXapZ3CnOXtGkRKEfx8p4Il6Cl4/BYSOxk1DrInB6mjtz40Zl8acmEga+/qSF1CbQCEk2NjSZyrxE3Ax0e6EeRuNylz4FB5iWtdBaiLIN3yIq6i4ci0F67npNbJCgYV2/ciUFM+Mc+8gEI4aJnTVEhWJwhIN3aJMaBKfTr/XU+QwoADOByO0CFa0udKCznWgOI7mGZj209YAS157GSoD45PXZ7N5nRfgB5XBpp2bSEWpKkhXSDRm73XVy1MvRblw9uzY429wrhtVSIukPZow/qLcvmVYlT6ktQTH0VahHkHiJuiSFdlIl8gbQ5/guAOmFGLYd08V35w0Pmff2Nq/Glb30bZbZP2c0xOdYf1YpzOVpjfNxOyUq44qU8oOWyP8Udl6soc72A5GPy7uhqw2rUsr7C6vpaG7nnjPh3fgi42UHpwsxduYp9oxXrWDCOjz97LfK859TcR/qHo1kzBDCm2iK3rWySlQmpmOnzXCIUBpSa/veJAlCaofnXeJbMzjdNO3eK/1g08rHbZTrdNDNShxEd5DuCai7lzQJ75kHeNrua1rW3TCcCnXORCxkIG4QTBAVZS+LFiWH8z/5+CEMwCJOrcW3HL0MicHfAAWzVECKhKmXlF2ZQWCS0lkys6PbUt+uxML8UM7htGwjE6MhIfAThcOsH4d7YWA/nSau5DdJ1c2r4yeLd3mDdMssxx+Yjh0jg8hziGtq3kQxZcK82dGXE7GGHeZMWPBN/wkV18h17vG1qtj5Op5XpdA2PA/ecrAQj6+NLGy241sYOxGz2tcUJa2W/iDiSLPswtlwvvFpBii2tQOQr8MJvzOGektm/w33ncqgIFIbNjdIrLzEVUnFnntZ9aWElfv8LXwF3dkxal5a4eHoQbwfloetI7tlM24Xlo565FCx160EYRlFExnj28NurrwJsQoCM8bIBgnQuRK4V3dQK1m2GLoohV6n/s828Hn9WQJK7yOi+noEYaunA3KOREmEgj8e6ONsIyU4yZyFWMqAE5lnp8W4ID9j0fhv3ZQ5LkgjZ+62A8Os1PylMlFLGSOUZZhTmccKRgpNgNt6TIrpTxT0r72cwyWVakUxX4pLU7AmH1cLPBbnuhz4x3JdILD5zycd6a00cbpKdTCDXYklEPjAhF+aTY59S8PzaKrYf7jNvjCFhS/9BKfvB++6Nk2fPZOyjwLmKx/LKchJbf9yZgO6TbuuM2lvBVrXoc2vp/Too0MDasmRGrbkOtNpR18tORzV1EQ9ICCOrEZttHdIi8ExtvuUIXYJU6yj+AI98bRXSDeVtbmTwTVoFzHqIMzso3aKirbkxI5JyuU2Bhb5Sdw+h5xXeh264bz7TZTV/H1gHNbjzQMSNrUyuEOkoBVdddF6ScYiM/Edf/Eosra6ShxbLPo4iGJNj1bhwbiROjA4mrsS/U8e1XlreXOQbjrJxwjkfZ05OAllpeBgeGUvFsEG+yytrOWI4e91hl+QpcJCjeS1QZk/s8PtnBURGnqjU4lJnTz7bQsI8rH4ys/jIV0CwWjuZqyA7tXPmh8nlvr3J2RLFO2ox35dpFRDFRYJ4qIQ9FJKSF+9liWomhURhaKRNCH3XinkmSkgnUYHH3vLMhn9vu5IA4C0XORsZ6c8ppApH2cLYx2ohbAXpspWEu5pvg9qCL8rhV40qs+zqcoJ0t3lzJOwqMYVNptmi49ukNWPfGejry4W9Oyg794rnwdrKOi6MLU0wILXu7evJXW3tG2gnULXFS8tnk66ukMSTuNmSCEztuD45chUuzZmK3NcSCbqD81KZOUqVtJaXnWJqd/JVIDOmQRDcCEeXrLREaS3EvkKBgCnMBuvg2/xdONo0hiiuj6YR3t+FJyjUOCAFBW6TJiqCnIePUNgJ6cakNnAIox199kWUHvJGbzhlOP3XFWZ0L9968wrx3d10wTL2cvEQ8KdrtbC0GqtrW3FivC8unh2NsVHoCV5zyVS1F4c0d8qBU8lrKB/5Qhe1vYPfdlfa7MTymbbxTkOR/ykXK+tTTv/UIXIv9Q7EaDMIIYHD2WXDTZDdBRO5nbLayPeVavWdvmlqaz7eVd63IFxaiEYZ5uuYLbWbgiMiTS1yZHnfU5JNl4EY76YAcM1pCoHCmEM4uK+wKVgSzfetYBVk6prlmCpha5Thr8c6AaPug0F4f5U4o7cH013NRguDOiuln2x7eZbKtZo6FzQA4c5UWySu0D/3kFlMli1oltEox9d8YFni0P3V+/oH8aMr+NBV7u3H6vIGsJOexJ1oz8lTo7ntgtYhPxDcWED5OLaEjhi2eZSCYFDb92F/GLQDSyRTGmRLq1SApkqGBTu8spWrojs0nbgC4chgtdX9CG3Z4l1pA8NK01SE5JuNADw3T61oK2Xn5vtIR7aAiR4yF+ZckR4XQgwcItiWlUqAawNg8yRBWonkBd006u+8d2G3AcAhMNbdbSGuXH8LWruVNoIOFV38ImMmrhYXlmJ+aSWmpsZQQD1cL8bWxkY2CQ8PdscYrlYr9XTksOPTDgBUZeV+KwqKysL+pmP3ymPLZnyD9LxqHAL6tsDw9Uyt9EDvUPQDqETZImMH8mm8KDIH4KnhZeBjRvBN8JvMaOuD7pfDTZxsBNoaWodnmZy0vGj6bDo2Hz7J5Dz2fg5lSUYpz8w/3QrOd4GluCHcl3H4FW5JY8OAQ0YkhmLtsBeZKw+S28x7PFHI9DJOCf55DEyWUQGxg/iwBuou3txOsbkyBpZDjWaHqUBmruRp8C4OJZyaVjwlC0N4f02jS9Pb3Z2dhPht/IkV8iU/GcVJRpcuXcgRsTJQulMoJmMl05pJmRKAhZCxYBxbuAzsVRDbaGjHUzlTzyMDeL5VBC6RCIxaRDFlq5FWJte5EjaFQmEgXxnHZlSZtQUFmROLSNvcAo7SNILXZOiiIG2+VeNnzMJjfiB0qZeUcdRvYRKUAC6VfKNgGxPo9maLm3WRSblveXYgLi4vxuLiAnXdy4YL3bQ2CJEDS8lLBXbj9gxxRD0uXpiKyfEx6lsaIWyOd3G76em5uO3motSnB8GZnBqMXvDslhdr62tR39yPpZV6zCzVY2ltu9TpzwrInz1SYPg9We2Js20VGDVyeukmTJTaHKRrGbZhPK0I4WxOv8XjhGCyrC4UiOGrG2U7jPKpFrWDUVqpe6mDcHNfjOqWkb+aEQSkqQaKY0D9FS5ez2dqRC3R24xPimMN7nMneBl8psbwQ7KSsinnsBwfRTE0AGmUWQSnnB8fWSsZTuEDiW690AlTuT5tWulG2c76c0hUwuV9/ikYwiJzun2Zdd89hNBoTEuQuY+TT46Nxfl7zyJE3QhksVDuaaI/byCqFRNMv9bT4FfXyElItlCpLTNo52u5ClKjWhginqGdHYuW8RjPfVeNn0lIk73zXDneySHitoh1V7p4hgAgJOJG4bV+LWi1ZvCgYBzBrJkXxC0rnHCPa91TmS49BhlJmJxoxWnWmYLdNq0MpUFIuZeDLMH1zNxsrK8tE4esZ9N5duyhAEqfC3mCZ/O6eutuuHHSIw+cyRbH73z/jWwcqXS3x4WzE9kSmFYN4b47swR+tIhcA7fulnjShcsZj+CxaWx0KEdwJMMl9spxfP0Da0JQU+mO8ZbO3D120eVpqJkdhybZBtF1AiJTG3eksPCt8Fxh2RJhZO9wcoXAjkRxZHqZ1k06FZZ0fUinmPjMazWxkKktTJtuVAqSjGEsg2UhcwlV0pqadObPPcvNIJNX8omY52QLQjovJAWJwi3a92QA3zHRcf2Pf8txfC9/3saVecpoRQhQEgBnj6/7+VVwKezXsAnWsUi2uRuQzhMcLi2vx0a2LuGLQxTL1zLJXO98/OGYJLAEy9mhlYsnQMz0/REycVaABRjqYmCthpeBdZe0RsZLirlMaauc/TIKnAEzaMk+CJm92GdH7QILsUgrDKP1yKV+qFPiBRz6TuLSvNDQxgzS4UiXSkGANioALYNHM3nn1tW4oTZCZG85Ssu9YlQWzj4srWQF37prvmpdbU1UIbiww/Sse5hsUseDdEFd31cuUEi1dDY9u+Hr/MJqCslQbundnrGlxLlxazYXpb50z2TGVhXiDgdZOkbLnYPtpnPpWYdNiXt5puU/+1s/98z9958B+W34r7gNjeETHn+KKbi1RlAVtdKDubm3W1qSyqP855UdWjKqjO3w9hx1S34SSIFRoGR0ta/3Cptz8L5WBQ+Zuw1m191qPM78DV7ULFxqcbxJskSmxNI6OW9cX1LXyiTCZ6WzQYAb6bPnfa2U7lYpQY1nXlkQh3XP+ks0iPf2wbUfH5m8pC6CbPrjIRgyma6LWzDXYdK17f1Y3j6IxTpB5fpOrGzg0sCEui4uaOaCBO7Hsby+EWswwxYM1dtTxc06S93kSN0ImR1covVUmcYTqlktgQymhTAI1oG1r0Yta8DscBl7y6vEWGW4P0oLhoIMao7EV87b4MimXvClW2lskmO/jvg23DcF7HgsVjYIUHa6pNyowLTmaaeo9FNJuE24jQYyaREOaMP79mrbo76DUjVgd0DlPvAr3OZnGtO64Y2YXltbi9nFxRQGW7jkVyd1uQqJgpR15XOsIHWrnLY7v0BcJ7oQCC2x041XETL53KZdcdqB8nKJIEccC6tC6TCUDRenmxzpf8ZtqZxpNT7UExdPj8cIkuc6SHWHKSTejmJ0ZDje9a53xqnz52MDhF+5dTunaW5LGJ4LmAGO4PmOjOdsvXSd+KarQwXULjK0k2+S+cjdtIqF7x9bDK/95B/vF6YsgscpR3nXBKbN2AJm0S32PlmnMNgWf3wUkSmxiKe2APleyS7/86Q8a1zmkSKRjMVNys/8+Vonj2S0PNFalXTeMp0wl6H0CA4WSyawdctNThdwF+aW12ITDZzNlryrJtQN8ZBQZ6emoq9WhRmtL9/UBjKeAikjWq/C2KCRZ+IDLJBOTW1zpwIjLFuUaWLxrQ8vE6Yvz1ehcRSuroUMY7+Pw0SMZXzH4Sy6O3oHuU8H9ZHZ7MeouXkNv6ZXOWQ/CLCoV7I3HDrIiIJuS5XDS3KGIjDpWmpNsgULRZC9+FoDynBd6HTVGnh2j8No2kuFYP9KF+6Sw6PU9GrS5B8QIgcpMLprpyaHwBNw45paT9knBRc4beVyuI+dtwpeb28PeIy4evVW9omkUGM6n5nDJK0sYboI6CSOvvToQH+cO2mT2WCcO38xBkbHCGxqZLYY+wBIrWN5ZSXNvd++AXuY27PJM5lDxgBUaaa7kK1fAOqmNjs/ZAky8FaDmTaZSwJKfE48uCcjJuPxMAWHZ4qUhFZrHD9P1IDQFFZLNm/Zw2d8nXfu5FL3wtiESdN6kN6iyts/OCSmBWZddMk8o+BjYnk07pavaX1WLvj3p4+880P3PfV98aTgCEuOsfILPtOiAd7JqQk0Xw2GxZ2A+C36z3CfQawdg1oAGawwtXkCB8JkS4/PcqgI8DtjUt/aYeW6NWUnqlL2Nu6Wfrz40vcwj+xTQZvaHKzrZNO6yk78k2mhGXnZbKqldLNTm9OzCTxhIKtAs5Oc29mQoWVICwQsOSaLuuuOCp/N2+JPwXSQ4b7N2dTTRSN0ARWYhYWF7KtwLNXGOr8IuIG+Q9gtMC0hgqH1qFZs3GghZtmM/v7epJ0Wr7dG/EId18lHgZbf3aX46o272RcCW8fo2DD5NcXN23PR8qknHn2mG6l1OIUuzM3ZxVhAWDra3L53DG2AL7nNNcwtX29TUVsE+gmAan3VHFejRPb19Mbs/Hy21Xd2dkdXtReJddAcWgWkKd0KSh0t5PJAavo6BMhZepzb3yCTKkgKCBByJeKOmbLcz55jKiFyZX4/alfTZ+wD4kWUFdRBk9ybIHd1d5uyXdgAZkEz2JMrcnK4Bu+mpuJD8jzM8c8ejUf58AfC4Hm5blwmjB557+3neSvvCa4MltDnfX8bCY4Pro0fRocHCDZ7s+zs3YfIMj3VzA4+sZRrKgP/7i7nuSwPeETZOc/DXLOvgbra058WBpyruXVhi2WSid2nPm1r4lzhzDkXYod3tHrkRH4KMfjnnh2Z9nQbZ6mkXLfLkQqqKGltI8Lh/g4MLswpV+nWbGxsFPxbtvQ/LEJu4wLAAYfzOagjXwFxGrDzWW5Nz2b99snbPNX82YDQ7hbldXBTFIdN5dJT/kNkYnFpLQZd0AE8bG3v5vRgl5JdxwVTsRiz2GAiTZZdSYVQQuGo1SrR9Ld/7BOJDTt6ttAES/hmizC9a/La+VVBUC6ePRWVng4AWkkN5OoSdfznFQoQMbYeLC8v51fkZzs7mE6il5PUFGqDZGbuOQlHaS9BJIjiXjIUn+K6HAuGp+YBcTkkp/dLmnJoNRQYy1UYFbk8twWnkW9ppUEjoXEG+vqj0o2GaZjcDHxhkLXVtdTglu17/OThT9aL7/HxA8Et53l4/fZ97/0ARoVdxvaOsJV7JYXJrXcjl3zfr61Sjzxwb7zriUcgEe6P7f8kEoVaCWGViXVpzN+eY/PIlQ+hk61Y/KegJmIKmI936vVdrIUaWkVls67MD8PhpqSiaEAhPEkb8pBRy2BLaA8TOyiRhCizMuNR9zGtAfkaM9gCpf2wpc3RBdkM3cCRfSO6W1kPBd6MKLmMLFZtEsvAwNmvBGzS2fhheXE5nrv8cgq1SkKXSEuo4CqY1VpX4kv6qiRzfg9VFz5dy82tvTg5OZqWZXFlNYXRSWzuyWjNnDLsMKAyqtdRxOQHfzZ9+l2PSVFlBIDyX/5JdNvcdUXqMI+Idth7f58bHxZT5nuEKZgrZ6zVoxtftKyHinbjPTdEqTvOha9M6EHW6e7kL2X4tTntngtn4s7MLEK2lszsIXIyXeP7g8P3/Cl3iz9ezv3VKvT11mJpebUgjWuHbmTTIRnqJ2cTKelNq+voPhG2tCzj55pVcXOOGZkb/PmuzyzD5x7m8bag5P/CwHl+fCOfkwuC7JH15qPSKMJgC1EjMUlLbqlM48TYUHzsA0+BW+CXUaGJwuH7Wm7TOqzFKbS6UNIw10SGwSoyC1/roXAm05C+CFZplbJFsPSuKwxoX/BSBIWsLAe4tEjSRAjFnXPXhVKLppuy5+hc7mg4nd6qwJIMpodvrLN1hKR2rKaltrGGd83T/ha4PvnDezkA0sGSwJxKCVh1y+7enY2vf+fZ9D60/LYyWb7CUObMFHdJnOp2aWGSfg2imb8tW+51MzU+nB28TtwSdyoW+4B0FX1HK+Pq/L0uZfpj734cXEMsK8ivFeYsMxYhCHFq/Q1MpU2RDmkXqL4qZgqtlHEAJnILf7YO3mz1kHCuPiFSRIh+rpk5stKxMbmbEFpoC8TaxGZz45nTk3Hj1p28n2IhGI3jmAF/+EgoyfNYGycR8t5RdMPsrsHke71u/EM6EeSgtVyZD+2ggOxilnO5GshrUDY0OJACs4KGsd4ylIBbB0U2maYBy9vCQ3kFb7zA8bZle1tKflAV03mhKfehEItufwsxy7llmNZfh1v8yIefxo8GNlwaaeEIYJm4jKZVa8pYDmCUjlgWNDF8lbg2fqXEaDnSpdThgB5US9e4WJXSd2F+KhMFR4uRQbTwSF8+8oX5ZkOMHVo50ds+mWKtFAYZWZwpFOky88zmeBnQYSZUkr9iJRRgsFaEAp5Jd4y0KrNEhHjl51BXESZeWliKN994C4vAPZSAyttR2bYSJvyUZctcJ7hQcPw69EdLozJJ3GfOWNFtOxvbsRI2RZeYT6VRGlGoF2mlp/N2mj79zseoTyGcJCsWj+u8V4glh2X2nGp2V2F0W69snehzlToIpZuTZrrDFcabYxdTnhP0SWswaQ9uKwQxEDddukFUXHNrutwuOn1gNJ9j+S1WbUW+ahGRl0tBJkya5EYrCMiVqY8R3ZznjqeCcORdfH0NfiGU00ndQFJNaVn2wG6jMba31jnfja4uy27JlT4kpvL3tjBkeUXbC5PXDczkPVFWfhOTKAgF4QeH9zIXcepr1iXvlcPbie9MgtCQjwLx3icfibNnTqevrWZV80pgIywJ6z1lOeeQtyk4uC7k4Tzx1PzmA9wygr5+9oz7C25cuZA3khZ6BVZVQfAdY4yysy/4B0/iPxsTwKsDK8WqVkiXDfEhnkS4gFfV6lAOLcURbhi1SUGzn0GaSv8CN3XlngJZMEGd875WBuFrho6N/N547Uq88uabWCcbDIqLnTuENXAmvMazWhiF1EUbsqGGt+WBFBpjJt4R0eaZvAWeJJN30j1v8Jtu4YbK+sff+ThZpwyQkWcceYeE5coizDMRJcEknNpmFa1sU6+FVrpsrsuSeE5hR7aVSxwQScH2uJuvxFRSjxnMisp05pe+JcS1Qgod/wtBIJjos4LuhW0+rlbhpinZZp4D7xxIt5taw51gc962PjDlt6IpjJ1yQ0gsi+uyKiAyvi017p/d0rSTxNrdUZOiEUH0GkFgmnogTaIJK3BpjbxO/xi4eOq/PM86Hn/5JOGTIOXIND90HN/3SOHwe3yQh/cee+i+uO/SxYZV1CQAERnZySXuJJuvqXFzrkMyL1QDF+m6JKODM5SKc8pdttTxU7oXamxXF9TnhyWThslsMIhMYU+7Q2oUCrW3MQBOFHUXK03hlFgtlQKRQ8nFg4wrL0BjA2aX8mxxvryWQuazeRhBhnRFkEQ8StnORVuvcigNdHFxBRmWLOLqlSvxxrUbySPi5BhNxhEG+9Ii+9i4b3OxmFZpi28Z38YZeckRGsJUBnmqeGXPwouFZo3fxr2mTzz56JFNeLKBGE6JJYEV9WVhtwqyQn68x1HQUyYkrTozj8Rqkm6QLaHM3Yk3rlvke1Ze/zA1vT4iSMgZZeQhgNm060vm6vt8s80EsHTDHAHqCt/ed7PFDoRAjWqA6B4b9kw78d4sclwR/qZprY+dWXZu6qPWCcrUQrm0DshyNW/Xq9Xq2FNtC0u9vplzFZyfkCNbFWbgM40a0CZH8XCsuSyn4KXAf4wkFQlXeff43vHRSFmOY2pzHJ8d561Ces8TD8fpUydhujIEQs0vQxhAc0Ji8CiieFvGlNmLErO1Si2r+yETUq75mo7XsrOuAJdlkZx4g7pBfJVYTngCby0IgyvIq3wdZ6bwOD1Y5ZRKgjy0FFqrlM1jsCgzLS556uJJF+nsqOEOlBSoTMskTnPQKkrJ+qaHYd5YRJlYy/Xi5Vfj+p07iZf88tFaWb5fg/FEHmWnEHFqve3bUXByYYbEU0PxJ5PKd3mR6eV5Hb868Myul1Ucm34UAbFAJVkpbm1wt82tAiGy8teCTcK/JDzXZJ902eHCQL5MXjF4AzD9XQsU6VQ4J854YYp04fwt1kOzz51kdpFuGgXWMjS/tiwoEIXCxQIJSyKPrzFMxk48s1w1hwGr/qm9wTL+yvJK7jyUY2w6HN4tI7lHxVpuBa3wrSytJIM5yK0T398mSd00e8XTDaBQiZzI+P9zWH/rZT1Mrwb00EIev2WdbcO3XtZDXMgYptcCKIAyoQwunJ/8yFMxPDSY+HEIvCNddYe0sI5z0pc2vb3KRSgRCLUwMMg4plTQFSzhb9YKoLx0x4zSDVAlT65IAi32+XWxbCc/pYtGWcJsi5Gja+14E0cSCAqm1pa0W1gadAhkKq5Zezt4oP4KjZOrLC6ZO4VGxaabKw/oEuMuIkj295inz8zf2MUFM77yze/E3PJSKmESlHxlvqxvyTeVRpZh1JQ3eVws/bEQqZSzT4jHGRKQNqcu8JFUxkwrWzsxj6L03aZPPvGOFBAFwfKO+yOSuBaSVOWfaTiTaQUqXS1O1f5Nbe2xsLWZ3fMKqSALdI7H5z3eQmO7ra4LlDXat7ltM1oGRqoSiJSMxX1bZNKFEZGUJ6BqEQXQjiu3z8qZd+Sly5TgUfEUMIAqM/soG8Rurq9jCTayTpUKlocYQ9fDtvW707MJs9rKhoUcPEgeWjlHlzoyVGaxCsLh6IKsjuWJD+HyQSYQBqtVmF3G0vIoGGpNn3d3lwWcs6VIgTAN+BMf/pom8cI7Mno21XL9yY88Hb09fcncCr6WLIWLesgI0k7X1LkRCR8ZKfzZD8INlYJDUOznkBl0YVJLg39Ba8OcWHQqSd6Ba6LsvFRg0AJsE6voemqtu9rcZ+MgrQpvpSbX7VLxSU9xv0+sp3aW2almwiRtxLOKLvEiDYHPUQDSrFhoGRWcWLP/b1P3shpVEIQBuHUVLxA1Bolk60Nk5dq38qlcuRBc5hVEiIHozIAMCI5jwPh/f88RTxLOJd3VXX9duqr7TI/fgGqG8ebberx7/6G0ql2px5mhx3gbigVDOlXdScFCkUPkwkCUr3xy3REnfcIBEIJU6ws9d8G5Opnn997EQPS8Ag1DtTiVSmoecxot/1NgWkh+p4F0Sxd181wzlPRHlOpnANXA9LzA97FIuUHudVJndRSTEW5fbks/dskrOttccFOxdQl63lOc7xkN9vFWpm4l9MCxepqmoxiMayoGz0dRGNKTZ09jTPNbs3zf3errqgqCMG8rXJPDoC+80h4DKW/pjKnqf8aQ+2Lh6sBjhZRrfVHEYqVkkeLD9nFGKWXUU5Wj0H6T7dQr2fBXXeuB1z/h8dF4fXHRKUgvGcZTJN9j5LzsdDBegOzCW4wGePtdRrlgIdHU9+IToco3zHbBVJzO4VQ10rjXMpqH5FreMnGLTA4jD3nI1+QivgdlT4HSBodGPhbcjJqS4zmyp15GA58p8aWnfZ+sOIXv0JAbWmuwaLvwoV8Mopu2JQqxsDf18X5D44+Xl+PT1Zcq+JKL1BDcBzH4kqWcmApxdtMQJ48dSVIyp94vhtP+prwRCd/OlTWar87P3rqgwAzjkJK2syUUIildoXqumpmLFmmvIsgYR+0mlTBl711C7yp5QOuCUX54Y8aAdpNvCgScDKd2mxDmdHuZAjafGdLNWHUHwDx3TO8bxebl8kORKuyArrsUb04jxmsfH4+Tk9OGaBL1zWo9NutNwIlHoVipYK3AYhIaS66kL4DjkRgHfjAMOEoOYPc8WIUUeuo1x8oZ0B1dU8acfWoUX+caSvrc2Ta8+F/K9a3bsEjRORCH0Orl2Ytchc8IHK2QTX+iYA8SfsTzmg0SmvHc3cBBgdB92D1xMzImL5Qgk7G3fEUp1gosPFowI7t0J4cQzA6J5BglDYscnpC5s1jkHg5+B0c80Bbt3d7+StlJH0xHaVM+2BmzjCoMuzNr4bHbkqYxn0b0yozwlVFYp4EdWJGWrFuA9grLdrsdz0+FmHfj89V1MXOQBYz94dlZf4WbSx7WyCB0zaTCGC6BsnWbuB/qFpvU/d84xt0YfwFlPV3jJ5mV7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1034" descr="planning maps stil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151782">
            <a:off x="6101032" y="1280454"/>
            <a:ext cx="2750400" cy="206253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41" descr="Town meeting 0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022824">
            <a:off x="494184" y="1317984"/>
            <a:ext cx="2649963" cy="198747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40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NPS Pollution</a:t>
            </a:r>
            <a:r>
              <a:rPr lang="mr-IN" dirty="0"/>
              <a:t>–</a:t>
            </a:r>
            <a:r>
              <a:rPr lang="en-US" dirty="0"/>
              <a:t> Linking Land Use to WQ</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12" y="1439804"/>
            <a:ext cx="7106652" cy="5317968"/>
          </a:xfrm>
          <a:prstGeom prst="rect">
            <a:avLst/>
          </a:prstGeom>
        </p:spPr>
      </p:pic>
    </p:spTree>
    <p:extLst>
      <p:ext uri="{BB962C8B-B14F-4D97-AF65-F5344CB8AC3E}">
        <p14:creationId xmlns:p14="http://schemas.microsoft.com/office/powerpoint/2010/main" val="143880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810" name="Picture 34" descr="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225" y="1466850"/>
            <a:ext cx="2590800" cy="2073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806" name="Picture 30" descr="recreatio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70063" y="390525"/>
            <a:ext cx="2681287" cy="2060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3800" name="Group 24"/>
          <p:cNvGrpSpPr>
            <a:grpSpLocks/>
          </p:cNvGrpSpPr>
          <p:nvPr/>
        </p:nvGrpSpPr>
        <p:grpSpPr bwMode="auto">
          <a:xfrm>
            <a:off x="812800" y="3657602"/>
            <a:ext cx="7315200" cy="768351"/>
            <a:chOff x="576" y="2304"/>
            <a:chExt cx="5184" cy="484"/>
          </a:xfrm>
        </p:grpSpPr>
        <p:sp>
          <p:nvSpPr>
            <p:cNvPr id="203794" name="Text Box 18"/>
            <p:cNvSpPr txBox="1">
              <a:spLocks noChangeArrowheads="1"/>
            </p:cNvSpPr>
            <p:nvPr/>
          </p:nvSpPr>
          <p:spPr bwMode="auto">
            <a:xfrm>
              <a:off x="1488" y="2487"/>
              <a:ext cx="2366" cy="3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l"/>
              <a:r>
                <a:rPr lang="en-US" altLang="x-none" sz="2500" b="0">
                  <a:solidFill>
                    <a:schemeClr val="accent5"/>
                  </a:solidFill>
                  <a:effectLst>
                    <a:outerShdw blurRad="38100" dist="38100" dir="2700000" algn="tl">
                      <a:srgbClr val="000000"/>
                    </a:outerShdw>
                  </a:effectLst>
                </a:rPr>
                <a:t>INTENSITY OF LAND USE</a:t>
              </a:r>
            </a:p>
          </p:txBody>
        </p:sp>
        <p:sp>
          <p:nvSpPr>
            <p:cNvPr id="203797" name="AutoShape 21"/>
            <p:cNvSpPr>
              <a:spLocks noChangeArrowheads="1"/>
            </p:cNvSpPr>
            <p:nvPr/>
          </p:nvSpPr>
          <p:spPr bwMode="auto">
            <a:xfrm>
              <a:off x="576" y="2304"/>
              <a:ext cx="5184" cy="240"/>
            </a:xfrm>
            <a:prstGeom prst="notchedRightArrow">
              <a:avLst>
                <a:gd name="adj1" fmla="val 27500"/>
                <a:gd name="adj2" fmla="val 138700"/>
              </a:avLst>
            </a:prstGeom>
            <a:gradFill rotWithShape="0">
              <a:gsLst>
                <a:gs pos="0">
                  <a:srgbClr val="00FF00"/>
                </a:gs>
                <a:gs pos="100000">
                  <a:srgbClr val="FF0000"/>
                </a:gs>
              </a:gsLst>
              <a:lin ang="0" scaled="1"/>
            </a:gradFill>
            <a:ln w="12700">
              <a:solidFill>
                <a:schemeClr val="bg2"/>
              </a:solidFill>
              <a:miter lim="800000"/>
              <a:headEnd type="none" w="sm" len="sm"/>
              <a:tailEnd type="none" w="sm" len="sm"/>
            </a:ln>
            <a:effectLst>
              <a:outerShdw blurRad="63500" dist="71842" dir="2700000" algn="ctr" rotWithShape="0">
                <a:schemeClr val="bg2">
                  <a:alpha val="74998"/>
                </a:schemeClr>
              </a:outerShdw>
            </a:effectLst>
          </p:spPr>
          <p:txBody>
            <a:bodyPr wrap="none" anchor="ctr"/>
            <a:lstStyle/>
            <a:p>
              <a:endParaRPr lang="en-US"/>
            </a:p>
          </p:txBody>
        </p:sp>
      </p:grpSp>
      <p:grpSp>
        <p:nvGrpSpPr>
          <p:cNvPr id="203801" name="Group 25"/>
          <p:cNvGrpSpPr>
            <a:grpSpLocks/>
          </p:cNvGrpSpPr>
          <p:nvPr/>
        </p:nvGrpSpPr>
        <p:grpSpPr bwMode="auto">
          <a:xfrm>
            <a:off x="1287463" y="4419602"/>
            <a:ext cx="7315200" cy="920751"/>
            <a:chOff x="912" y="2784"/>
            <a:chExt cx="5184" cy="580"/>
          </a:xfrm>
        </p:grpSpPr>
        <p:sp>
          <p:nvSpPr>
            <p:cNvPr id="203795" name="Text Box 19"/>
            <p:cNvSpPr txBox="1">
              <a:spLocks noChangeArrowheads="1"/>
            </p:cNvSpPr>
            <p:nvPr/>
          </p:nvSpPr>
          <p:spPr bwMode="auto">
            <a:xfrm>
              <a:off x="1680" y="3063"/>
              <a:ext cx="2701" cy="3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l"/>
              <a:r>
                <a:rPr lang="en-US" altLang="x-none" sz="2500" b="0">
                  <a:solidFill>
                    <a:schemeClr val="accent5"/>
                  </a:solidFill>
                  <a:effectLst>
                    <a:outerShdw blurRad="38100" dist="38100" dir="2700000" algn="tl">
                      <a:srgbClr val="000000"/>
                    </a:outerShdw>
                  </a:effectLst>
                </a:rPr>
                <a:t>WATER QUALITY PROBLEMS</a:t>
              </a:r>
            </a:p>
          </p:txBody>
        </p:sp>
        <p:sp>
          <p:nvSpPr>
            <p:cNvPr id="203798" name="AutoShape 22"/>
            <p:cNvSpPr>
              <a:spLocks noChangeArrowheads="1"/>
            </p:cNvSpPr>
            <p:nvPr/>
          </p:nvSpPr>
          <p:spPr bwMode="auto">
            <a:xfrm>
              <a:off x="912" y="2784"/>
              <a:ext cx="5184" cy="240"/>
            </a:xfrm>
            <a:prstGeom prst="notchedRightArrow">
              <a:avLst>
                <a:gd name="adj1" fmla="val 27500"/>
                <a:gd name="adj2" fmla="val 138700"/>
              </a:avLst>
            </a:prstGeom>
            <a:gradFill rotWithShape="0">
              <a:gsLst>
                <a:gs pos="0">
                  <a:srgbClr val="00FF00"/>
                </a:gs>
                <a:gs pos="100000">
                  <a:srgbClr val="FF0000"/>
                </a:gs>
              </a:gsLst>
              <a:lin ang="0" scaled="1"/>
            </a:gradFill>
            <a:ln w="12700">
              <a:solidFill>
                <a:schemeClr val="bg2"/>
              </a:solidFill>
              <a:miter lim="800000"/>
              <a:headEnd type="none" w="sm" len="sm"/>
              <a:tailEnd type="none" w="sm" len="sm"/>
            </a:ln>
            <a:effectLst>
              <a:outerShdw blurRad="63500" dist="71842" dir="2700000" algn="ctr" rotWithShape="0">
                <a:schemeClr val="bg2">
                  <a:alpha val="74998"/>
                </a:schemeClr>
              </a:outerShdw>
            </a:effectLst>
          </p:spPr>
          <p:txBody>
            <a:bodyPr wrap="none" anchor="ctr"/>
            <a:lstStyle/>
            <a:p>
              <a:endParaRPr lang="en-US"/>
            </a:p>
          </p:txBody>
        </p:sp>
      </p:grpSp>
      <p:grpSp>
        <p:nvGrpSpPr>
          <p:cNvPr id="203802" name="Group 26"/>
          <p:cNvGrpSpPr>
            <a:grpSpLocks/>
          </p:cNvGrpSpPr>
          <p:nvPr/>
        </p:nvGrpSpPr>
        <p:grpSpPr bwMode="auto">
          <a:xfrm>
            <a:off x="744538" y="5334003"/>
            <a:ext cx="7315200" cy="920751"/>
            <a:chOff x="528" y="3360"/>
            <a:chExt cx="5184" cy="580"/>
          </a:xfrm>
        </p:grpSpPr>
        <p:sp>
          <p:nvSpPr>
            <p:cNvPr id="203796" name="Text Box 20"/>
            <p:cNvSpPr txBox="1">
              <a:spLocks noChangeArrowheads="1"/>
            </p:cNvSpPr>
            <p:nvPr/>
          </p:nvSpPr>
          <p:spPr bwMode="auto">
            <a:xfrm>
              <a:off x="768" y="3639"/>
              <a:ext cx="3431" cy="3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l"/>
              <a:r>
                <a:rPr lang="en-US" altLang="x-none" sz="2500" b="0">
                  <a:solidFill>
                    <a:schemeClr val="accent5"/>
                  </a:solidFill>
                  <a:effectLst>
                    <a:outerShdw blurRad="38100" dist="38100" dir="2700000" algn="tl">
                      <a:srgbClr val="000000"/>
                    </a:outerShdw>
                  </a:effectLst>
                </a:rPr>
                <a:t>AMOUNT OF IMPERVIOUS SURFACE</a:t>
              </a:r>
            </a:p>
          </p:txBody>
        </p:sp>
        <p:sp>
          <p:nvSpPr>
            <p:cNvPr id="203799" name="AutoShape 23"/>
            <p:cNvSpPr>
              <a:spLocks noChangeArrowheads="1"/>
            </p:cNvSpPr>
            <p:nvPr/>
          </p:nvSpPr>
          <p:spPr bwMode="auto">
            <a:xfrm>
              <a:off x="528" y="3360"/>
              <a:ext cx="5184" cy="240"/>
            </a:xfrm>
            <a:prstGeom prst="notchedRightArrow">
              <a:avLst>
                <a:gd name="adj1" fmla="val 27500"/>
                <a:gd name="adj2" fmla="val 138700"/>
              </a:avLst>
            </a:prstGeom>
            <a:gradFill rotWithShape="0">
              <a:gsLst>
                <a:gs pos="0">
                  <a:srgbClr val="00FF00"/>
                </a:gs>
                <a:gs pos="100000">
                  <a:srgbClr val="FF0000"/>
                </a:gs>
              </a:gsLst>
              <a:lin ang="0" scaled="1"/>
            </a:gradFill>
            <a:ln w="12700">
              <a:solidFill>
                <a:schemeClr val="bg2"/>
              </a:solidFill>
              <a:miter lim="800000"/>
              <a:headEnd type="none" w="sm" len="sm"/>
              <a:tailEnd type="none" w="sm" len="sm"/>
            </a:ln>
            <a:effectLst>
              <a:outerShdw blurRad="63500" dist="71842" dir="2700000" algn="ctr" rotWithShape="0">
                <a:schemeClr val="bg2">
                  <a:alpha val="74998"/>
                </a:schemeClr>
              </a:outerShdw>
            </a:effectLst>
          </p:spPr>
          <p:txBody>
            <a:bodyPr wrap="none" anchor="ctr"/>
            <a:lstStyle/>
            <a:p>
              <a:endParaRPr lang="en-US"/>
            </a:p>
          </p:txBody>
        </p:sp>
      </p:grpSp>
      <p:pic>
        <p:nvPicPr>
          <p:cNvPr id="203804" name="Picture 28" descr="Parking Lot 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32525" y="457200"/>
            <a:ext cx="2692400" cy="2019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809" name="Picture 33" descr="Residential 0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86200" y="1189038"/>
            <a:ext cx="2878138" cy="215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87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3802"/>
                                        </p:tgtEl>
                                        <p:attrNameLst>
                                          <p:attrName>style.visibility</p:attrName>
                                        </p:attrNameLst>
                                      </p:cBhvr>
                                      <p:to>
                                        <p:strVal val="visible"/>
                                      </p:to>
                                    </p:set>
                                    <p:animEffect transition="in" filter="wipe(left)">
                                      <p:cBhvr>
                                        <p:cTn id="7" dur="500"/>
                                        <p:tgtEl>
                                          <p:spTgt spid="20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NPS Pollution</a:t>
            </a:r>
            <a:r>
              <a:rPr lang="mr-IN" dirty="0"/>
              <a:t>–</a:t>
            </a:r>
            <a:r>
              <a:rPr lang="en-US" dirty="0"/>
              <a:t> Linking Land Use to WQ</a:t>
            </a:r>
          </a:p>
        </p:txBody>
      </p:sp>
      <p:sp>
        <p:nvSpPr>
          <p:cNvPr id="6" name="TextBox 5"/>
          <p:cNvSpPr txBox="1"/>
          <p:nvPr/>
        </p:nvSpPr>
        <p:spPr>
          <a:xfrm>
            <a:off x="5248525" y="5989578"/>
            <a:ext cx="3443288" cy="369332"/>
          </a:xfrm>
          <a:prstGeom prst="rect">
            <a:avLst/>
          </a:prstGeom>
          <a:noFill/>
        </p:spPr>
        <p:txBody>
          <a:bodyPr wrap="square" rtlCol="0">
            <a:spAutoFit/>
          </a:bodyPr>
          <a:lstStyle/>
          <a:p>
            <a:pPr algn="r"/>
            <a:r>
              <a:rPr lang="en-US" sz="900" dirty="0"/>
              <a:t>By David J. </a:t>
            </a:r>
            <a:r>
              <a:rPr lang="en-US" sz="900" dirty="0" err="1"/>
              <a:t>Welsch</a:t>
            </a:r>
            <a:r>
              <a:rPr lang="en-US" sz="900" dirty="0"/>
              <a:t>, for the United States Department of Agriculture, 1991, [Public domain], via Wikimedia Commons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213" y="2154178"/>
            <a:ext cx="6578600" cy="3835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8842" y="1439804"/>
            <a:ext cx="2230967" cy="1943100"/>
          </a:xfrm>
          <a:prstGeom prst="rect">
            <a:avLst/>
          </a:prstGeom>
        </p:spPr>
      </p:pic>
      <p:sp>
        <p:nvSpPr>
          <p:cNvPr id="8" name="TextBox 7"/>
          <p:cNvSpPr txBox="1"/>
          <p:nvPr/>
        </p:nvSpPr>
        <p:spPr>
          <a:xfrm>
            <a:off x="2113213" y="2313879"/>
            <a:ext cx="6430712" cy="3416320"/>
          </a:xfrm>
          <a:prstGeom prst="rect">
            <a:avLst/>
          </a:prstGeom>
          <a:solidFill>
            <a:schemeClr val="bg2">
              <a:lumMod val="90000"/>
            </a:schemeClr>
          </a:solidFill>
        </p:spPr>
        <p:txBody>
          <a:bodyPr wrap="square" rtlCol="0">
            <a:spAutoFit/>
          </a:bodyPr>
          <a:lstStyle/>
          <a:p>
            <a:r>
              <a:rPr lang="en-US" sz="3600" i="1" dirty="0">
                <a:solidFill>
                  <a:schemeClr val="accent5"/>
                </a:solidFill>
              </a:rPr>
              <a:t>“ . .. nonpoint source pollutants, which are typically dispersed in origin, have increased in relative importance and </a:t>
            </a:r>
            <a:r>
              <a:rPr lang="en-US" sz="3600" i="1" dirty="0">
                <a:solidFill>
                  <a:srgbClr val="FF0000"/>
                </a:solidFill>
              </a:rPr>
              <a:t>now account for more than 50%</a:t>
            </a:r>
            <a:r>
              <a:rPr lang="en-US" sz="3600" i="1" dirty="0">
                <a:solidFill>
                  <a:schemeClr val="accent5"/>
                </a:solidFill>
              </a:rPr>
              <a:t> of the pollution in our nation's waters.”</a:t>
            </a:r>
          </a:p>
        </p:txBody>
      </p:sp>
    </p:spTree>
    <p:extLst>
      <p:ext uri="{BB962C8B-B14F-4D97-AF65-F5344CB8AC3E}">
        <p14:creationId xmlns:p14="http://schemas.microsoft.com/office/powerpoint/2010/main" val="211621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2559" y="1543049"/>
            <a:ext cx="3574220" cy="4633913"/>
          </a:xfrm>
          <a:prstGeom prst="rect">
            <a:avLst/>
          </a:prstGeom>
          <a:ln w="12700">
            <a:solidFill>
              <a:schemeClr val="accent5"/>
            </a:solidFill>
          </a:ln>
          <a:effectLst>
            <a:outerShdw blurRad="50800" dist="38100" dir="10800000" algn="r" rotWithShape="0">
              <a:prstClr val="black">
                <a:alpha val="40000"/>
              </a:prstClr>
            </a:outerShdw>
          </a:effectLst>
        </p:spPr>
      </p:pic>
      <p:sp>
        <p:nvSpPr>
          <p:cNvPr id="2" name="Title 1"/>
          <p:cNvSpPr>
            <a:spLocks noGrp="1"/>
          </p:cNvSpPr>
          <p:nvPr>
            <p:ph type="title"/>
          </p:nvPr>
        </p:nvSpPr>
        <p:spPr/>
        <p:txBody>
          <a:bodyPr/>
          <a:lstStyle/>
          <a:p>
            <a:r>
              <a:rPr lang="en-US" dirty="0"/>
              <a:t>Water Quality Act of 1987</a:t>
            </a:r>
          </a:p>
        </p:txBody>
      </p:sp>
      <p:sp>
        <p:nvSpPr>
          <p:cNvPr id="3" name="Content Placeholder 2"/>
          <p:cNvSpPr>
            <a:spLocks noGrp="1"/>
          </p:cNvSpPr>
          <p:nvPr>
            <p:ph sz="half" idx="1"/>
          </p:nvPr>
        </p:nvSpPr>
        <p:spPr/>
        <p:txBody>
          <a:bodyPr>
            <a:normAutofit fontScale="92500" lnSpcReduction="20000"/>
          </a:bodyPr>
          <a:lstStyle/>
          <a:p>
            <a:r>
              <a:rPr lang="en-US" dirty="0"/>
              <a:t>Recognize the land use &amp; WQ connection </a:t>
            </a:r>
          </a:p>
          <a:p>
            <a:r>
              <a:rPr lang="en-US" dirty="0"/>
              <a:t>Grants to address NPS (319)</a:t>
            </a:r>
          </a:p>
          <a:p>
            <a:r>
              <a:rPr lang="en-US" dirty="0"/>
              <a:t>Permits required for:</a:t>
            </a:r>
          </a:p>
          <a:p>
            <a:pPr lvl="1"/>
            <a:r>
              <a:rPr lang="en-US" dirty="0"/>
              <a:t>Industrial </a:t>
            </a:r>
            <a:r>
              <a:rPr lang="en-US" dirty="0" err="1"/>
              <a:t>stormwater</a:t>
            </a:r>
            <a:r>
              <a:rPr lang="en-US" dirty="0"/>
              <a:t> discharges</a:t>
            </a:r>
          </a:p>
          <a:p>
            <a:pPr lvl="1"/>
            <a:r>
              <a:rPr lang="en-US" dirty="0"/>
              <a:t>Municipal separate storm sewer systems (MS4)</a:t>
            </a:r>
          </a:p>
          <a:p>
            <a:r>
              <a:rPr lang="en-US" dirty="0"/>
              <a:t>TMDLs</a:t>
            </a:r>
          </a:p>
          <a:p>
            <a:pPr marL="0" indent="0">
              <a:buNone/>
            </a:pPr>
            <a:r>
              <a:rPr lang="en-US" dirty="0"/>
              <a:t>(Agricultural discharges still exempt)</a:t>
            </a:r>
          </a:p>
        </p:txBody>
      </p:sp>
      <p:pic>
        <p:nvPicPr>
          <p:cNvPr id="5" name="Content Placeholder 4"/>
          <p:cNvPicPr>
            <a:picLocks noGrp="1" noChangeAspect="1"/>
          </p:cNvPicPr>
          <p:nvPr>
            <p:ph sz="half" idx="2"/>
          </p:nvPr>
        </p:nvPicPr>
        <p:blipFill>
          <a:blip r:embed="rId4"/>
          <a:stretch>
            <a:fillRect/>
          </a:stretch>
        </p:blipFill>
        <p:spPr>
          <a:xfrm>
            <a:off x="4912113" y="1543050"/>
            <a:ext cx="3535891" cy="4633913"/>
          </a:xfrm>
          <a:prstGeom prst="rect">
            <a:avLst/>
          </a:prstGeom>
          <a:ln w="12700">
            <a:solidFill>
              <a:schemeClr val="accent5"/>
            </a:solidFill>
          </a:ln>
          <a:effectLst>
            <a:outerShdw blurRad="50800" dist="38100" dir="10800000" algn="r" rotWithShape="0">
              <a:prstClr val="black">
                <a:alpha val="40000"/>
              </a:prstClr>
            </a:outerShdw>
          </a:effectLst>
        </p:spPr>
      </p:pic>
      <p:sp>
        <p:nvSpPr>
          <p:cNvPr id="7" name="TextBox 6"/>
          <p:cNvSpPr txBox="1"/>
          <p:nvPr/>
        </p:nvSpPr>
        <p:spPr>
          <a:xfrm>
            <a:off x="7104979" y="6157096"/>
            <a:ext cx="1343025" cy="246221"/>
          </a:xfrm>
          <a:prstGeom prst="rect">
            <a:avLst/>
          </a:prstGeom>
          <a:noFill/>
        </p:spPr>
        <p:txBody>
          <a:bodyPr wrap="square" rtlCol="0">
            <a:spAutoFit/>
          </a:bodyPr>
          <a:lstStyle/>
          <a:p>
            <a:pPr algn="r"/>
            <a:r>
              <a:rPr lang="en-US" sz="1000" dirty="0"/>
              <a:t>U.S. EPA</a:t>
            </a:r>
          </a:p>
        </p:txBody>
      </p:sp>
    </p:spTree>
    <p:extLst>
      <p:ext uri="{BB962C8B-B14F-4D97-AF65-F5344CB8AC3E}">
        <p14:creationId xmlns:p14="http://schemas.microsoft.com/office/powerpoint/2010/main" val="493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Regulate This!</a:t>
            </a:r>
          </a:p>
        </p:txBody>
      </p:sp>
      <p:sp>
        <p:nvSpPr>
          <p:cNvPr id="4" name="TextBox 3"/>
          <p:cNvSpPr txBox="1"/>
          <p:nvPr/>
        </p:nvSpPr>
        <p:spPr>
          <a:xfrm>
            <a:off x="168842" y="3115885"/>
            <a:ext cx="3739620" cy="646331"/>
          </a:xfrm>
          <a:prstGeom prst="rect">
            <a:avLst/>
          </a:prstGeom>
          <a:noFill/>
        </p:spPr>
        <p:txBody>
          <a:bodyPr wrap="square" rtlCol="0">
            <a:spAutoFit/>
          </a:bodyPr>
          <a:lstStyle/>
          <a:p>
            <a:pPr algn="ctr"/>
            <a:r>
              <a:rPr lang="en-US" dirty="0">
                <a:solidFill>
                  <a:srgbClr val="FF0000"/>
                </a:solidFill>
              </a:rPr>
              <a:t>Residential (fertilizer, pesticides, pet waste, cleaners, </a:t>
            </a:r>
            <a:r>
              <a:rPr lang="en-US" dirty="0" err="1">
                <a:solidFill>
                  <a:srgbClr val="FF0000"/>
                </a:solidFill>
              </a:rPr>
              <a:t>septics</a:t>
            </a:r>
            <a:r>
              <a:rPr lang="en-US" dirty="0">
                <a:solidFill>
                  <a:srgbClr val="FF0000"/>
                </a:solidFill>
              </a:rPr>
              <a:t>)</a:t>
            </a:r>
          </a:p>
        </p:txBody>
      </p:sp>
      <p:sp>
        <p:nvSpPr>
          <p:cNvPr id="5" name="TextBox 4"/>
          <p:cNvSpPr txBox="1"/>
          <p:nvPr/>
        </p:nvSpPr>
        <p:spPr>
          <a:xfrm>
            <a:off x="5309791" y="3149733"/>
            <a:ext cx="2608658" cy="646331"/>
          </a:xfrm>
          <a:prstGeom prst="rect">
            <a:avLst/>
          </a:prstGeom>
          <a:noFill/>
        </p:spPr>
        <p:txBody>
          <a:bodyPr wrap="square" rtlCol="0">
            <a:spAutoFit/>
          </a:bodyPr>
          <a:lstStyle/>
          <a:p>
            <a:pPr algn="ctr"/>
            <a:r>
              <a:rPr lang="en-US" dirty="0">
                <a:solidFill>
                  <a:srgbClr val="FF0000"/>
                </a:solidFill>
              </a:rPr>
              <a:t>Construction (sediment, chemicals, oil, etc.)</a:t>
            </a:r>
          </a:p>
        </p:txBody>
      </p:sp>
      <p:sp>
        <p:nvSpPr>
          <p:cNvPr id="7" name="TextBox 6"/>
          <p:cNvSpPr txBox="1"/>
          <p:nvPr/>
        </p:nvSpPr>
        <p:spPr>
          <a:xfrm>
            <a:off x="346829" y="5807631"/>
            <a:ext cx="3561633" cy="646331"/>
          </a:xfrm>
          <a:prstGeom prst="rect">
            <a:avLst/>
          </a:prstGeom>
          <a:noFill/>
        </p:spPr>
        <p:txBody>
          <a:bodyPr wrap="square" rtlCol="0">
            <a:spAutoFit/>
          </a:bodyPr>
          <a:lstStyle/>
          <a:p>
            <a:pPr algn="ctr"/>
            <a:r>
              <a:rPr lang="en-US" dirty="0">
                <a:solidFill>
                  <a:srgbClr val="FF0000"/>
                </a:solidFill>
              </a:rPr>
              <a:t>Roads/Parking lots (salt, sand, oil, grease,  brake dust</a:t>
            </a:r>
            <a:r>
              <a:rPr lang="en-US">
                <a:solidFill>
                  <a:srgbClr val="FF0000"/>
                </a:solidFill>
              </a:rPr>
              <a:t>, trash, etc</a:t>
            </a:r>
            <a:r>
              <a:rPr lang="en-US" dirty="0">
                <a:solidFill>
                  <a:srgbClr val="FF0000"/>
                </a:solidFill>
              </a:rPr>
              <a:t>.)</a:t>
            </a:r>
          </a:p>
        </p:txBody>
      </p:sp>
      <p:pic>
        <p:nvPicPr>
          <p:cNvPr id="8" name="Picture 7"/>
          <p:cNvPicPr>
            <a:picLocks noChangeAspect="1"/>
          </p:cNvPicPr>
          <p:nvPr/>
        </p:nvPicPr>
        <p:blipFill>
          <a:blip r:embed="rId3"/>
          <a:stretch>
            <a:fillRect/>
          </a:stretch>
        </p:blipFill>
        <p:spPr>
          <a:xfrm>
            <a:off x="346829" y="4147352"/>
            <a:ext cx="3424282" cy="1633119"/>
          </a:xfrm>
          <a:prstGeom prst="rect">
            <a:avLst/>
          </a:prstGeom>
        </p:spPr>
      </p:pic>
      <p:sp>
        <p:nvSpPr>
          <p:cNvPr id="9" name="TextBox 8"/>
          <p:cNvSpPr txBox="1"/>
          <p:nvPr/>
        </p:nvSpPr>
        <p:spPr>
          <a:xfrm>
            <a:off x="5139336" y="5807631"/>
            <a:ext cx="3161702" cy="646331"/>
          </a:xfrm>
          <a:prstGeom prst="rect">
            <a:avLst/>
          </a:prstGeom>
          <a:noFill/>
        </p:spPr>
        <p:txBody>
          <a:bodyPr wrap="square" rtlCol="0">
            <a:spAutoFit/>
          </a:bodyPr>
          <a:lstStyle/>
          <a:p>
            <a:pPr algn="ctr"/>
            <a:r>
              <a:rPr lang="en-US" dirty="0">
                <a:solidFill>
                  <a:srgbClr val="FF0000"/>
                </a:solidFill>
              </a:rPr>
              <a:t>Agricultural (sediment, manure, insecticides, etc.)</a:t>
            </a:r>
          </a:p>
        </p:txBody>
      </p:sp>
      <p:grpSp>
        <p:nvGrpSpPr>
          <p:cNvPr id="13" name="Group 12"/>
          <p:cNvGrpSpPr/>
          <p:nvPr/>
        </p:nvGrpSpPr>
        <p:grpSpPr>
          <a:xfrm>
            <a:off x="664850" y="1270195"/>
            <a:ext cx="2747603" cy="1870027"/>
            <a:chOff x="798384" y="1230647"/>
            <a:chExt cx="2747603" cy="1870027"/>
          </a:xfrm>
        </p:grpSpPr>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384" y="1230647"/>
              <a:ext cx="1273304" cy="185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1688" y="1256320"/>
              <a:ext cx="1474299" cy="93218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85913" y="2132169"/>
              <a:ext cx="1560074" cy="968505"/>
            </a:xfrm>
            <a:prstGeom prst="rect">
              <a:avLst/>
            </a:prstGeom>
          </p:spPr>
        </p:pic>
      </p:grpSp>
      <p:pic>
        <p:nvPicPr>
          <p:cNvPr id="14" name="Picture 13"/>
          <p:cNvPicPr>
            <a:picLocks noChangeAspect="1"/>
          </p:cNvPicPr>
          <p:nvPr/>
        </p:nvPicPr>
        <p:blipFill>
          <a:blip r:embed="rId7"/>
          <a:stretch>
            <a:fillRect/>
          </a:stretch>
        </p:blipFill>
        <p:spPr>
          <a:xfrm>
            <a:off x="5309791" y="1295868"/>
            <a:ext cx="2541868" cy="1906401"/>
          </a:xfrm>
          <a:prstGeom prst="rect">
            <a:avLst/>
          </a:prstGeom>
        </p:spPr>
      </p:pic>
      <p:pic>
        <p:nvPicPr>
          <p:cNvPr id="15" name="Picture 14"/>
          <p:cNvPicPr>
            <a:picLocks noChangeAspect="1"/>
          </p:cNvPicPr>
          <p:nvPr/>
        </p:nvPicPr>
        <p:blipFill>
          <a:blip r:embed="rId8"/>
          <a:stretch>
            <a:fillRect/>
          </a:stretch>
        </p:blipFill>
        <p:spPr>
          <a:xfrm>
            <a:off x="5271688" y="3926373"/>
            <a:ext cx="2684864" cy="191699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5127" y="2134710"/>
            <a:ext cx="4072176" cy="2714784"/>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84573" y="300684"/>
            <a:ext cx="2097747" cy="2097747"/>
          </a:xfrm>
          <a:prstGeom prst="rect">
            <a:avLst/>
          </a:prstGeom>
        </p:spPr>
      </p:pic>
    </p:spTree>
    <p:extLst>
      <p:ext uri="{BB962C8B-B14F-4D97-AF65-F5344CB8AC3E}">
        <p14:creationId xmlns:p14="http://schemas.microsoft.com/office/powerpoint/2010/main" val="8377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strVal val="#ppt_w*0.7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NPS Pollution </a:t>
            </a:r>
            <a:r>
              <a:rPr lang="mr-IN" dirty="0"/>
              <a:t>–</a:t>
            </a:r>
            <a:r>
              <a:rPr lang="en-US" dirty="0"/>
              <a:t> How do we regulate it?</a:t>
            </a:r>
          </a:p>
        </p:txBody>
      </p:sp>
      <p:sp>
        <p:nvSpPr>
          <p:cNvPr id="3" name="Content Placeholder 2"/>
          <p:cNvSpPr>
            <a:spLocks noGrp="1"/>
          </p:cNvSpPr>
          <p:nvPr>
            <p:ph sz="half" idx="1"/>
          </p:nvPr>
        </p:nvSpPr>
        <p:spPr/>
        <p:txBody>
          <a:bodyPr>
            <a:normAutofit fontScale="92500" lnSpcReduction="10000"/>
          </a:bodyPr>
          <a:lstStyle/>
          <a:p>
            <a:r>
              <a:rPr lang="en-US" dirty="0"/>
              <a:t>Diffuse sources harder to regulate, monitor</a:t>
            </a:r>
          </a:p>
          <a:p>
            <a:r>
              <a:rPr lang="en-US" dirty="0"/>
              <a:t>Human behavior change needed, but difficult</a:t>
            </a:r>
          </a:p>
          <a:p>
            <a:r>
              <a:rPr lang="en-US" dirty="0"/>
              <a:t>Have more control over how we developed &amp; develop our communities</a:t>
            </a:r>
          </a:p>
          <a:p>
            <a:r>
              <a:rPr lang="en-US" dirty="0">
                <a:solidFill>
                  <a:schemeClr val="accent5"/>
                </a:solidFill>
              </a:rPr>
              <a:t>Bottom line</a:t>
            </a:r>
            <a:r>
              <a:rPr lang="en-US" dirty="0"/>
              <a:t>: Land use planning &amp; site design is critical</a:t>
            </a:r>
          </a:p>
        </p:txBody>
      </p:sp>
      <p:pic>
        <p:nvPicPr>
          <p:cNvPr id="5" name="Content Placeholder 4"/>
          <p:cNvPicPr>
            <a:picLocks noGrp="1" noChangeAspect="1"/>
          </p:cNvPicPr>
          <p:nvPr>
            <p:ph sz="half" idx="2"/>
          </p:nvPr>
        </p:nvPicPr>
        <p:blipFill>
          <a:blip r:embed="rId3"/>
          <a:stretch>
            <a:fillRect/>
          </a:stretch>
        </p:blipFill>
        <p:spPr>
          <a:xfrm>
            <a:off x="4743451" y="1825625"/>
            <a:ext cx="3886200" cy="3886200"/>
          </a:xfrm>
          <a:prstGeom prst="rect">
            <a:avLst/>
          </a:prstGeom>
        </p:spPr>
      </p:pic>
    </p:spTree>
    <p:extLst>
      <p:ext uri="{BB962C8B-B14F-4D97-AF65-F5344CB8AC3E}">
        <p14:creationId xmlns:p14="http://schemas.microsoft.com/office/powerpoint/2010/main" val="4282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Changing How We Develop &amp; Manage </a:t>
            </a:r>
            <a:r>
              <a:rPr lang="en-US" dirty="0" err="1"/>
              <a:t>Stormwater</a:t>
            </a:r>
            <a:endParaRPr lang="en-US" dirty="0"/>
          </a:p>
        </p:txBody>
      </p:sp>
      <p:sp>
        <p:nvSpPr>
          <p:cNvPr id="3" name="Content Placeholder 2"/>
          <p:cNvSpPr>
            <a:spLocks noGrp="1"/>
          </p:cNvSpPr>
          <p:nvPr>
            <p:ph sz="half" idx="1"/>
          </p:nvPr>
        </p:nvSpPr>
        <p:spPr/>
        <p:txBody>
          <a:bodyPr/>
          <a:lstStyle/>
          <a:p>
            <a:pPr marL="0" indent="0">
              <a:buNone/>
            </a:pPr>
            <a:r>
              <a:rPr lang="en-US" dirty="0"/>
              <a:t>Old Way - flooding focused</a:t>
            </a:r>
          </a:p>
        </p:txBody>
      </p:sp>
      <p:sp>
        <p:nvSpPr>
          <p:cNvPr id="4" name="Content Placeholder 3"/>
          <p:cNvSpPr>
            <a:spLocks noGrp="1"/>
          </p:cNvSpPr>
          <p:nvPr>
            <p:ph sz="half" idx="2"/>
          </p:nvPr>
        </p:nvSpPr>
        <p:spPr/>
        <p:txBody>
          <a:bodyPr/>
          <a:lstStyle/>
          <a:p>
            <a:pPr marL="0" indent="0">
              <a:buNone/>
            </a:pPr>
            <a:r>
              <a:rPr lang="en-US" dirty="0"/>
              <a:t>New Way </a:t>
            </a:r>
            <a:r>
              <a:rPr lang="mr-IN" dirty="0"/>
              <a:t>–</a:t>
            </a:r>
            <a:r>
              <a:rPr lang="en-US" dirty="0"/>
              <a:t> flooding &amp; pollution prevention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2950" y="2619434"/>
            <a:ext cx="2628900" cy="3943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7700" y="3005138"/>
            <a:ext cx="4229100" cy="31718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1229" y="2619434"/>
            <a:ext cx="3036476" cy="3874979"/>
          </a:xfrm>
          <a:prstGeom prst="rect">
            <a:avLst/>
          </a:prstGeom>
          <a:ln>
            <a:solidFill>
              <a:schemeClr val="accent5"/>
            </a:solidFill>
          </a:ln>
        </p:spPr>
      </p:pic>
    </p:spTree>
    <p:extLst>
      <p:ext uri="{BB962C8B-B14F-4D97-AF65-F5344CB8AC3E}">
        <p14:creationId xmlns:p14="http://schemas.microsoft.com/office/powerpoint/2010/main" val="8905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you know about how we change land use regulations?</a:t>
            </a:r>
          </a:p>
        </p:txBody>
      </p:sp>
      <p:sp>
        <p:nvSpPr>
          <p:cNvPr id="3" name="Content Placeholder 2"/>
          <p:cNvSpPr>
            <a:spLocks noGrp="1"/>
          </p:cNvSpPr>
          <p:nvPr>
            <p:ph idx="1"/>
          </p:nvPr>
        </p:nvSpPr>
        <p:spPr>
          <a:xfrm>
            <a:off x="168842" y="5043487"/>
            <a:ext cx="8809992" cy="1314451"/>
          </a:xfrm>
        </p:spPr>
        <p:txBody>
          <a:bodyPr/>
          <a:lstStyle/>
          <a:p>
            <a:pPr marL="0" indent="0">
              <a:buNone/>
            </a:pPr>
            <a:r>
              <a:rPr lang="en-US" dirty="0"/>
              <a:t>In a browser on your phone or computer, go to: </a:t>
            </a:r>
          </a:p>
          <a:p>
            <a:pPr marL="685765" lvl="2" indent="0" algn="ctr">
              <a:buNone/>
            </a:pPr>
            <a:r>
              <a:rPr lang="en-US" sz="3200" dirty="0">
                <a:hlinkClick r:id="rId3"/>
              </a:rPr>
              <a:t>http://pollev.com/daviddickson371</a:t>
            </a:r>
            <a:endParaRPr lang="en-US" sz="3200" dirty="0"/>
          </a:p>
          <a:p>
            <a:pPr marL="0" indent="0">
              <a:buNone/>
            </a:pPr>
            <a:endParaRPr lang="en-US" sz="4200" dirty="0"/>
          </a:p>
          <a:p>
            <a:pPr lvl="1"/>
            <a:endParaRPr lang="en-US" dirty="0"/>
          </a:p>
          <a:p>
            <a:endParaRPr lang="en-US" dirty="0"/>
          </a:p>
        </p:txBody>
      </p:sp>
      <p:pic>
        <p:nvPicPr>
          <p:cNvPr id="6" name="Picture 5"/>
          <p:cNvPicPr>
            <a:picLocks noChangeAspect="1"/>
          </p:cNvPicPr>
          <p:nvPr/>
        </p:nvPicPr>
        <p:blipFill>
          <a:blip r:embed="rId4"/>
          <a:stretch>
            <a:fillRect/>
          </a:stretch>
        </p:blipFill>
        <p:spPr>
          <a:xfrm>
            <a:off x="1073401" y="1800225"/>
            <a:ext cx="7041900" cy="2552689"/>
          </a:xfrm>
          <a:prstGeom prst="rect">
            <a:avLst/>
          </a:prstGeom>
        </p:spPr>
      </p:pic>
    </p:spTree>
    <p:extLst>
      <p:ext uri="{BB962C8B-B14F-4D97-AF65-F5344CB8AC3E}">
        <p14:creationId xmlns:p14="http://schemas.microsoft.com/office/powerpoint/2010/main" val="24917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571500"/>
            <a:ext cx="9017000" cy="6222999"/>
          </a:xfrm>
          <a:prstGeom prst="rect">
            <a:avLst/>
          </a:prstGeom>
        </p:spPr>
      </p:pic>
    </p:spTree>
    <p:extLst>
      <p:ext uri="{BB962C8B-B14F-4D97-AF65-F5344CB8AC3E}">
        <p14:creationId xmlns:p14="http://schemas.microsoft.com/office/powerpoint/2010/main" val="114467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628650"/>
            <a:ext cx="9017000" cy="6165850"/>
          </a:xfrm>
          <a:prstGeom prst="rect">
            <a:avLst/>
          </a:prstGeom>
        </p:spPr>
      </p:pic>
    </p:spTree>
    <p:extLst>
      <p:ext uri="{BB962C8B-B14F-4D97-AF65-F5344CB8AC3E}">
        <p14:creationId xmlns:p14="http://schemas.microsoft.com/office/powerpoint/2010/main" val="160163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Ahead</a:t>
            </a:r>
          </a:p>
        </p:txBody>
      </p:sp>
      <p:sp>
        <p:nvSpPr>
          <p:cNvPr id="5" name="Content Placeholder 4"/>
          <p:cNvSpPr>
            <a:spLocks noGrp="1"/>
          </p:cNvSpPr>
          <p:nvPr>
            <p:ph sz="half" idx="1"/>
          </p:nvPr>
        </p:nvSpPr>
        <p:spPr>
          <a:xfrm>
            <a:off x="414338" y="2227696"/>
            <a:ext cx="3886200" cy="3175000"/>
          </a:xfrm>
        </p:spPr>
        <p:txBody>
          <a:bodyPr/>
          <a:lstStyle/>
          <a:p>
            <a:r>
              <a:rPr lang="en-US" dirty="0"/>
              <a:t>From Point A to Nonpoint B</a:t>
            </a:r>
          </a:p>
          <a:p>
            <a:r>
              <a:rPr lang="en-US" dirty="0"/>
              <a:t>Land Use Regulation Quiz</a:t>
            </a:r>
          </a:p>
          <a:p>
            <a:r>
              <a:rPr lang="en-US" dirty="0"/>
              <a:t>State of Land Use Regulation in CT</a:t>
            </a:r>
          </a:p>
        </p:txBody>
      </p:sp>
      <p:pic>
        <p:nvPicPr>
          <p:cNvPr id="3" name="Picture 2"/>
          <p:cNvPicPr>
            <a:picLocks noChangeAspect="1"/>
          </p:cNvPicPr>
          <p:nvPr/>
        </p:nvPicPr>
        <p:blipFill>
          <a:blip r:embed="rId3"/>
          <a:stretch>
            <a:fillRect/>
          </a:stretch>
        </p:blipFill>
        <p:spPr>
          <a:xfrm>
            <a:off x="4129743" y="1847152"/>
            <a:ext cx="4742138" cy="3555544"/>
          </a:xfrm>
          <a:prstGeom prst="rect">
            <a:avLst/>
          </a:prstGeom>
        </p:spPr>
      </p:pic>
      <p:pic>
        <p:nvPicPr>
          <p:cNvPr id="7" name="Picture 6"/>
          <p:cNvPicPr>
            <a:picLocks noChangeAspect="1"/>
          </p:cNvPicPr>
          <p:nvPr/>
        </p:nvPicPr>
        <p:blipFill>
          <a:blip r:embed="rId4"/>
          <a:stretch>
            <a:fillRect/>
          </a:stretch>
        </p:blipFill>
        <p:spPr>
          <a:xfrm>
            <a:off x="4464515" y="1588627"/>
            <a:ext cx="4072593" cy="4072593"/>
          </a:xfrm>
          <a:prstGeom prst="rect">
            <a:avLst/>
          </a:prstGeom>
        </p:spPr>
      </p:pic>
    </p:spTree>
    <p:extLst>
      <p:ext uri="{BB962C8B-B14F-4D97-AF65-F5344CB8AC3E}">
        <p14:creationId xmlns:p14="http://schemas.microsoft.com/office/powerpoint/2010/main" val="28996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dissolv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dissolv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757238"/>
            <a:ext cx="9017000" cy="6037262"/>
          </a:xfrm>
          <a:prstGeom prst="rect">
            <a:avLst/>
          </a:prstGeom>
        </p:spPr>
      </p:pic>
    </p:spTree>
    <p:extLst>
      <p:ext uri="{BB962C8B-B14F-4D97-AF65-F5344CB8AC3E}">
        <p14:creationId xmlns:p14="http://schemas.microsoft.com/office/powerpoint/2010/main" val="113082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714374"/>
            <a:ext cx="9017000" cy="6080125"/>
          </a:xfrm>
          <a:prstGeom prst="rect">
            <a:avLst/>
          </a:prstGeom>
        </p:spPr>
      </p:pic>
    </p:spTree>
    <p:extLst>
      <p:ext uri="{BB962C8B-B14F-4D97-AF65-F5344CB8AC3E}">
        <p14:creationId xmlns:p14="http://schemas.microsoft.com/office/powerpoint/2010/main" val="931799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742950"/>
            <a:ext cx="9017000" cy="6051550"/>
          </a:xfrm>
          <a:prstGeom prst="rect">
            <a:avLst/>
          </a:prstGeom>
        </p:spPr>
      </p:pic>
    </p:spTree>
    <p:extLst>
      <p:ext uri="{BB962C8B-B14F-4D97-AF65-F5344CB8AC3E}">
        <p14:creationId xmlns:p14="http://schemas.microsoft.com/office/powerpoint/2010/main" val="944759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657224"/>
            <a:ext cx="9017000" cy="6137275"/>
          </a:xfrm>
          <a:prstGeom prst="rect">
            <a:avLst/>
          </a:prstGeom>
        </p:spPr>
      </p:pic>
    </p:spTree>
    <p:extLst>
      <p:ext uri="{BB962C8B-B14F-4D97-AF65-F5344CB8AC3E}">
        <p14:creationId xmlns:p14="http://schemas.microsoft.com/office/powerpoint/2010/main" val="288800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671512"/>
            <a:ext cx="9017000" cy="6122987"/>
          </a:xfrm>
          <a:prstGeom prst="rect">
            <a:avLst/>
          </a:prstGeom>
        </p:spPr>
      </p:pic>
    </p:spTree>
    <p:extLst>
      <p:ext uri="{BB962C8B-B14F-4D97-AF65-F5344CB8AC3E}">
        <p14:creationId xmlns:p14="http://schemas.microsoft.com/office/powerpoint/2010/main" val="1600669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63500" y="800100"/>
            <a:ext cx="9017000" cy="5994400"/>
          </a:xfrm>
          <a:prstGeom prst="rect">
            <a:avLst/>
          </a:prstGeom>
        </p:spPr>
      </p:pic>
    </p:spTree>
    <p:extLst>
      <p:ext uri="{BB962C8B-B14F-4D97-AF65-F5344CB8AC3E}">
        <p14:creationId xmlns:p14="http://schemas.microsoft.com/office/powerpoint/2010/main" val="104134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 - Land Use in CT</a:t>
            </a:r>
          </a:p>
        </p:txBody>
      </p:sp>
      <p:sp>
        <p:nvSpPr>
          <p:cNvPr id="3" name="Content Placeholder 2"/>
          <p:cNvSpPr>
            <a:spLocks noGrp="1"/>
          </p:cNvSpPr>
          <p:nvPr>
            <p:ph sz="half" idx="1"/>
          </p:nvPr>
        </p:nvSpPr>
        <p:spPr>
          <a:xfrm>
            <a:off x="400050" y="2502677"/>
            <a:ext cx="3886200" cy="2887470"/>
          </a:xfrm>
        </p:spPr>
        <p:txBody>
          <a:bodyPr>
            <a:normAutofit fontScale="92500" lnSpcReduction="10000"/>
          </a:bodyPr>
          <a:lstStyle/>
          <a:p>
            <a:r>
              <a:rPr lang="en-US" dirty="0"/>
              <a:t>169 Fiefdoms</a:t>
            </a:r>
          </a:p>
          <a:p>
            <a:r>
              <a:rPr lang="en-US" dirty="0"/>
              <a:t>No County Government</a:t>
            </a:r>
          </a:p>
          <a:p>
            <a:r>
              <a:rPr lang="en-US" dirty="0"/>
              <a:t>No State Planning Office</a:t>
            </a:r>
          </a:p>
          <a:p>
            <a:r>
              <a:rPr lang="en-US" dirty="0"/>
              <a:t>No State GIS</a:t>
            </a:r>
          </a:p>
          <a:p>
            <a:r>
              <a:rPr lang="en-US" dirty="0"/>
              <a:t>½ towns no full time planning staff</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3838" y="2306078"/>
            <a:ext cx="4088295" cy="3080084"/>
          </a:xfrm>
          <a:prstGeom prst="rect">
            <a:avLst/>
          </a:prstGeom>
        </p:spPr>
      </p:pic>
    </p:spTree>
    <p:extLst>
      <p:ext uri="{BB962C8B-B14F-4D97-AF65-F5344CB8AC3E}">
        <p14:creationId xmlns:p14="http://schemas.microsoft.com/office/powerpoint/2010/main" val="12562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 - Land Use </a:t>
            </a:r>
            <a:r>
              <a:rPr lang="en-US" dirty="0" err="1"/>
              <a:t>Comissioners</a:t>
            </a:r>
            <a:endParaRPr lang="en-US" dirty="0"/>
          </a:p>
        </p:txBody>
      </p:sp>
      <p:sp>
        <p:nvSpPr>
          <p:cNvPr id="3" name="Content Placeholder 2"/>
          <p:cNvSpPr>
            <a:spLocks noGrp="1"/>
          </p:cNvSpPr>
          <p:nvPr>
            <p:ph sz="half" idx="1"/>
          </p:nvPr>
        </p:nvSpPr>
        <p:spPr>
          <a:xfrm>
            <a:off x="400050" y="1736165"/>
            <a:ext cx="3886200" cy="4776930"/>
          </a:xfrm>
        </p:spPr>
        <p:txBody>
          <a:bodyPr>
            <a:normAutofit fontScale="92500" lnSpcReduction="20000"/>
          </a:bodyPr>
          <a:lstStyle/>
          <a:p>
            <a:r>
              <a:rPr lang="en-US" dirty="0"/>
              <a:t>Untrained volunteers</a:t>
            </a:r>
          </a:p>
          <a:p>
            <a:r>
              <a:rPr lang="en-US" dirty="0"/>
              <a:t>Complex issues</a:t>
            </a:r>
          </a:p>
          <a:p>
            <a:r>
              <a:rPr lang="en-US" dirty="0"/>
              <a:t>Legal mandates</a:t>
            </a:r>
          </a:p>
          <a:p>
            <a:r>
              <a:rPr lang="en-US" dirty="0"/>
              <a:t>They establish regulations </a:t>
            </a:r>
          </a:p>
          <a:p>
            <a:pPr lvl="1"/>
            <a:r>
              <a:rPr lang="en-US" dirty="0"/>
              <a:t>Where to develop</a:t>
            </a:r>
          </a:p>
          <a:p>
            <a:pPr lvl="1"/>
            <a:r>
              <a:rPr lang="en-US" dirty="0"/>
              <a:t>How to develop</a:t>
            </a:r>
          </a:p>
          <a:p>
            <a:r>
              <a:rPr lang="en-US" dirty="0"/>
              <a:t>Decide if followed</a:t>
            </a:r>
          </a:p>
          <a:p>
            <a:r>
              <a:rPr lang="en-US" dirty="0"/>
              <a:t>Power limited by their regulations</a:t>
            </a:r>
          </a:p>
          <a:p>
            <a:r>
              <a:rPr lang="en-US" dirty="0"/>
              <a:t>High turnover</a:t>
            </a:r>
          </a:p>
        </p:txBody>
      </p:sp>
      <p:pic>
        <p:nvPicPr>
          <p:cNvPr id="5" name="Picture 14" descr="Town meeting 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6775" y="2528888"/>
            <a:ext cx="3790950" cy="2662238"/>
          </a:xfrm>
          <a:prstGeom prst="rect">
            <a:avLst/>
          </a:prstGeom>
          <a:solidFill>
            <a:schemeClr val="tx1"/>
          </a:solidFill>
          <a:ln w="38100">
            <a:solidFill>
              <a:schemeClr val="tx1"/>
            </a:solidFill>
            <a:miter lim="800000"/>
            <a:headEnd/>
            <a:tailEnd/>
          </a:ln>
        </p:spPr>
      </p:pic>
    </p:spTree>
    <p:extLst>
      <p:ext uri="{BB962C8B-B14F-4D97-AF65-F5344CB8AC3E}">
        <p14:creationId xmlns:p14="http://schemas.microsoft.com/office/powerpoint/2010/main" val="167584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4" name="Picture 8" descr="ns1160-scan"/>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5100" y="1493838"/>
            <a:ext cx="2511425" cy="3048000"/>
          </a:xfrm>
          <a:prstGeom prst="rect">
            <a:avLst/>
          </a:prstGeom>
          <a:solidFill>
            <a:schemeClr val="bg2"/>
          </a:solidFill>
          <a:ln>
            <a:noFill/>
          </a:ln>
          <a:effectLst>
            <a:outerShdw blurRad="63500" dist="89803" dir="2700000" algn="ctr" rotWithShape="0">
              <a:schemeClr val="bg2">
                <a:alpha val="74998"/>
              </a:schemeClr>
            </a:outerShdw>
          </a:effectLst>
          <a:extLst>
            <a:ext uri="{91240B29-F687-4F45-9708-019B960494DF}">
              <a14:hiddenLine xmlns:a14="http://schemas.microsoft.com/office/drawing/2010/main" w="12700">
                <a:solidFill>
                  <a:schemeClr val="hlink"/>
                </a:solidFill>
                <a:miter lim="800000"/>
                <a:headEnd type="none" w="sm" len="sm"/>
                <a:tailEnd type="none" w="sm" len="sm"/>
              </a14:hiddenLine>
            </a:ext>
          </a:extLst>
        </p:spPr>
      </p:pic>
      <p:sp>
        <p:nvSpPr>
          <p:cNvPr id="229399" name="Rectangle 23"/>
          <p:cNvSpPr>
            <a:spLocks noGrp="1" noChangeArrowheads="1"/>
          </p:cNvSpPr>
          <p:nvPr>
            <p:ph type="title"/>
          </p:nvPr>
        </p:nvSpPr>
        <p:spPr/>
        <p:txBody>
          <a:bodyPr>
            <a:normAutofit/>
          </a:bodyPr>
          <a:lstStyle/>
          <a:p>
            <a:r>
              <a:rPr lang="en-US" altLang="x-none" dirty="0"/>
              <a:t>Land Use Regulatory Process</a:t>
            </a:r>
          </a:p>
        </p:txBody>
      </p:sp>
      <p:grpSp>
        <p:nvGrpSpPr>
          <p:cNvPr id="229398" name="Group 22"/>
          <p:cNvGrpSpPr>
            <a:grpSpLocks/>
          </p:cNvGrpSpPr>
          <p:nvPr/>
        </p:nvGrpSpPr>
        <p:grpSpPr bwMode="auto">
          <a:xfrm>
            <a:off x="2055813" y="1638300"/>
            <a:ext cx="6072187" cy="4495800"/>
            <a:chOff x="1313" y="1296"/>
            <a:chExt cx="4303" cy="2832"/>
          </a:xfrm>
        </p:grpSpPr>
        <p:pic>
          <p:nvPicPr>
            <p:cNvPr id="229380" name="Picture 4" descr="wetlandcli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24" y="2736"/>
              <a:ext cx="1080" cy="1200"/>
            </a:xfrm>
            <a:prstGeom prst="rect">
              <a:avLst/>
            </a:prstGeom>
            <a:noFill/>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29378" name="Picture 2" descr="ns1171-sca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2" y="2784"/>
              <a:ext cx="1014" cy="1344"/>
            </a:xfrm>
            <a:prstGeom prst="rect">
              <a:avLst/>
            </a:prstGeom>
            <a:noFill/>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29379" name="Picture 3" descr="ns1167 opensu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10" y="1296"/>
              <a:ext cx="1350" cy="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9381" name="Picture 5" descr="Res street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88" y="2094"/>
              <a:ext cx="1512" cy="1008"/>
            </a:xfrm>
            <a:prstGeom prst="rect">
              <a:avLst/>
            </a:prstGeom>
            <a:noFill/>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29382" name="Text Box 6"/>
            <p:cNvSpPr txBox="1">
              <a:spLocks noChangeArrowheads="1"/>
            </p:cNvSpPr>
            <p:nvPr/>
          </p:nvSpPr>
          <p:spPr bwMode="auto">
            <a:xfrm>
              <a:off x="3240" y="3600"/>
              <a:ext cx="1188"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altLang="x-none" sz="2400" b="0">
                  <a:solidFill>
                    <a:srgbClr val="FFFF00"/>
                  </a:solidFill>
                  <a:effectLst>
                    <a:outerShdw blurRad="38100" dist="38100" dir="2700000" algn="tl">
                      <a:srgbClr val="000000"/>
                    </a:outerShdw>
                  </a:effectLst>
                </a:rPr>
                <a:t>wetlands</a:t>
              </a:r>
              <a:endParaRPr lang="en-US" altLang="x-none" sz="2400" b="0">
                <a:effectLst>
                  <a:outerShdw blurRad="38100" dist="38100" dir="2700000" algn="tl">
                    <a:srgbClr val="000000"/>
                  </a:outerShdw>
                </a:effectLst>
              </a:endParaRPr>
            </a:p>
          </p:txBody>
        </p:sp>
        <p:sp>
          <p:nvSpPr>
            <p:cNvPr id="229391" name="Text Box 15"/>
            <p:cNvSpPr txBox="1">
              <a:spLocks noChangeArrowheads="1"/>
            </p:cNvSpPr>
            <p:nvPr/>
          </p:nvSpPr>
          <p:spPr bwMode="auto">
            <a:xfrm>
              <a:off x="1998" y="3792"/>
              <a:ext cx="810"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altLang="x-none" sz="2400" b="0">
                  <a:solidFill>
                    <a:srgbClr val="FFFF00"/>
                  </a:solidFill>
                  <a:effectLst>
                    <a:outerShdw blurRad="38100" dist="38100" dir="2700000" algn="tl">
                      <a:srgbClr val="000000"/>
                    </a:outerShdw>
                  </a:effectLst>
                </a:rPr>
                <a:t>policy</a:t>
              </a:r>
              <a:endParaRPr lang="en-US" altLang="x-none" sz="2400" b="0">
                <a:effectLst>
                  <a:outerShdw blurRad="38100" dist="38100" dir="2700000" algn="tl">
                    <a:srgbClr val="000000"/>
                  </a:outerShdw>
                </a:effectLst>
              </a:endParaRPr>
            </a:p>
          </p:txBody>
        </p:sp>
        <p:sp>
          <p:nvSpPr>
            <p:cNvPr id="229389" name="Text Box 13"/>
            <p:cNvSpPr txBox="1">
              <a:spLocks noChangeArrowheads="1"/>
            </p:cNvSpPr>
            <p:nvPr/>
          </p:nvSpPr>
          <p:spPr bwMode="auto">
            <a:xfrm>
              <a:off x="4212" y="2784"/>
              <a:ext cx="1404"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altLang="x-none" sz="2400" b="0">
                  <a:solidFill>
                    <a:srgbClr val="FFFF00"/>
                  </a:solidFill>
                  <a:effectLst>
                    <a:outerShdw blurRad="38100" dist="38100" dir="2700000" algn="tl">
                      <a:srgbClr val="000000"/>
                    </a:outerShdw>
                  </a:effectLst>
                </a:rPr>
                <a:t>subdivision</a:t>
              </a:r>
              <a:endParaRPr lang="en-US" altLang="x-none" sz="1800" b="0">
                <a:solidFill>
                  <a:srgbClr val="00FF00"/>
                </a:solidFill>
                <a:effectLst>
                  <a:outerShdw blurRad="38100" dist="38100" dir="2700000" algn="tl">
                    <a:srgbClr val="000000"/>
                  </a:outerShdw>
                </a:effectLst>
              </a:endParaRPr>
            </a:p>
          </p:txBody>
        </p:sp>
        <p:sp>
          <p:nvSpPr>
            <p:cNvPr id="229390" name="Text Box 14"/>
            <p:cNvSpPr txBox="1">
              <a:spLocks noChangeArrowheads="1"/>
            </p:cNvSpPr>
            <p:nvPr/>
          </p:nvSpPr>
          <p:spPr bwMode="auto">
            <a:xfrm>
              <a:off x="4104" y="1680"/>
              <a:ext cx="1026" cy="2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altLang="x-none" sz="2400" b="0">
                  <a:solidFill>
                    <a:srgbClr val="FFFF00"/>
                  </a:solidFill>
                  <a:effectLst>
                    <a:outerShdw blurRad="38100" dist="38100" dir="2700000" algn="tl">
                      <a:srgbClr val="000000"/>
                    </a:outerShdw>
                  </a:effectLst>
                </a:rPr>
                <a:t>zoning</a:t>
              </a:r>
              <a:endParaRPr lang="en-US" altLang="x-none" sz="1800" b="0">
                <a:solidFill>
                  <a:srgbClr val="FFFF00"/>
                </a:solidFill>
                <a:effectLst>
                  <a:outerShdw blurRad="38100" dist="38100" dir="2700000" algn="tl">
                    <a:srgbClr val="000000"/>
                  </a:outerShdw>
                </a:effectLst>
              </a:endParaRPr>
            </a:p>
          </p:txBody>
        </p:sp>
        <p:grpSp>
          <p:nvGrpSpPr>
            <p:cNvPr id="229393" name="Group 17"/>
            <p:cNvGrpSpPr>
              <a:grpSpLocks/>
            </p:cNvGrpSpPr>
            <p:nvPr/>
          </p:nvGrpSpPr>
          <p:grpSpPr bwMode="auto">
            <a:xfrm>
              <a:off x="1313" y="1440"/>
              <a:ext cx="2581" cy="1719"/>
              <a:chOff x="1313" y="1440"/>
              <a:chExt cx="2581" cy="1719"/>
            </a:xfrm>
          </p:grpSpPr>
          <p:sp>
            <p:nvSpPr>
              <p:cNvPr id="229386" name="AutoShape 10"/>
              <p:cNvSpPr>
                <a:spLocks noChangeArrowheads="1"/>
              </p:cNvSpPr>
              <p:nvPr/>
            </p:nvSpPr>
            <p:spPr bwMode="auto">
              <a:xfrm>
                <a:off x="2430" y="1440"/>
                <a:ext cx="972" cy="96"/>
              </a:xfrm>
              <a:prstGeom prst="rightArrow">
                <a:avLst>
                  <a:gd name="adj1" fmla="val 50000"/>
                  <a:gd name="adj2" fmla="val 253125"/>
                </a:avLst>
              </a:prstGeom>
              <a:solidFill>
                <a:srgbClr val="FFFF00"/>
              </a:solidFill>
              <a:ln w="9525">
                <a:solidFill>
                  <a:srgbClr val="FF0000"/>
                </a:solidFill>
                <a:miter lim="800000"/>
                <a:headEnd/>
                <a:tailEnd/>
              </a:ln>
              <a:effectLst>
                <a:outerShdw blurRad="63500" dist="71842" dir="2700000" algn="ctr" rotWithShape="0">
                  <a:schemeClr val="bg2">
                    <a:alpha val="74998"/>
                  </a:schemeClr>
                </a:outerShdw>
              </a:effectLst>
            </p:spPr>
            <p:txBody>
              <a:bodyPr wrap="none" anchor="ctr"/>
              <a:lstStyle/>
              <a:p>
                <a:pPr>
                  <a:spcBef>
                    <a:spcPct val="50000"/>
                  </a:spcBef>
                </a:pPr>
                <a:endParaRPr lang="x-none" altLang="x-none" sz="4400">
                  <a:solidFill>
                    <a:srgbClr val="FFFF00"/>
                  </a:solidFill>
                  <a:effectLst>
                    <a:outerShdw blurRad="38100" dist="38100" dir="2700000" algn="tl">
                      <a:srgbClr val="000000"/>
                    </a:outerShdw>
                  </a:effectLst>
                </a:endParaRPr>
              </a:p>
            </p:txBody>
          </p:sp>
          <p:sp>
            <p:nvSpPr>
              <p:cNvPr id="229387" name="AutoShape 11"/>
              <p:cNvSpPr>
                <a:spLocks noChangeArrowheads="1"/>
              </p:cNvSpPr>
              <p:nvPr/>
            </p:nvSpPr>
            <p:spPr bwMode="auto">
              <a:xfrm rot="-20094543">
                <a:off x="2185" y="2538"/>
                <a:ext cx="1080" cy="96"/>
              </a:xfrm>
              <a:prstGeom prst="rightArrow">
                <a:avLst>
                  <a:gd name="adj1" fmla="val 50000"/>
                  <a:gd name="adj2" fmla="val 281250"/>
                </a:avLst>
              </a:prstGeom>
              <a:solidFill>
                <a:srgbClr val="FFFF00"/>
              </a:solidFill>
              <a:ln w="9525">
                <a:solidFill>
                  <a:srgbClr val="FF0000"/>
                </a:solidFill>
                <a:miter lim="800000"/>
                <a:headEnd/>
                <a:tailEnd/>
              </a:ln>
              <a:effectLst>
                <a:outerShdw blurRad="63500" dist="71842" dir="2700000" algn="ctr" rotWithShape="0">
                  <a:schemeClr val="bg2">
                    <a:alpha val="74998"/>
                  </a:schemeClr>
                </a:outerShdw>
              </a:effectLst>
            </p:spPr>
            <p:txBody>
              <a:bodyPr wrap="none" anchor="ctr"/>
              <a:lstStyle/>
              <a:p>
                <a:pPr>
                  <a:spcBef>
                    <a:spcPct val="50000"/>
                  </a:spcBef>
                </a:pPr>
                <a:endParaRPr lang="x-none" altLang="x-none" sz="4400">
                  <a:solidFill>
                    <a:srgbClr val="FFFF00"/>
                  </a:solidFill>
                  <a:effectLst>
                    <a:outerShdw blurRad="38100" dist="38100" dir="2700000" algn="tl">
                      <a:srgbClr val="000000"/>
                    </a:outerShdw>
                  </a:effectLst>
                </a:endParaRPr>
              </a:p>
            </p:txBody>
          </p:sp>
          <p:sp>
            <p:nvSpPr>
              <p:cNvPr id="229388" name="AutoShape 12"/>
              <p:cNvSpPr>
                <a:spLocks noChangeArrowheads="1"/>
              </p:cNvSpPr>
              <p:nvPr/>
            </p:nvSpPr>
            <p:spPr bwMode="auto">
              <a:xfrm rot="-20906127">
                <a:off x="2484" y="2040"/>
                <a:ext cx="1410" cy="154"/>
              </a:xfrm>
              <a:prstGeom prst="rightArrow">
                <a:avLst>
                  <a:gd name="adj1" fmla="val 50000"/>
                  <a:gd name="adj2" fmla="val 228896"/>
                </a:avLst>
              </a:prstGeom>
              <a:solidFill>
                <a:srgbClr val="FFFF00"/>
              </a:solidFill>
              <a:ln w="9525">
                <a:solidFill>
                  <a:srgbClr val="FF0000"/>
                </a:solidFill>
                <a:miter lim="800000"/>
                <a:headEnd/>
                <a:tailEnd/>
              </a:ln>
              <a:effectLst>
                <a:outerShdw blurRad="63500" dist="71842" dir="2700000" algn="ctr" rotWithShape="0">
                  <a:schemeClr val="bg2">
                    <a:alpha val="74998"/>
                  </a:schemeClr>
                </a:outerShdw>
              </a:effectLst>
            </p:spPr>
            <p:txBody>
              <a:bodyPr wrap="none" anchor="ctr"/>
              <a:lstStyle/>
              <a:p>
                <a:pPr>
                  <a:spcBef>
                    <a:spcPct val="50000"/>
                  </a:spcBef>
                </a:pPr>
                <a:endParaRPr lang="x-none" altLang="x-none" sz="4400">
                  <a:solidFill>
                    <a:srgbClr val="FFFF00"/>
                  </a:solidFill>
                  <a:effectLst>
                    <a:outerShdw blurRad="38100" dist="38100" dir="2700000" algn="tl">
                      <a:srgbClr val="000000"/>
                    </a:outerShdw>
                  </a:effectLst>
                </a:endParaRPr>
              </a:p>
            </p:txBody>
          </p:sp>
          <p:sp>
            <p:nvSpPr>
              <p:cNvPr id="229392" name="AutoShape 16"/>
              <p:cNvSpPr>
                <a:spLocks noChangeArrowheads="1"/>
              </p:cNvSpPr>
              <p:nvPr/>
            </p:nvSpPr>
            <p:spPr bwMode="auto">
              <a:xfrm rot="-19818754">
                <a:off x="1313" y="3063"/>
                <a:ext cx="648" cy="96"/>
              </a:xfrm>
              <a:prstGeom prst="rightArrow">
                <a:avLst>
                  <a:gd name="adj1" fmla="val 50000"/>
                  <a:gd name="adj2" fmla="val 168750"/>
                </a:avLst>
              </a:prstGeom>
              <a:solidFill>
                <a:srgbClr val="FFFF00"/>
              </a:solidFill>
              <a:ln w="9525">
                <a:solidFill>
                  <a:srgbClr val="FF0000"/>
                </a:solidFill>
                <a:miter lim="800000"/>
                <a:headEnd/>
                <a:tailEnd/>
              </a:ln>
              <a:effectLst>
                <a:outerShdw blurRad="63500" dist="71842" dir="2700000" algn="ctr" rotWithShape="0">
                  <a:schemeClr val="bg2">
                    <a:alpha val="74998"/>
                  </a:schemeClr>
                </a:outerShdw>
              </a:effectLst>
            </p:spPr>
            <p:txBody>
              <a:bodyPr wrap="none" anchor="ctr"/>
              <a:lstStyle/>
              <a:p>
                <a:pPr>
                  <a:spcBef>
                    <a:spcPct val="50000"/>
                  </a:spcBef>
                </a:pPr>
                <a:endParaRPr lang="x-none" altLang="x-none" sz="4400">
                  <a:solidFill>
                    <a:srgbClr val="FFFF00"/>
                  </a:solidFill>
                  <a:effectLst>
                    <a:outerShdw blurRad="38100" dist="38100" dir="2700000" algn="tl">
                      <a:srgbClr val="000000"/>
                    </a:outerShdw>
                  </a:effectLst>
                </a:endParaRPr>
              </a:p>
            </p:txBody>
          </p:sp>
        </p:grpSp>
      </p:grpSp>
    </p:spTree>
    <p:extLst>
      <p:ext uri="{BB962C8B-B14F-4D97-AF65-F5344CB8AC3E}">
        <p14:creationId xmlns:p14="http://schemas.microsoft.com/office/powerpoint/2010/main" val="787435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9398"/>
                                        </p:tgtEl>
                                        <p:attrNameLst>
                                          <p:attrName>style.visibility</p:attrName>
                                        </p:attrNameLst>
                                      </p:cBhvr>
                                      <p:to>
                                        <p:strVal val="visible"/>
                                      </p:to>
                                    </p:set>
                                    <p:animEffect transition="in" filter="wipe(left)">
                                      <p:cBhvr>
                                        <p:cTn id="7" dur="500"/>
                                        <p:tgtEl>
                                          <p:spTgt spid="22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71393" y="1590601"/>
            <a:ext cx="3485411" cy="4519277"/>
          </a:xfrm>
        </p:spPr>
      </p:pic>
      <p:sp>
        <p:nvSpPr>
          <p:cNvPr id="3" name="Title 2"/>
          <p:cNvSpPr>
            <a:spLocks noGrp="1"/>
          </p:cNvSpPr>
          <p:nvPr>
            <p:ph type="title"/>
          </p:nvPr>
        </p:nvSpPr>
        <p:spPr>
          <a:xfrm>
            <a:off x="257175" y="338215"/>
            <a:ext cx="8886824" cy="1252389"/>
          </a:xfrm>
        </p:spPr>
        <p:txBody>
          <a:bodyPr/>
          <a:lstStyle/>
          <a:p>
            <a:r>
              <a:rPr lang="en-US" b="1" dirty="0"/>
              <a:t>Status of Land Use </a:t>
            </a:r>
            <a:r>
              <a:rPr lang="en-US" b="1" dirty="0" err="1"/>
              <a:t>Regs</a:t>
            </a:r>
            <a:r>
              <a:rPr lang="en-US" b="1" dirty="0"/>
              <a:t>. in CT</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98323" y="1590601"/>
            <a:ext cx="3725264" cy="4519277"/>
          </a:xfrm>
          <a:prstGeom prst="rect">
            <a:avLst/>
          </a:prstGeom>
        </p:spPr>
      </p:pic>
    </p:spTree>
    <p:extLst>
      <p:ext uri="{BB962C8B-B14F-4D97-AF65-F5344CB8AC3E}">
        <p14:creationId xmlns:p14="http://schemas.microsoft.com/office/powerpoint/2010/main" val="140144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your laptops/phones</a:t>
            </a:r>
          </a:p>
        </p:txBody>
      </p:sp>
      <p:sp>
        <p:nvSpPr>
          <p:cNvPr id="3" name="Content Placeholder 2"/>
          <p:cNvSpPr>
            <a:spLocks noGrp="1"/>
          </p:cNvSpPr>
          <p:nvPr>
            <p:ph idx="1"/>
          </p:nvPr>
        </p:nvSpPr>
        <p:spPr>
          <a:xfrm>
            <a:off x="168842" y="2681287"/>
            <a:ext cx="8809992" cy="1314451"/>
          </a:xfrm>
        </p:spPr>
        <p:txBody>
          <a:bodyPr/>
          <a:lstStyle/>
          <a:p>
            <a:pPr marL="0" indent="0">
              <a:buNone/>
            </a:pPr>
            <a:r>
              <a:rPr lang="en-US" dirty="0"/>
              <a:t>In a browser on your phone or computer, go to: </a:t>
            </a:r>
          </a:p>
          <a:p>
            <a:pPr marL="685765" lvl="2" indent="0" algn="ctr">
              <a:buNone/>
            </a:pPr>
            <a:r>
              <a:rPr lang="en-US" sz="3200" dirty="0">
                <a:hlinkClick r:id="rId3"/>
              </a:rPr>
              <a:t>http://pollev.com/daviddickson371</a:t>
            </a:r>
            <a:endParaRPr lang="en-US" sz="3200" dirty="0"/>
          </a:p>
          <a:p>
            <a:pPr marL="0" indent="0">
              <a:buNone/>
            </a:pPr>
            <a:endParaRPr lang="en-US" sz="4200" dirty="0"/>
          </a:p>
          <a:p>
            <a:pPr lvl="1"/>
            <a:endParaRPr lang="en-US" dirty="0"/>
          </a:p>
          <a:p>
            <a:endParaRPr lang="en-US" dirty="0"/>
          </a:p>
        </p:txBody>
      </p:sp>
    </p:spTree>
    <p:extLst>
      <p:ext uri="{BB962C8B-B14F-4D97-AF65-F5344CB8AC3E}">
        <p14:creationId xmlns:p14="http://schemas.microsoft.com/office/powerpoint/2010/main" val="184845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86203" y="1695449"/>
            <a:ext cx="4766531" cy="3451225"/>
          </a:xfrm>
        </p:spPr>
      </p:pic>
      <p:sp>
        <p:nvSpPr>
          <p:cNvPr id="3" name="Title 2"/>
          <p:cNvSpPr>
            <a:spLocks noGrp="1"/>
          </p:cNvSpPr>
          <p:nvPr>
            <p:ph type="title"/>
          </p:nvPr>
        </p:nvSpPr>
        <p:spPr/>
        <p:txBody>
          <a:bodyPr/>
          <a:lstStyle/>
          <a:p>
            <a:r>
              <a:rPr lang="en-US" b="1"/>
              <a:t>General Support for LID</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76584" y="1852611"/>
            <a:ext cx="1754244" cy="3136900"/>
          </a:xfrm>
          <a:prstGeom prst="rect">
            <a:avLst/>
          </a:prstGeom>
        </p:spPr>
      </p:pic>
      <p:sp>
        <p:nvSpPr>
          <p:cNvPr id="8" name="TextBox 7"/>
          <p:cNvSpPr txBox="1"/>
          <p:nvPr/>
        </p:nvSpPr>
        <p:spPr>
          <a:xfrm>
            <a:off x="2443162" y="5408681"/>
            <a:ext cx="4257675" cy="1077218"/>
          </a:xfrm>
          <a:prstGeom prst="rect">
            <a:avLst/>
          </a:prstGeom>
          <a:noFill/>
        </p:spPr>
        <p:txBody>
          <a:bodyPr wrap="square" rtlCol="0">
            <a:spAutoFit/>
          </a:bodyPr>
          <a:lstStyle/>
          <a:p>
            <a:pPr algn="ctr"/>
            <a:r>
              <a:rPr lang="en-US" sz="3200" dirty="0">
                <a:solidFill>
                  <a:schemeClr val="tx2"/>
                </a:solidFill>
              </a:rPr>
              <a:t>54 of 85 towns </a:t>
            </a:r>
            <a:r>
              <a:rPr lang="en-US" sz="3200" b="1" dirty="0">
                <a:solidFill>
                  <a:schemeClr val="tx2"/>
                </a:solidFill>
              </a:rPr>
              <a:t>mention LID </a:t>
            </a:r>
            <a:r>
              <a:rPr lang="en-US" sz="3200" dirty="0">
                <a:solidFill>
                  <a:schemeClr val="tx2"/>
                </a:solidFill>
              </a:rPr>
              <a:t>in </a:t>
            </a:r>
            <a:r>
              <a:rPr lang="en-US" sz="3200" dirty="0" err="1">
                <a:solidFill>
                  <a:schemeClr val="tx2"/>
                </a:solidFill>
              </a:rPr>
              <a:t>regs</a:t>
            </a:r>
            <a:endParaRPr lang="en-US" sz="3200" dirty="0">
              <a:solidFill>
                <a:schemeClr val="tx2"/>
              </a:solidFill>
            </a:endParaRPr>
          </a:p>
        </p:txBody>
      </p:sp>
    </p:spTree>
    <p:extLst>
      <p:ext uri="{BB962C8B-B14F-4D97-AF65-F5344CB8AC3E}">
        <p14:creationId xmlns:p14="http://schemas.microsoft.com/office/powerpoint/2010/main" val="1663734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Support for Reducing Impervious Surfaces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0650" y="1883880"/>
            <a:ext cx="1688428" cy="330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9950" y="1695451"/>
            <a:ext cx="5187966" cy="3678858"/>
          </a:xfrm>
          <a:prstGeom prst="rect">
            <a:avLst/>
          </a:prstGeom>
        </p:spPr>
      </p:pic>
      <p:sp>
        <p:nvSpPr>
          <p:cNvPr id="2" name="Content Placeholder 1"/>
          <p:cNvSpPr>
            <a:spLocks noGrp="1"/>
          </p:cNvSpPr>
          <p:nvPr>
            <p:ph idx="1"/>
          </p:nvPr>
        </p:nvSpPr>
        <p:spPr>
          <a:xfrm>
            <a:off x="1956941" y="5460715"/>
            <a:ext cx="5201096" cy="1182974"/>
          </a:xfrm>
        </p:spPr>
        <p:txBody>
          <a:bodyPr>
            <a:noAutofit/>
          </a:bodyPr>
          <a:lstStyle/>
          <a:p>
            <a:pPr marL="0" indent="0">
              <a:buNone/>
            </a:pPr>
            <a:r>
              <a:rPr lang="en-US" sz="3200" dirty="0">
                <a:solidFill>
                  <a:schemeClr val="tx2"/>
                </a:solidFill>
                <a:latin typeface="+mn-lt"/>
              </a:rPr>
              <a:t>65 of 85 towns mention </a:t>
            </a:r>
          </a:p>
          <a:p>
            <a:pPr marL="0" indent="0">
              <a:buNone/>
            </a:pPr>
            <a:r>
              <a:rPr lang="en-US" sz="3200" b="1" dirty="0">
                <a:solidFill>
                  <a:schemeClr val="tx2"/>
                </a:solidFill>
                <a:latin typeface="+mn-lt"/>
              </a:rPr>
              <a:t>reducing impervious surfaces</a:t>
            </a:r>
          </a:p>
        </p:txBody>
      </p:sp>
    </p:spTree>
    <p:extLst>
      <p:ext uri="{BB962C8B-B14F-4D97-AF65-F5344CB8AC3E}">
        <p14:creationId xmlns:p14="http://schemas.microsoft.com/office/powerpoint/2010/main" val="1066436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02298" y="1410690"/>
            <a:ext cx="6139404" cy="5447310"/>
          </a:xfrm>
        </p:spPr>
      </p:pic>
      <p:sp>
        <p:nvSpPr>
          <p:cNvPr id="3" name="Title 2"/>
          <p:cNvSpPr>
            <a:spLocks noGrp="1"/>
          </p:cNvSpPr>
          <p:nvPr>
            <p:ph type="title"/>
          </p:nvPr>
        </p:nvSpPr>
        <p:spPr/>
        <p:txBody>
          <a:bodyPr/>
          <a:lstStyle/>
          <a:p>
            <a:r>
              <a:rPr lang="en-US" b="1"/>
              <a:t>Specific Regulations</a:t>
            </a:r>
            <a:r>
              <a:rPr lang="en-US"/>
              <a:t> </a:t>
            </a:r>
          </a:p>
        </p:txBody>
      </p:sp>
      <p:cxnSp>
        <p:nvCxnSpPr>
          <p:cNvPr id="8" name="Straight Connector 7"/>
          <p:cNvCxnSpPr/>
          <p:nvPr/>
        </p:nvCxnSpPr>
        <p:spPr bwMode="auto">
          <a:xfrm>
            <a:off x="1752600" y="3143250"/>
            <a:ext cx="5334000" cy="0"/>
          </a:xfrm>
          <a:prstGeom prst="line">
            <a:avLst/>
          </a:prstGeom>
          <a:blipFill dpi="0" rotWithShape="0">
            <a:blip r:embed="rId4"/>
            <a:srcRect/>
            <a:tile tx="0" ty="0" sx="100000" sy="100000" flip="none" algn="tl"/>
          </a:blipFill>
          <a:ln w="57150">
            <a:solidFill>
              <a:srgbClr val="FF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885950" y="3143250"/>
            <a:ext cx="914400" cy="914400"/>
          </a:xfrm>
          <a:prstGeom prst="line">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rot="16200000">
            <a:off x="80294" y="2232222"/>
            <a:ext cx="1590051" cy="369332"/>
          </a:xfrm>
          <a:prstGeom prst="rect">
            <a:avLst/>
          </a:prstGeom>
          <a:noFill/>
        </p:spPr>
        <p:txBody>
          <a:bodyPr wrap="none" rtlCol="0">
            <a:spAutoFit/>
          </a:bodyPr>
          <a:lstStyle/>
          <a:p>
            <a:r>
              <a:rPr lang="en-US" dirty="0">
                <a:solidFill>
                  <a:schemeClr val="accent1"/>
                </a:solidFill>
              </a:rPr>
              <a:t>landscape scale</a:t>
            </a:r>
          </a:p>
        </p:txBody>
      </p:sp>
      <p:sp>
        <p:nvSpPr>
          <p:cNvPr id="7" name="TextBox 6"/>
          <p:cNvSpPr txBox="1"/>
          <p:nvPr/>
        </p:nvSpPr>
        <p:spPr>
          <a:xfrm rot="16200000">
            <a:off x="363000" y="4530742"/>
            <a:ext cx="1024639" cy="369332"/>
          </a:xfrm>
          <a:prstGeom prst="rect">
            <a:avLst/>
          </a:prstGeom>
          <a:noFill/>
        </p:spPr>
        <p:txBody>
          <a:bodyPr wrap="none" rtlCol="0">
            <a:spAutoFit/>
          </a:bodyPr>
          <a:lstStyle/>
          <a:p>
            <a:r>
              <a:rPr lang="en-US" dirty="0">
                <a:solidFill>
                  <a:schemeClr val="accent1"/>
                </a:solidFill>
              </a:rPr>
              <a:t>site scale</a:t>
            </a:r>
          </a:p>
        </p:txBody>
      </p:sp>
    </p:spTree>
    <p:extLst>
      <p:ext uri="{BB962C8B-B14F-4D97-AF65-F5344CB8AC3E}">
        <p14:creationId xmlns:p14="http://schemas.microsoft.com/office/powerpoint/2010/main" val="4550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41074" y="1475836"/>
            <a:ext cx="7061851" cy="5255164"/>
          </a:xfrm>
        </p:spPr>
      </p:pic>
      <p:sp>
        <p:nvSpPr>
          <p:cNvPr id="3" name="Title 2"/>
          <p:cNvSpPr>
            <a:spLocks noGrp="1"/>
          </p:cNvSpPr>
          <p:nvPr>
            <p:ph type="title"/>
          </p:nvPr>
        </p:nvSpPr>
        <p:spPr/>
        <p:txBody>
          <a:bodyPr/>
          <a:lstStyle/>
          <a:p>
            <a:r>
              <a:rPr lang="en-US" b="1"/>
              <a:t>Policies Adopted by Town</a:t>
            </a:r>
          </a:p>
        </p:txBody>
      </p:sp>
    </p:spTree>
    <p:extLst>
      <p:ext uri="{BB962C8B-B14F-4D97-AF65-F5344CB8AC3E}">
        <p14:creationId xmlns:p14="http://schemas.microsoft.com/office/powerpoint/2010/main" val="1841167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307" y="1653208"/>
            <a:ext cx="8501062" cy="3450208"/>
          </a:xfrm>
        </p:spPr>
        <p:txBody>
          <a:bodyPr>
            <a:noAutofit/>
          </a:bodyPr>
          <a:lstStyle/>
          <a:p>
            <a:pPr marL="514350" indent="-514350">
              <a:buFont typeface="+mj-lt"/>
              <a:buAutoNum type="arabicPeriod"/>
            </a:pPr>
            <a:r>
              <a:rPr lang="en-US" sz="3200" dirty="0">
                <a:solidFill>
                  <a:schemeClr val="tx2"/>
                </a:solidFill>
              </a:rPr>
              <a:t>Does your community encourage/require the use of </a:t>
            </a:r>
            <a:r>
              <a:rPr lang="en-US" sz="3200" b="1" dirty="0">
                <a:solidFill>
                  <a:schemeClr val="tx2"/>
                </a:solidFill>
              </a:rPr>
              <a:t>low impact development or green infrastructure </a:t>
            </a:r>
            <a:r>
              <a:rPr lang="en-US" sz="3200" dirty="0">
                <a:solidFill>
                  <a:schemeClr val="tx2"/>
                </a:solidFill>
              </a:rPr>
              <a:t>to manage </a:t>
            </a:r>
            <a:r>
              <a:rPr lang="en-US" sz="3200" dirty="0" err="1">
                <a:solidFill>
                  <a:schemeClr val="tx2"/>
                </a:solidFill>
              </a:rPr>
              <a:t>stormwater</a:t>
            </a:r>
            <a:r>
              <a:rPr lang="en-US" sz="3200" dirty="0">
                <a:solidFill>
                  <a:schemeClr val="tx2"/>
                </a:solidFill>
              </a:rPr>
              <a:t>? If so, in what ways?</a:t>
            </a:r>
            <a:endParaRPr lang="sk-SK" sz="3200" dirty="0">
              <a:solidFill>
                <a:schemeClr val="tx2"/>
              </a:solidFill>
            </a:endParaRPr>
          </a:p>
          <a:p>
            <a:pPr marL="514350" indent="-514350">
              <a:buFont typeface="+mj-lt"/>
              <a:buAutoNum type="arabicPeriod"/>
            </a:pPr>
            <a:r>
              <a:rPr lang="sk-SK" sz="3200" dirty="0" err="1">
                <a:solidFill>
                  <a:schemeClr val="tx2"/>
                </a:solidFill>
              </a:rPr>
              <a:t>What</a:t>
            </a:r>
            <a:r>
              <a:rPr lang="sk-SK" sz="3200" dirty="0">
                <a:solidFill>
                  <a:schemeClr val="tx2"/>
                </a:solidFill>
              </a:rPr>
              <a:t> are </a:t>
            </a:r>
            <a:r>
              <a:rPr lang="sk-SK" sz="3200" dirty="0" err="1">
                <a:solidFill>
                  <a:schemeClr val="tx2"/>
                </a:solidFill>
              </a:rPr>
              <a:t>the</a:t>
            </a:r>
            <a:r>
              <a:rPr lang="sk-SK" sz="3200" dirty="0">
                <a:solidFill>
                  <a:schemeClr val="tx2"/>
                </a:solidFill>
              </a:rPr>
              <a:t> </a:t>
            </a:r>
            <a:r>
              <a:rPr lang="sk-SK" sz="3200" b="1" dirty="0" err="1">
                <a:solidFill>
                  <a:schemeClr val="tx2"/>
                </a:solidFill>
              </a:rPr>
              <a:t>factors</a:t>
            </a:r>
            <a:r>
              <a:rPr lang="sk-SK" sz="3200" b="1" dirty="0">
                <a:solidFill>
                  <a:schemeClr val="tx2"/>
                </a:solidFill>
              </a:rPr>
              <a:t> </a:t>
            </a:r>
            <a:r>
              <a:rPr lang="sk-SK" sz="3200" b="1" dirty="0" err="1">
                <a:solidFill>
                  <a:schemeClr val="tx2"/>
                </a:solidFill>
              </a:rPr>
              <a:t>driving</a:t>
            </a:r>
            <a:r>
              <a:rPr lang="sk-SK" sz="3200" b="1" dirty="0">
                <a:solidFill>
                  <a:schemeClr val="tx2"/>
                </a:solidFill>
              </a:rPr>
              <a:t> </a:t>
            </a:r>
            <a:r>
              <a:rPr lang="sk-SK" sz="3200" dirty="0" err="1">
                <a:solidFill>
                  <a:schemeClr val="tx2"/>
                </a:solidFill>
              </a:rPr>
              <a:t>your</a:t>
            </a:r>
            <a:r>
              <a:rPr lang="sk-SK" sz="3200" dirty="0">
                <a:solidFill>
                  <a:schemeClr val="tx2"/>
                </a:solidFill>
              </a:rPr>
              <a:t> </a:t>
            </a:r>
            <a:r>
              <a:rPr lang="sk-SK" sz="3200" dirty="0" err="1">
                <a:solidFill>
                  <a:schemeClr val="tx2"/>
                </a:solidFill>
              </a:rPr>
              <a:t>community</a:t>
            </a:r>
            <a:r>
              <a:rPr lang="sk-SK" sz="3200" dirty="0">
                <a:solidFill>
                  <a:schemeClr val="tx2"/>
                </a:solidFill>
              </a:rPr>
              <a:t> to </a:t>
            </a:r>
            <a:r>
              <a:rPr lang="sk-SK" sz="3200" dirty="0" err="1">
                <a:solidFill>
                  <a:schemeClr val="tx2"/>
                </a:solidFill>
              </a:rPr>
              <a:t>encourage</a:t>
            </a:r>
            <a:r>
              <a:rPr lang="sk-SK" sz="3200" dirty="0">
                <a:solidFill>
                  <a:schemeClr val="tx2"/>
                </a:solidFill>
              </a:rPr>
              <a:t> or </a:t>
            </a:r>
            <a:r>
              <a:rPr lang="sk-SK" sz="3200" dirty="0" err="1">
                <a:solidFill>
                  <a:schemeClr val="tx2"/>
                </a:solidFill>
              </a:rPr>
              <a:t>not</a:t>
            </a:r>
            <a:r>
              <a:rPr lang="sk-SK" sz="3200" dirty="0">
                <a:solidFill>
                  <a:schemeClr val="tx2"/>
                </a:solidFill>
              </a:rPr>
              <a:t> </a:t>
            </a:r>
            <a:r>
              <a:rPr lang="sk-SK" sz="3200" dirty="0" err="1">
                <a:solidFill>
                  <a:schemeClr val="tx2"/>
                </a:solidFill>
              </a:rPr>
              <a:t>encourage</a:t>
            </a:r>
            <a:r>
              <a:rPr lang="sk-SK" sz="3200" dirty="0">
                <a:solidFill>
                  <a:schemeClr val="tx2"/>
                </a:solidFill>
              </a:rPr>
              <a:t> LID?</a:t>
            </a:r>
          </a:p>
          <a:p>
            <a:pPr marL="514350" indent="-514350">
              <a:buFont typeface="+mj-lt"/>
              <a:buAutoNum type="arabicPeriod"/>
            </a:pPr>
            <a:r>
              <a:rPr lang="sk-SK" sz="3200" dirty="0" err="1">
                <a:solidFill>
                  <a:schemeClr val="tx2"/>
                </a:solidFill>
              </a:rPr>
              <a:t>What</a:t>
            </a:r>
            <a:r>
              <a:rPr lang="sk-SK" sz="3200" dirty="0">
                <a:solidFill>
                  <a:schemeClr val="tx2"/>
                </a:solidFill>
              </a:rPr>
              <a:t> are </a:t>
            </a:r>
            <a:r>
              <a:rPr lang="sk-SK" sz="3200" dirty="0" err="1">
                <a:solidFill>
                  <a:schemeClr val="tx2"/>
                </a:solidFill>
              </a:rPr>
              <a:t>the</a:t>
            </a:r>
            <a:r>
              <a:rPr lang="sk-SK" sz="3200" dirty="0">
                <a:solidFill>
                  <a:schemeClr val="tx2"/>
                </a:solidFill>
              </a:rPr>
              <a:t> </a:t>
            </a:r>
            <a:r>
              <a:rPr lang="sk-SK" sz="3200" b="1" dirty="0" err="1">
                <a:solidFill>
                  <a:schemeClr val="tx2"/>
                </a:solidFill>
              </a:rPr>
              <a:t>biggest</a:t>
            </a:r>
            <a:r>
              <a:rPr lang="sk-SK" sz="3200" b="1" dirty="0">
                <a:solidFill>
                  <a:schemeClr val="tx2"/>
                </a:solidFill>
              </a:rPr>
              <a:t> </a:t>
            </a:r>
            <a:r>
              <a:rPr lang="sk-SK" sz="3200" b="1" dirty="0" err="1">
                <a:solidFill>
                  <a:schemeClr val="tx2"/>
                </a:solidFill>
              </a:rPr>
              <a:t>obstacles</a:t>
            </a:r>
            <a:r>
              <a:rPr lang="sk-SK" sz="3200" b="1" dirty="0">
                <a:solidFill>
                  <a:schemeClr val="tx2"/>
                </a:solidFill>
              </a:rPr>
              <a:t> </a:t>
            </a:r>
            <a:r>
              <a:rPr lang="sk-SK" sz="3200" dirty="0">
                <a:solidFill>
                  <a:schemeClr val="tx2"/>
                </a:solidFill>
              </a:rPr>
              <a:t>to </a:t>
            </a:r>
            <a:r>
              <a:rPr lang="sk-SK" sz="3200" dirty="0" err="1">
                <a:solidFill>
                  <a:schemeClr val="tx2"/>
                </a:solidFill>
              </a:rPr>
              <a:t>implementing</a:t>
            </a:r>
            <a:r>
              <a:rPr lang="sk-SK" sz="3200" dirty="0">
                <a:solidFill>
                  <a:schemeClr val="tx2"/>
                </a:solidFill>
              </a:rPr>
              <a:t> LID </a:t>
            </a:r>
            <a:r>
              <a:rPr lang="sk-SK" sz="3200" dirty="0" err="1">
                <a:solidFill>
                  <a:schemeClr val="tx2"/>
                </a:solidFill>
              </a:rPr>
              <a:t>regulations</a:t>
            </a:r>
            <a:r>
              <a:rPr lang="sk-SK" sz="3200" dirty="0">
                <a:solidFill>
                  <a:schemeClr val="tx2"/>
                </a:solidFill>
              </a:rPr>
              <a:t> or </a:t>
            </a:r>
            <a:r>
              <a:rPr lang="sk-SK" sz="3200" dirty="0" err="1">
                <a:solidFill>
                  <a:schemeClr val="tx2"/>
                </a:solidFill>
              </a:rPr>
              <a:t>practices</a:t>
            </a:r>
            <a:r>
              <a:rPr lang="sk-SK" sz="3200" dirty="0">
                <a:solidFill>
                  <a:schemeClr val="tx2"/>
                </a:solidFill>
              </a:rPr>
              <a:t> in </a:t>
            </a:r>
            <a:r>
              <a:rPr lang="sk-SK" sz="3200" dirty="0" err="1">
                <a:solidFill>
                  <a:schemeClr val="tx2"/>
                </a:solidFill>
              </a:rPr>
              <a:t>your</a:t>
            </a:r>
            <a:r>
              <a:rPr lang="sk-SK" sz="3200" dirty="0">
                <a:solidFill>
                  <a:schemeClr val="tx2"/>
                </a:solidFill>
              </a:rPr>
              <a:t> </a:t>
            </a:r>
            <a:r>
              <a:rPr lang="sk-SK" sz="3200" dirty="0" err="1">
                <a:solidFill>
                  <a:schemeClr val="tx2"/>
                </a:solidFill>
              </a:rPr>
              <a:t>town</a:t>
            </a:r>
            <a:r>
              <a:rPr lang="sk-SK" sz="3200" dirty="0">
                <a:solidFill>
                  <a:schemeClr val="tx2"/>
                </a:solidFill>
              </a:rPr>
              <a:t>?</a:t>
            </a:r>
            <a:endParaRPr lang="en-US" sz="3200" dirty="0">
              <a:solidFill>
                <a:schemeClr val="tx2"/>
              </a:solidFill>
            </a:endParaRPr>
          </a:p>
        </p:txBody>
      </p:sp>
      <p:sp>
        <p:nvSpPr>
          <p:cNvPr id="3" name="Title 2"/>
          <p:cNvSpPr>
            <a:spLocks noGrp="1"/>
          </p:cNvSpPr>
          <p:nvPr>
            <p:ph type="title"/>
          </p:nvPr>
        </p:nvSpPr>
        <p:spPr/>
        <p:txBody>
          <a:bodyPr/>
          <a:lstStyle/>
          <a:p>
            <a:r>
              <a:rPr lang="en-US" b="1" dirty="0">
                <a:solidFill>
                  <a:schemeClr val="accent1"/>
                </a:solidFill>
              </a:rPr>
              <a:t>Drivers &amp; Barriers to Change</a:t>
            </a:r>
            <a:endParaRPr lang="en-US" b="1" dirty="0"/>
          </a:p>
        </p:txBody>
      </p:sp>
    </p:spTree>
    <p:extLst>
      <p:ext uri="{BB962C8B-B14F-4D97-AF65-F5344CB8AC3E}">
        <p14:creationId xmlns:p14="http://schemas.microsoft.com/office/powerpoint/2010/main" val="6673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590604"/>
            <a:ext cx="9105042" cy="4649924"/>
          </a:xfrm>
        </p:spPr>
      </p:pic>
      <p:sp>
        <p:nvSpPr>
          <p:cNvPr id="3" name="Title 2"/>
          <p:cNvSpPr>
            <a:spLocks noGrp="1"/>
          </p:cNvSpPr>
          <p:nvPr>
            <p:ph type="title"/>
          </p:nvPr>
        </p:nvSpPr>
        <p:spPr/>
        <p:txBody>
          <a:bodyPr/>
          <a:lstStyle/>
          <a:p>
            <a:pPr defTabSz="914400"/>
            <a:r>
              <a:rPr lang="en-US" b="1"/>
              <a:t>Who’d we talk to?</a:t>
            </a:r>
          </a:p>
        </p:txBody>
      </p:sp>
      <p:sp>
        <p:nvSpPr>
          <p:cNvPr id="6" name="TextBox 5"/>
          <p:cNvSpPr txBox="1"/>
          <p:nvPr/>
        </p:nvSpPr>
        <p:spPr>
          <a:xfrm>
            <a:off x="1997075" y="6341096"/>
            <a:ext cx="5149850" cy="369332"/>
          </a:xfrm>
          <a:prstGeom prst="rect">
            <a:avLst/>
          </a:prstGeom>
          <a:noFill/>
        </p:spPr>
        <p:txBody>
          <a:bodyPr wrap="square" rtlCol="0">
            <a:spAutoFit/>
          </a:bodyPr>
          <a:lstStyle/>
          <a:p>
            <a:pPr algn="ctr"/>
            <a:r>
              <a:rPr lang="en-US">
                <a:solidFill>
                  <a:schemeClr val="tx2"/>
                </a:solidFill>
              </a:rPr>
              <a:t>Interviewed 78 people in 74 of 85 towns reviewed</a:t>
            </a:r>
          </a:p>
        </p:txBody>
      </p:sp>
    </p:spTree>
    <p:extLst>
      <p:ext uri="{BB962C8B-B14F-4D97-AF65-F5344CB8AC3E}">
        <p14:creationId xmlns:p14="http://schemas.microsoft.com/office/powerpoint/2010/main" val="24525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35000" y="1818481"/>
            <a:ext cx="3813969" cy="3813969"/>
          </a:xfrm>
        </p:spPr>
      </p:pic>
      <p:sp>
        <p:nvSpPr>
          <p:cNvPr id="3" name="Title 2"/>
          <p:cNvSpPr>
            <a:spLocks noGrp="1"/>
          </p:cNvSpPr>
          <p:nvPr>
            <p:ph type="title"/>
          </p:nvPr>
        </p:nvSpPr>
        <p:spPr/>
        <p:txBody>
          <a:bodyPr/>
          <a:lstStyle/>
          <a:p>
            <a:r>
              <a:rPr lang="en-US" b="1"/>
              <a:t>Who’d we talk to?</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27600" y="2474515"/>
            <a:ext cx="2984500" cy="2501900"/>
          </a:xfrm>
          <a:prstGeom prst="rect">
            <a:avLst/>
          </a:prstGeom>
        </p:spPr>
      </p:pic>
      <p:sp>
        <p:nvSpPr>
          <p:cNvPr id="6" name="TextBox 5"/>
          <p:cNvSpPr txBox="1"/>
          <p:nvPr/>
        </p:nvSpPr>
        <p:spPr>
          <a:xfrm>
            <a:off x="3162300" y="6045200"/>
            <a:ext cx="2565400" cy="707886"/>
          </a:xfrm>
          <a:prstGeom prst="rect">
            <a:avLst/>
          </a:prstGeom>
          <a:noFill/>
        </p:spPr>
        <p:txBody>
          <a:bodyPr wrap="square" rtlCol="0">
            <a:spAutoFit/>
          </a:bodyPr>
          <a:lstStyle/>
          <a:p>
            <a:pPr algn="ctr"/>
            <a:r>
              <a:rPr lang="en-US" sz="2000" b="1">
                <a:solidFill>
                  <a:schemeClr val="tx2"/>
                </a:solidFill>
              </a:rPr>
              <a:t>78 interviews over 2 months</a:t>
            </a:r>
          </a:p>
        </p:txBody>
      </p:sp>
    </p:spTree>
    <p:extLst>
      <p:ext uri="{BB962C8B-B14F-4D97-AF65-F5344CB8AC3E}">
        <p14:creationId xmlns:p14="http://schemas.microsoft.com/office/powerpoint/2010/main" val="1297724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77490" y="1590604"/>
            <a:ext cx="7389019" cy="4873045"/>
          </a:xfrm>
        </p:spPr>
      </p:pic>
      <p:sp>
        <p:nvSpPr>
          <p:cNvPr id="3" name="Title 2"/>
          <p:cNvSpPr>
            <a:spLocks noGrp="1"/>
          </p:cNvSpPr>
          <p:nvPr>
            <p:ph type="title"/>
          </p:nvPr>
        </p:nvSpPr>
        <p:spPr/>
        <p:txBody>
          <a:bodyPr/>
          <a:lstStyle/>
          <a:p>
            <a:r>
              <a:rPr lang="en-US" b="1"/>
              <a:t>Top 5 LID Drivers</a:t>
            </a:r>
          </a:p>
        </p:txBody>
      </p:sp>
      <p:sp>
        <p:nvSpPr>
          <p:cNvPr id="2" name="Oval 1"/>
          <p:cNvSpPr/>
          <p:nvPr/>
        </p:nvSpPr>
        <p:spPr bwMode="auto">
          <a:xfrm rot="2792324">
            <a:off x="2546928" y="4839283"/>
            <a:ext cx="897511" cy="1582224"/>
          </a:xfrm>
          <a:prstGeom prst="ellipse">
            <a:avLst/>
          </a:prstGeom>
          <a:noFill/>
          <a:ln w="47625">
            <a:solidFill>
              <a:srgbClr val="FF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6" name="Oval 5"/>
          <p:cNvSpPr/>
          <p:nvPr/>
        </p:nvSpPr>
        <p:spPr bwMode="auto">
          <a:xfrm rot="2792324">
            <a:off x="4496378" y="4883733"/>
            <a:ext cx="897511" cy="1582224"/>
          </a:xfrm>
          <a:prstGeom prst="ellipse">
            <a:avLst/>
          </a:prstGeom>
          <a:noFill/>
          <a:ln w="47625">
            <a:solidFill>
              <a:srgbClr val="FF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809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All LID Drivers</a:t>
            </a:r>
          </a:p>
        </p:txBody>
      </p:sp>
      <p:graphicFrame>
        <p:nvGraphicFramePr>
          <p:cNvPr id="7" name="Chart 6">
            <a:extLst>
              <a:ext uri="{FF2B5EF4-FFF2-40B4-BE49-F238E27FC236}">
                <a16:creationId xmlns:a16="http://schemas.microsoft.com/office/drawing/2014/main" id="{00000000-0008-0000-0300-000002000000}"/>
              </a:ext>
            </a:extLst>
          </p:cNvPr>
          <p:cNvGraphicFramePr>
            <a:graphicFrameLocks/>
          </p:cNvGraphicFramePr>
          <p:nvPr/>
        </p:nvGraphicFramePr>
        <p:xfrm>
          <a:off x="782637" y="1654175"/>
          <a:ext cx="7578725" cy="4514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6675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26765" y="1590604"/>
            <a:ext cx="6341269" cy="4721736"/>
          </a:xfrm>
        </p:spPr>
      </p:pic>
      <p:sp>
        <p:nvSpPr>
          <p:cNvPr id="3" name="Title 2"/>
          <p:cNvSpPr>
            <a:spLocks noGrp="1"/>
          </p:cNvSpPr>
          <p:nvPr>
            <p:ph type="title"/>
          </p:nvPr>
        </p:nvSpPr>
        <p:spPr/>
        <p:txBody>
          <a:bodyPr/>
          <a:lstStyle/>
          <a:p>
            <a:r>
              <a:rPr lang="en-US" b="1" dirty="0"/>
              <a:t>Top 5 LID </a:t>
            </a:r>
            <a:r>
              <a:rPr lang="en-US" b="1" dirty="0">
                <a:solidFill>
                  <a:srgbClr val="FF0000"/>
                </a:solidFill>
              </a:rPr>
              <a:t>Barriers</a:t>
            </a:r>
          </a:p>
        </p:txBody>
      </p:sp>
    </p:spTree>
    <p:extLst>
      <p:ext uri="{BB962C8B-B14F-4D97-AF65-F5344CB8AC3E}">
        <p14:creationId xmlns:p14="http://schemas.microsoft.com/office/powerpoint/2010/main" val="9457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Testing the System</a:t>
            </a:r>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442912" y="1643062"/>
            <a:ext cx="8051800" cy="4922837"/>
          </a:xfrm>
          <a:prstGeom prst="rect">
            <a:avLst/>
          </a:prstGeom>
        </p:spPr>
      </p:pic>
    </p:spTree>
    <p:extLst>
      <p:ext uri="{BB962C8B-B14F-4D97-AF65-F5344CB8AC3E}">
        <p14:creationId xmlns:p14="http://schemas.microsoft.com/office/powerpoint/2010/main" val="1056915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LID Barriers</a:t>
            </a:r>
          </a:p>
        </p:txBody>
      </p:sp>
      <p:sp>
        <p:nvSpPr>
          <p:cNvPr id="2" name="Content Placeholder 1"/>
          <p:cNvSpPr>
            <a:spLocks noGrp="1"/>
          </p:cNvSpPr>
          <p:nvPr>
            <p:ph idx="1"/>
          </p:nvPr>
        </p:nvSpPr>
        <p:spPr>
          <a:xfrm>
            <a:off x="563165" y="3101509"/>
            <a:ext cx="8123189" cy="3362246"/>
          </a:xfrm>
        </p:spPr>
        <p:txBody>
          <a:bodyPr>
            <a:normAutofit lnSpcReduction="10000"/>
          </a:bodyPr>
          <a:lstStyle/>
          <a:p>
            <a:pPr algn="l">
              <a:spcBef>
                <a:spcPts val="1200"/>
              </a:spcBef>
            </a:pPr>
            <a:r>
              <a:rPr lang="en-US" sz="2800" b="1">
                <a:solidFill>
                  <a:schemeClr val="tx2"/>
                </a:solidFill>
              </a:rPr>
              <a:t>Cost</a:t>
            </a:r>
            <a:r>
              <a:rPr lang="en-US" sz="2800">
                <a:solidFill>
                  <a:schemeClr val="tx2"/>
                </a:solidFill>
              </a:rPr>
              <a:t>: to developers/applicants, to town, to residents</a:t>
            </a:r>
          </a:p>
          <a:p>
            <a:pPr algn="l">
              <a:spcBef>
                <a:spcPts val="1200"/>
              </a:spcBef>
            </a:pPr>
            <a:r>
              <a:rPr lang="en-US" sz="2800" b="1">
                <a:solidFill>
                  <a:schemeClr val="tx2"/>
                </a:solidFill>
              </a:rPr>
              <a:t>Lack of </a:t>
            </a:r>
            <a:r>
              <a:rPr lang="en-US" sz="2800" b="1" err="1">
                <a:solidFill>
                  <a:schemeClr val="tx2"/>
                </a:solidFill>
              </a:rPr>
              <a:t>ed</a:t>
            </a:r>
            <a:r>
              <a:rPr lang="en-US" sz="2800">
                <a:solidFill>
                  <a:schemeClr val="tx2"/>
                </a:solidFill>
              </a:rPr>
              <a:t>: commissioners, community/homeowners, contractors, developers, nurseries, private engineers, town engineers, planners, staff</a:t>
            </a:r>
          </a:p>
          <a:p>
            <a:pPr algn="l">
              <a:spcBef>
                <a:spcPts val="1200"/>
              </a:spcBef>
            </a:pPr>
            <a:r>
              <a:rPr lang="en-US" sz="2800" b="1">
                <a:solidFill>
                  <a:schemeClr val="tx2"/>
                </a:solidFill>
              </a:rPr>
              <a:t>Maintenance</a:t>
            </a:r>
            <a:r>
              <a:rPr lang="en-US" sz="2800">
                <a:solidFill>
                  <a:schemeClr val="tx2"/>
                </a:solidFill>
              </a:rPr>
              <a:t>: difficult to keep track of LID, maintenance concerns</a:t>
            </a:r>
          </a:p>
          <a:p>
            <a:pPr algn="l">
              <a:spcBef>
                <a:spcPts val="1200"/>
              </a:spcBef>
            </a:pPr>
            <a:endParaRPr lang="en-US" sz="3600">
              <a:solidFill>
                <a:schemeClr val="tx2"/>
              </a:solidFill>
            </a:endParaRPr>
          </a:p>
        </p:txBody>
      </p:sp>
      <p:pic>
        <p:nvPicPr>
          <p:cNvPr id="4"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30575" y="607500"/>
            <a:ext cx="3455779" cy="2573188"/>
          </a:xfrm>
          <a:prstGeom prst="rect">
            <a:avLst/>
          </a:prstGeom>
        </p:spPr>
      </p:pic>
    </p:spTree>
    <p:extLst>
      <p:ext uri="{BB962C8B-B14F-4D97-AF65-F5344CB8AC3E}">
        <p14:creationId xmlns:p14="http://schemas.microsoft.com/office/powerpoint/2010/main" val="7788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LID Barriers</a:t>
            </a:r>
          </a:p>
        </p:txBody>
      </p:sp>
      <p:sp>
        <p:nvSpPr>
          <p:cNvPr id="2" name="Content Placeholder 1"/>
          <p:cNvSpPr>
            <a:spLocks noGrp="1"/>
          </p:cNvSpPr>
          <p:nvPr>
            <p:ph idx="1"/>
          </p:nvPr>
        </p:nvSpPr>
        <p:spPr>
          <a:xfrm>
            <a:off x="510405" y="3385989"/>
            <a:ext cx="8123189" cy="3362246"/>
          </a:xfrm>
        </p:spPr>
        <p:txBody>
          <a:bodyPr/>
          <a:lstStyle/>
          <a:p>
            <a:pPr algn="l">
              <a:spcBef>
                <a:spcPts val="1200"/>
              </a:spcBef>
            </a:pPr>
            <a:r>
              <a:rPr lang="en-US" sz="2800" b="1">
                <a:solidFill>
                  <a:schemeClr val="tx2"/>
                </a:solidFill>
              </a:rPr>
              <a:t>Town staff</a:t>
            </a:r>
            <a:r>
              <a:rPr lang="en-US" sz="2800">
                <a:solidFill>
                  <a:schemeClr val="tx2"/>
                </a:solidFill>
              </a:rPr>
              <a:t>: lack of coordination between planning and public works, planner, public safety (fire department, etc.), public works, town engineer</a:t>
            </a:r>
          </a:p>
          <a:p>
            <a:pPr algn="l">
              <a:spcBef>
                <a:spcPts val="1200"/>
              </a:spcBef>
            </a:pPr>
            <a:r>
              <a:rPr lang="en-US" sz="2800" b="1">
                <a:solidFill>
                  <a:schemeClr val="tx2"/>
                </a:solidFill>
              </a:rPr>
              <a:t>Lack of resources</a:t>
            </a:r>
            <a:r>
              <a:rPr lang="en-US" sz="2800">
                <a:solidFill>
                  <a:schemeClr val="tx2"/>
                </a:solidFill>
              </a:rPr>
              <a:t>: lack of funding/resources, no in-house engineer, time constrains (Staff/Volunteers) </a:t>
            </a:r>
            <a:endParaRPr lang="en-US" sz="2800" b="1">
              <a:solidFill>
                <a:schemeClr val="tx2"/>
              </a:solidFill>
            </a:endParaRPr>
          </a:p>
          <a:p>
            <a:pPr algn="l">
              <a:spcBef>
                <a:spcPts val="1200"/>
              </a:spcBef>
            </a:pPr>
            <a:endParaRPr lang="en-US" sz="3600">
              <a:solidFill>
                <a:schemeClr val="tx2"/>
              </a:solidFill>
            </a:endParaRPr>
          </a:p>
        </p:txBody>
      </p:sp>
      <p:pic>
        <p:nvPicPr>
          <p:cNvPr id="4"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7815" y="812801"/>
            <a:ext cx="3455779" cy="2573188"/>
          </a:xfrm>
          <a:prstGeom prst="rect">
            <a:avLst/>
          </a:prstGeom>
        </p:spPr>
      </p:pic>
    </p:spTree>
    <p:extLst>
      <p:ext uri="{BB962C8B-B14F-4D97-AF65-F5344CB8AC3E}">
        <p14:creationId xmlns:p14="http://schemas.microsoft.com/office/powerpoint/2010/main" val="4859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All LID Barriers</a:t>
            </a:r>
          </a:p>
        </p:txBody>
      </p:sp>
      <p:graphicFrame>
        <p:nvGraphicFramePr>
          <p:cNvPr id="6" name="Chart 5">
            <a:extLst>
              <a:ext uri="{FF2B5EF4-FFF2-40B4-BE49-F238E27FC236}">
                <a16:creationId xmlns:a16="http://schemas.microsoft.com/office/drawing/2014/main" id="{00000000-0008-0000-0400-000002000000}"/>
              </a:ext>
            </a:extLst>
          </p:cNvPr>
          <p:cNvGraphicFramePr>
            <a:graphicFrameLocks/>
          </p:cNvGraphicFramePr>
          <p:nvPr/>
        </p:nvGraphicFramePr>
        <p:xfrm>
          <a:off x="539750" y="1403350"/>
          <a:ext cx="7874000" cy="513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3431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20750" y="1488606"/>
            <a:ext cx="7302500" cy="5278084"/>
          </a:xfrm>
        </p:spPr>
      </p:pic>
      <p:sp>
        <p:nvSpPr>
          <p:cNvPr id="3" name="Title 2"/>
          <p:cNvSpPr>
            <a:spLocks noGrp="1"/>
          </p:cNvSpPr>
          <p:nvPr>
            <p:ph type="title"/>
          </p:nvPr>
        </p:nvSpPr>
        <p:spPr/>
        <p:txBody>
          <a:bodyPr/>
          <a:lstStyle/>
          <a:p>
            <a:r>
              <a:rPr lang="en-US" b="1"/>
              <a:t>State of LID </a:t>
            </a:r>
            <a:r>
              <a:rPr lang="en-US" b="1" err="1"/>
              <a:t>StoryMap</a:t>
            </a:r>
            <a:endParaRPr lang="en-US" b="1"/>
          </a:p>
        </p:txBody>
      </p:sp>
      <p:sp>
        <p:nvSpPr>
          <p:cNvPr id="5" name="TextBox 4"/>
          <p:cNvSpPr txBox="1"/>
          <p:nvPr/>
        </p:nvSpPr>
        <p:spPr>
          <a:xfrm>
            <a:off x="1460500" y="5245100"/>
            <a:ext cx="6438900" cy="584775"/>
          </a:xfrm>
          <a:prstGeom prst="rect">
            <a:avLst/>
          </a:prstGeom>
          <a:noFill/>
        </p:spPr>
        <p:txBody>
          <a:bodyPr wrap="square" rtlCol="0">
            <a:spAutoFit/>
          </a:bodyPr>
          <a:lstStyle/>
          <a:p>
            <a:pPr algn="ctr"/>
            <a:r>
              <a:rPr lang="en-US" sz="3200" b="1">
                <a:solidFill>
                  <a:srgbClr val="FF0000"/>
                </a:solidFill>
              </a:rPr>
              <a:t>http://</a:t>
            </a:r>
            <a:r>
              <a:rPr lang="en-US" sz="3200" b="1" err="1">
                <a:solidFill>
                  <a:srgbClr val="FF0000"/>
                </a:solidFill>
              </a:rPr>
              <a:t>s.uconn.edu</a:t>
            </a:r>
            <a:r>
              <a:rPr lang="en-US" sz="3200" b="1">
                <a:solidFill>
                  <a:srgbClr val="FF0000"/>
                </a:solidFill>
              </a:rPr>
              <a:t>/</a:t>
            </a:r>
            <a:r>
              <a:rPr lang="en-US" sz="3200" b="1" err="1">
                <a:solidFill>
                  <a:srgbClr val="FF0000"/>
                </a:solidFill>
              </a:rPr>
              <a:t>stateoflid</a:t>
            </a:r>
            <a:endParaRPr lang="en-US" sz="3200" b="1">
              <a:solidFill>
                <a:srgbClr val="FF0000"/>
              </a:solidFill>
            </a:endParaRPr>
          </a:p>
        </p:txBody>
      </p:sp>
    </p:spTree>
    <p:extLst>
      <p:ext uri="{BB962C8B-B14F-4D97-AF65-F5344CB8AC3E}">
        <p14:creationId xmlns:p14="http://schemas.microsoft.com/office/powerpoint/2010/main" val="1959679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Everything about to change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4793" y="1357611"/>
            <a:ext cx="2671561" cy="15925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7120" y="1357611"/>
            <a:ext cx="4074160" cy="5263921"/>
          </a:xfrm>
          <a:prstGeom prst="rect">
            <a:avLst/>
          </a:prstGeom>
          <a:effectLst/>
          <a:scene3d>
            <a:camera prst="orthographicFront"/>
            <a:lightRig rig="threePt" dir="t"/>
          </a:scene3d>
          <a:sp3d extrusionH="50800">
            <a:bevelT/>
          </a:sp3d>
        </p:spPr>
      </p:pic>
      <p:sp>
        <p:nvSpPr>
          <p:cNvPr id="10" name="Oval 9"/>
          <p:cNvSpPr/>
          <p:nvPr/>
        </p:nvSpPr>
        <p:spPr bwMode="auto">
          <a:xfrm>
            <a:off x="2245360" y="4826000"/>
            <a:ext cx="1686560" cy="254000"/>
          </a:xfrm>
          <a:prstGeom prst="ellipse">
            <a:avLst/>
          </a:prstGeom>
          <a:noFill/>
          <a:ln w="66675">
            <a:solidFill>
              <a:schemeClr val="accent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nvGrpSpPr>
          <p:cNvPr id="13" name="Group 12"/>
          <p:cNvGrpSpPr/>
          <p:nvPr/>
        </p:nvGrpSpPr>
        <p:grpSpPr>
          <a:xfrm>
            <a:off x="3218880" y="3219272"/>
            <a:ext cx="5591826" cy="3467455"/>
            <a:chOff x="1341120" y="3012851"/>
            <a:chExt cx="5591826" cy="3467455"/>
          </a:xfrm>
        </p:grpSpPr>
        <p:pic>
          <p:nvPicPr>
            <p:cNvPr id="11"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1120" y="3012851"/>
              <a:ext cx="5591826" cy="3467455"/>
            </a:xfrm>
            <a:prstGeom prst="rect">
              <a:avLst/>
            </a:prstGeom>
            <a:ln>
              <a:solidFill>
                <a:schemeClr val="accent1">
                  <a:lumMod val="75000"/>
                </a:schemeClr>
              </a:solidFill>
            </a:ln>
          </p:spPr>
        </p:pic>
        <p:sp>
          <p:nvSpPr>
            <p:cNvPr id="12" name="TextBox 11"/>
            <p:cNvSpPr txBox="1"/>
            <p:nvPr/>
          </p:nvSpPr>
          <p:spPr>
            <a:xfrm rot="20108988">
              <a:off x="3222936" y="4090569"/>
              <a:ext cx="2362200" cy="461665"/>
            </a:xfrm>
            <a:prstGeom prst="rect">
              <a:avLst/>
            </a:prstGeom>
            <a:solidFill>
              <a:srgbClr val="B1B1B1">
                <a:alpha val="47059"/>
              </a:srgbClr>
            </a:solidFill>
            <a:ln>
              <a:solidFill>
                <a:srgbClr val="FF0000"/>
              </a:solidFill>
            </a:ln>
          </p:spPr>
          <p:txBody>
            <a:bodyPr wrap="square" rtlCol="0">
              <a:spAutoFit/>
            </a:bodyPr>
            <a:lstStyle/>
            <a:p>
              <a:r>
                <a:rPr lang="en-US" sz="2400" b="1">
                  <a:solidFill>
                    <a:schemeClr val="tx2"/>
                  </a:solidFill>
                  <a:latin typeface="Calibri" charset="0"/>
                  <a:ea typeface="Calibri" charset="0"/>
                  <a:cs typeface="Calibri" charset="0"/>
                </a:rPr>
                <a:t>121 of 169 towns</a:t>
              </a:r>
            </a:p>
          </p:txBody>
        </p:sp>
      </p:grpSp>
    </p:spTree>
    <p:extLst>
      <p:ext uri="{BB962C8B-B14F-4D97-AF65-F5344CB8AC3E}">
        <p14:creationId xmlns:p14="http://schemas.microsoft.com/office/powerpoint/2010/main" val="17937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2135" y="2203920"/>
            <a:ext cx="7408292" cy="3985124"/>
          </a:xfrm>
        </p:spPr>
        <p:txBody>
          <a:bodyPr>
            <a:normAutofit fontScale="92500"/>
          </a:bodyPr>
          <a:lstStyle/>
          <a:p>
            <a:pPr algn="l"/>
            <a:r>
              <a:rPr lang="en-US" sz="3600" dirty="0">
                <a:solidFill>
                  <a:schemeClr val="tx2"/>
                </a:solidFill>
              </a:rPr>
              <a:t>eliminate barriers to implementing LID in land use regulations</a:t>
            </a:r>
          </a:p>
          <a:p>
            <a:pPr algn="l"/>
            <a:r>
              <a:rPr lang="en-US" sz="3600" dirty="0">
                <a:solidFill>
                  <a:schemeClr val="tx2"/>
                </a:solidFill>
              </a:rPr>
              <a:t>require new development proposals to consider LID 1</a:t>
            </a:r>
            <a:r>
              <a:rPr lang="en-US" sz="3600" baseline="30000" dirty="0">
                <a:solidFill>
                  <a:schemeClr val="tx2"/>
                </a:solidFill>
              </a:rPr>
              <a:t>st</a:t>
            </a:r>
            <a:endParaRPr lang="en-US" sz="3600" dirty="0">
              <a:solidFill>
                <a:schemeClr val="tx2"/>
              </a:solidFill>
            </a:endParaRPr>
          </a:p>
          <a:p>
            <a:pPr algn="l"/>
            <a:r>
              <a:rPr lang="en-US" sz="3600" dirty="0">
                <a:solidFill>
                  <a:schemeClr val="tx2"/>
                </a:solidFill>
              </a:rPr>
              <a:t>reduce existing impervious surfaces</a:t>
            </a:r>
          </a:p>
          <a:p>
            <a:pPr algn="l"/>
            <a:r>
              <a:rPr lang="en-US" sz="3600" dirty="0">
                <a:solidFill>
                  <a:schemeClr val="tx2"/>
                </a:solidFill>
              </a:rPr>
              <a:t>require new development to retain </a:t>
            </a:r>
            <a:r>
              <a:rPr lang="en-US" sz="3600" dirty="0" err="1">
                <a:solidFill>
                  <a:schemeClr val="tx2"/>
                </a:solidFill>
              </a:rPr>
              <a:t>stormwater</a:t>
            </a:r>
            <a:r>
              <a:rPr lang="en-US" sz="3600" dirty="0">
                <a:solidFill>
                  <a:schemeClr val="tx2"/>
                </a:solidFill>
              </a:rPr>
              <a:t> on site</a:t>
            </a:r>
          </a:p>
        </p:txBody>
      </p:sp>
      <p:sp>
        <p:nvSpPr>
          <p:cNvPr id="3" name="Title 2"/>
          <p:cNvSpPr>
            <a:spLocks noGrp="1"/>
          </p:cNvSpPr>
          <p:nvPr>
            <p:ph type="title"/>
          </p:nvPr>
        </p:nvSpPr>
        <p:spPr>
          <a:xfrm>
            <a:off x="1385888" y="338215"/>
            <a:ext cx="7300466" cy="1252389"/>
          </a:xfrm>
        </p:spPr>
        <p:txBody>
          <a:bodyPr/>
          <a:lstStyle/>
          <a:p>
            <a:r>
              <a:rPr lang="en-US" b="1" dirty="0"/>
              <a:t>Towns now required to:</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414" y="506139"/>
            <a:ext cx="966117" cy="1248248"/>
          </a:xfrm>
          <a:prstGeom prst="rect">
            <a:avLst/>
          </a:prstGeom>
          <a:effectLst/>
          <a:scene3d>
            <a:camera prst="orthographicFront"/>
            <a:lightRig rig="threePt" dir="t"/>
          </a:scene3d>
          <a:sp3d extrusionH="50800">
            <a:bevelT/>
          </a:sp3d>
        </p:spPr>
      </p:pic>
    </p:spTree>
    <p:extLst>
      <p:ext uri="{BB962C8B-B14F-4D97-AF65-F5344CB8AC3E}">
        <p14:creationId xmlns:p14="http://schemas.microsoft.com/office/powerpoint/2010/main" val="167172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change is coming, but </a:t>
            </a:r>
            <a:r>
              <a:rPr lang="mr-IN"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33725" y="1439804"/>
            <a:ext cx="6880225" cy="7297912"/>
          </a:xfrm>
        </p:spPr>
      </p:pic>
    </p:spTree>
    <p:extLst>
      <p:ext uri="{BB962C8B-B14F-4D97-AF65-F5344CB8AC3E}">
        <p14:creationId xmlns:p14="http://schemas.microsoft.com/office/powerpoint/2010/main" val="17711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1010199.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a:xfrm>
            <a:off x="0" y="1219205"/>
            <a:ext cx="9144000" cy="5638795"/>
          </a:xfrm>
          <a:prstGeom prst="rect">
            <a:avLst/>
          </a:prstGeom>
        </p:spPr>
      </p:pic>
      <p:sp>
        <p:nvSpPr>
          <p:cNvPr id="4" name="Title 3"/>
          <p:cNvSpPr>
            <a:spLocks noGrp="1"/>
          </p:cNvSpPr>
          <p:nvPr>
            <p:ph type="title"/>
          </p:nvPr>
        </p:nvSpPr>
        <p:spPr>
          <a:xfrm>
            <a:off x="285751" y="375047"/>
            <a:ext cx="8715375" cy="910828"/>
          </a:xfrm>
        </p:spPr>
        <p:txBody>
          <a:bodyPr/>
          <a:lstStyle/>
          <a:p>
            <a:r>
              <a:rPr lang="en-US"/>
              <a:t>Thanks</a:t>
            </a:r>
          </a:p>
        </p:txBody>
      </p:sp>
      <p:sp>
        <p:nvSpPr>
          <p:cNvPr id="2" name="TextBox 1"/>
          <p:cNvSpPr txBox="1"/>
          <p:nvPr/>
        </p:nvSpPr>
        <p:spPr>
          <a:xfrm>
            <a:off x="285751" y="4699000"/>
            <a:ext cx="4419600" cy="1384995"/>
          </a:xfrm>
          <a:prstGeom prst="rect">
            <a:avLst/>
          </a:prstGeom>
          <a:solidFill>
            <a:schemeClr val="accent3">
              <a:lumMod val="20000"/>
              <a:lumOff val="80000"/>
              <a:alpha val="19000"/>
            </a:schemeClr>
          </a:solidFill>
        </p:spPr>
        <p:txBody>
          <a:bodyPr wrap="square" rtlCol="0">
            <a:spAutoFit/>
          </a:bodyPr>
          <a:lstStyle/>
          <a:p>
            <a:r>
              <a:rPr lang="en-US" sz="2800" b="1">
                <a:latin typeface="Calibri" charset="0"/>
                <a:ea typeface="Calibri" charset="0"/>
                <a:cs typeface="Calibri" charset="0"/>
              </a:rPr>
              <a:t>David Dickson</a:t>
            </a:r>
          </a:p>
          <a:p>
            <a:r>
              <a:rPr lang="en-US" sz="2800" b="1">
                <a:latin typeface="Calibri" charset="0"/>
                <a:ea typeface="Calibri" charset="0"/>
                <a:cs typeface="Calibri" charset="0"/>
                <a:hlinkClick r:id="rId5"/>
              </a:rPr>
              <a:t>david.dickson@uconn.edu</a:t>
            </a:r>
            <a:endParaRPr lang="en-US" sz="2800" b="1">
              <a:latin typeface="Calibri" charset="0"/>
              <a:ea typeface="Calibri" charset="0"/>
              <a:cs typeface="Calibri" charset="0"/>
            </a:endParaRPr>
          </a:p>
          <a:p>
            <a:r>
              <a:rPr lang="en-US" sz="2800" b="1">
                <a:latin typeface="Calibri" charset="0"/>
                <a:ea typeface="Calibri" charset="0"/>
                <a:cs typeface="Calibri" charset="0"/>
              </a:rPr>
              <a:t>http://</a:t>
            </a:r>
            <a:r>
              <a:rPr lang="en-US" sz="2800" b="1" err="1">
                <a:latin typeface="Calibri" charset="0"/>
                <a:ea typeface="Calibri" charset="0"/>
                <a:cs typeface="Calibri" charset="0"/>
              </a:rPr>
              <a:t>clear.uconn.edu</a:t>
            </a:r>
            <a:endParaRPr lang="en-US" sz="2800" b="1">
              <a:latin typeface="Calibri" charset="0"/>
              <a:ea typeface="Calibri" charset="0"/>
              <a:cs typeface="Calibri" charset="0"/>
            </a:endParaRPr>
          </a:p>
        </p:txBody>
      </p:sp>
    </p:spTree>
    <p:extLst>
      <p:ext uri="{BB962C8B-B14F-4D97-AF65-F5344CB8AC3E}">
        <p14:creationId xmlns:p14="http://schemas.microsoft.com/office/powerpoint/2010/main" val="183415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Human Relationship to Water Pre-1970</a:t>
            </a:r>
          </a:p>
        </p:txBody>
      </p:sp>
      <p:sp>
        <p:nvSpPr>
          <p:cNvPr id="5" name="Content Placeholder 4"/>
          <p:cNvSpPr>
            <a:spLocks noGrp="1"/>
          </p:cNvSpPr>
          <p:nvPr>
            <p:ph sz="half" idx="1"/>
          </p:nvPr>
        </p:nvSpPr>
        <p:spPr>
          <a:xfrm>
            <a:off x="514349" y="1825625"/>
            <a:ext cx="3886200" cy="4351338"/>
          </a:xfrm>
        </p:spPr>
        <p:txBody>
          <a:bodyPr>
            <a:normAutofit fontScale="92500" lnSpcReduction="10000"/>
          </a:bodyPr>
          <a:lstStyle/>
          <a:p>
            <a:r>
              <a:rPr lang="en-US" dirty="0"/>
              <a:t>Dilution the solution - direct discharge</a:t>
            </a:r>
          </a:p>
          <a:p>
            <a:r>
              <a:rPr lang="en-US" dirty="0"/>
              <a:t>Federal Water Pollution Control Act (1948) </a:t>
            </a:r>
          </a:p>
          <a:p>
            <a:pPr lvl="1"/>
            <a:r>
              <a:rPr lang="en-US" dirty="0"/>
              <a:t>no limits</a:t>
            </a:r>
          </a:p>
          <a:p>
            <a:pPr lvl="1"/>
            <a:r>
              <a:rPr lang="en-US" dirty="0"/>
              <a:t>authority left to states</a:t>
            </a:r>
          </a:p>
          <a:p>
            <a:r>
              <a:rPr lang="en-US" dirty="0"/>
              <a:t>Largely unchecked industrial, agricultural &amp; municipal discharges</a:t>
            </a:r>
          </a:p>
          <a:p>
            <a:r>
              <a:rPr lang="en-US" dirty="0"/>
              <a:t>Water quality not concern</a:t>
            </a:r>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9933" y="2572388"/>
            <a:ext cx="4228901" cy="2857812"/>
          </a:xfrm>
          <a:prstGeom prst="rect">
            <a:avLst/>
          </a:prstGeom>
        </p:spPr>
      </p:pic>
      <p:sp>
        <p:nvSpPr>
          <p:cNvPr id="8" name="TextBox 7"/>
          <p:cNvSpPr txBox="1"/>
          <p:nvPr/>
        </p:nvSpPr>
        <p:spPr>
          <a:xfrm>
            <a:off x="4856168" y="4761782"/>
            <a:ext cx="4122666" cy="369332"/>
          </a:xfrm>
          <a:prstGeom prst="rect">
            <a:avLst/>
          </a:prstGeom>
          <a:noFill/>
        </p:spPr>
        <p:txBody>
          <a:bodyPr wrap="square" rtlCol="0">
            <a:spAutoFit/>
          </a:bodyPr>
          <a:lstStyle/>
          <a:p>
            <a:r>
              <a:rPr lang="en-US" sz="900" dirty="0"/>
              <a:t>By Alexander, Hope, Photographer (NARA record: 8452212) (U.S. National Archives and Records Administration) [Public domain], via Wikimedia Commons</a:t>
            </a:r>
          </a:p>
        </p:txBody>
      </p:sp>
    </p:spTree>
    <p:extLst>
      <p:ext uri="{BB962C8B-B14F-4D97-AF65-F5344CB8AC3E}">
        <p14:creationId xmlns:p14="http://schemas.microsoft.com/office/powerpoint/2010/main" val="1809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4571" y="1439804"/>
            <a:ext cx="3936274" cy="2683637"/>
          </a:xfrm>
          <a:prstGeom prst="rect">
            <a:avLst/>
          </a:prstGeom>
        </p:spPr>
      </p:pic>
      <p:sp>
        <p:nvSpPr>
          <p:cNvPr id="2" name="Title 1"/>
          <p:cNvSpPr>
            <a:spLocks noGrp="1"/>
          </p:cNvSpPr>
          <p:nvPr>
            <p:ph type="title"/>
          </p:nvPr>
        </p:nvSpPr>
        <p:spPr/>
        <p:txBody>
          <a:bodyPr/>
          <a:lstStyle/>
          <a:p>
            <a:r>
              <a:rPr lang="en-US" dirty="0"/>
              <a:t>1969 Water Pollution Wake Up Call</a:t>
            </a:r>
          </a:p>
        </p:txBody>
      </p:sp>
      <p:sp>
        <p:nvSpPr>
          <p:cNvPr id="3" name="Content Placeholder 2"/>
          <p:cNvSpPr>
            <a:spLocks noGrp="1"/>
          </p:cNvSpPr>
          <p:nvPr>
            <p:ph sz="half" idx="1"/>
          </p:nvPr>
        </p:nvSpPr>
        <p:spPr/>
        <p:txBody>
          <a:bodyPr/>
          <a:lstStyle/>
          <a:p>
            <a:r>
              <a:rPr lang="en-US" dirty="0"/>
              <a:t>Bacteria levels in Hudson River 170x safe limits </a:t>
            </a:r>
          </a:p>
          <a:p>
            <a:r>
              <a:rPr lang="en-US" dirty="0"/>
              <a:t>26 million fish killed in Lake Thonotosassa</a:t>
            </a:r>
          </a:p>
          <a:p>
            <a:r>
              <a:rPr lang="en-US" dirty="0"/>
              <a:t>Santa Barbara oil spill</a:t>
            </a:r>
          </a:p>
          <a:p>
            <a:r>
              <a:rPr lang="en-US" dirty="0"/>
              <a:t>Cuyahoga River catches fire</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5670" y="2012020"/>
            <a:ext cx="3836014" cy="2408718"/>
          </a:xfrm>
          <a:prstGeom prst="rect">
            <a:avLst/>
          </a:prstGeom>
        </p:spPr>
      </p:pic>
      <p:sp>
        <p:nvSpPr>
          <p:cNvPr id="6" name="TextBox 5"/>
          <p:cNvSpPr txBox="1"/>
          <p:nvPr/>
        </p:nvSpPr>
        <p:spPr>
          <a:xfrm>
            <a:off x="5625501" y="5992071"/>
            <a:ext cx="2631057" cy="246221"/>
          </a:xfrm>
          <a:prstGeom prst="rect">
            <a:avLst/>
          </a:prstGeom>
          <a:noFill/>
        </p:spPr>
        <p:txBody>
          <a:bodyPr wrap="square" rtlCol="0">
            <a:spAutoFit/>
          </a:bodyPr>
          <a:lstStyle/>
          <a:p>
            <a:pPr algn="r"/>
            <a:r>
              <a:rPr lang="en-US" sz="1000" dirty="0"/>
              <a:t>Photo: Cleveland State University Library</a:t>
            </a:r>
          </a:p>
        </p:txBody>
      </p:sp>
      <p:grpSp>
        <p:nvGrpSpPr>
          <p:cNvPr id="12" name="Group 11"/>
          <p:cNvGrpSpPr/>
          <p:nvPr/>
        </p:nvGrpSpPr>
        <p:grpSpPr>
          <a:xfrm>
            <a:off x="4810663" y="2920196"/>
            <a:ext cx="3979916" cy="3438358"/>
            <a:chOff x="4810663" y="2920196"/>
            <a:chExt cx="3979916" cy="3438358"/>
          </a:xfrm>
        </p:grpSpPr>
        <p:pic>
          <p:nvPicPr>
            <p:cNvPr id="11" name="Picture 10"/>
            <p:cNvPicPr>
              <a:picLocks noChangeAspect="1"/>
            </p:cNvPicPr>
            <p:nvPr/>
          </p:nvPicPr>
          <p:blipFill>
            <a:blip r:embed="rId5"/>
            <a:stretch>
              <a:fillRect/>
            </a:stretch>
          </p:blipFill>
          <p:spPr>
            <a:xfrm>
              <a:off x="4810663" y="2920196"/>
              <a:ext cx="3979916" cy="3109108"/>
            </a:xfrm>
            <a:prstGeom prst="rect">
              <a:avLst/>
            </a:prstGeom>
          </p:spPr>
        </p:pic>
        <p:sp>
          <p:nvSpPr>
            <p:cNvPr id="10" name="Rectangle 9"/>
            <p:cNvSpPr/>
            <p:nvPr/>
          </p:nvSpPr>
          <p:spPr>
            <a:xfrm>
              <a:off x="6800621" y="6127722"/>
              <a:ext cx="1959611" cy="230832"/>
            </a:xfrm>
            <a:prstGeom prst="rect">
              <a:avLst/>
            </a:prstGeom>
          </p:spPr>
          <p:txBody>
            <a:bodyPr wrap="square">
              <a:spAutoFit/>
            </a:bodyPr>
            <a:lstStyle/>
            <a:p>
              <a:pPr algn="r"/>
              <a:r>
                <a:rPr lang="en-US" sz="900" dirty="0"/>
                <a:t>By USGS - Mary C. </a:t>
              </a:r>
              <a:r>
                <a:rPr lang="en-US" sz="900" dirty="0" err="1"/>
                <a:t>Rabbittt</a:t>
              </a:r>
              <a:r>
                <a:rPr lang="en-US" sz="900" dirty="0"/>
                <a:t>, 1989.</a:t>
              </a:r>
            </a:p>
          </p:txBody>
        </p:sp>
      </p:grpSp>
      <p:pic>
        <p:nvPicPr>
          <p:cNvPr id="5" name="Content Placeholder 4"/>
          <p:cNvPicPr>
            <a:picLocks noGrp="1" noChangeAspect="1"/>
          </p:cNvPicPr>
          <p:nvPr>
            <p:ph sz="half" idx="2"/>
          </p:nvPr>
        </p:nvPicPr>
        <p:blipFill>
          <a:blip r:embed="rId6" cstate="print">
            <a:extLst>
              <a:ext uri="{28A0092B-C50C-407E-A947-70E740481C1C}">
                <a14:useLocalDpi xmlns:a14="http://schemas.microsoft.com/office/drawing/2010/main"/>
              </a:ext>
            </a:extLst>
          </a:blip>
          <a:stretch>
            <a:fillRect/>
          </a:stretch>
        </p:blipFill>
        <p:spPr>
          <a:xfrm>
            <a:off x="4383965" y="4060738"/>
            <a:ext cx="3886200" cy="2590800"/>
          </a:xfrm>
          <a:prstGeom prst="rect">
            <a:avLst/>
          </a:prstGeom>
          <a:ln>
            <a:solidFill>
              <a:schemeClr val="accent1"/>
            </a:solidFill>
          </a:ln>
        </p:spPr>
      </p:pic>
    </p:spTree>
    <p:extLst>
      <p:ext uri="{BB962C8B-B14F-4D97-AF65-F5344CB8AC3E}">
        <p14:creationId xmlns:p14="http://schemas.microsoft.com/office/powerpoint/2010/main" val="5883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Clean Water Act (1972)</a:t>
            </a:r>
          </a:p>
        </p:txBody>
      </p:sp>
      <p:sp>
        <p:nvSpPr>
          <p:cNvPr id="3" name="Content Placeholder 2"/>
          <p:cNvSpPr>
            <a:spLocks noGrp="1"/>
          </p:cNvSpPr>
          <p:nvPr>
            <p:ph sz="half" idx="1"/>
          </p:nvPr>
        </p:nvSpPr>
        <p:spPr/>
        <p:txBody>
          <a:bodyPr>
            <a:normAutofit fontScale="92500" lnSpcReduction="10000"/>
          </a:bodyPr>
          <a:lstStyle/>
          <a:p>
            <a:r>
              <a:rPr lang="en-US" dirty="0"/>
              <a:t>shifted primary authority to federal gov’t</a:t>
            </a:r>
          </a:p>
          <a:p>
            <a:r>
              <a:rPr lang="en-US" dirty="0"/>
              <a:t>Limits on point source pollution (NPDES permits)</a:t>
            </a:r>
          </a:p>
          <a:p>
            <a:r>
              <a:rPr lang="en-US" dirty="0"/>
              <a:t>Regulate &amp; assist wastewater treatment plants</a:t>
            </a:r>
          </a:p>
          <a:p>
            <a:r>
              <a:rPr lang="en-US" dirty="0"/>
              <a:t>maintain the integrity of wetlands</a:t>
            </a:r>
          </a:p>
          <a:p>
            <a:r>
              <a:rPr lang="en-US" dirty="0"/>
              <a:t>technology based</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84428" y="1825625"/>
            <a:ext cx="2890019" cy="4351338"/>
          </a:xfrm>
          <a:ln>
            <a:solidFill>
              <a:schemeClr val="accent5"/>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36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900862" y="893250"/>
            <a:ext cx="1057275" cy="1057275"/>
          </a:xfrm>
          <a:prstGeom prst="rect">
            <a:avLst/>
          </a:prstGeom>
        </p:spPr>
      </p:pic>
      <p:sp>
        <p:nvSpPr>
          <p:cNvPr id="2" name="Title 1"/>
          <p:cNvSpPr>
            <a:spLocks noGrp="1"/>
          </p:cNvSpPr>
          <p:nvPr>
            <p:ph type="title"/>
          </p:nvPr>
        </p:nvSpPr>
        <p:spPr/>
        <p:txBody>
          <a:bodyPr/>
          <a:lstStyle/>
          <a:p>
            <a:r>
              <a:rPr lang="en-US" dirty="0"/>
              <a:t>Progress?</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dirty="0">
                <a:solidFill>
                  <a:srgbClr val="FF0000"/>
                </a:solidFill>
              </a:rPr>
              <a:t>Goals</a:t>
            </a:r>
          </a:p>
          <a:p>
            <a:r>
              <a:rPr lang="en-US" dirty="0"/>
              <a:t>Restore &amp; maintain nation’s waters</a:t>
            </a:r>
          </a:p>
          <a:p>
            <a:r>
              <a:rPr lang="en-US" dirty="0"/>
              <a:t>Make all waters fishable/swimmable by 1983</a:t>
            </a:r>
          </a:p>
          <a:p>
            <a:r>
              <a:rPr lang="en-US" dirty="0"/>
              <a:t>Zero water pollution discharge by 1985</a:t>
            </a:r>
          </a:p>
          <a:p>
            <a:r>
              <a:rPr lang="en-US" dirty="0"/>
              <a:t>Prohibit discharge of toxic amounts of toxic substances</a:t>
            </a:r>
          </a:p>
          <a:p>
            <a:endParaRPr lang="en-US" dirty="0"/>
          </a:p>
        </p:txBody>
      </p:sp>
      <p:sp>
        <p:nvSpPr>
          <p:cNvPr id="4" name="Content Placeholder 3"/>
          <p:cNvSpPr>
            <a:spLocks noGrp="1"/>
          </p:cNvSpPr>
          <p:nvPr>
            <p:ph sz="half" idx="2"/>
          </p:nvPr>
        </p:nvSpPr>
        <p:spPr/>
        <p:txBody>
          <a:bodyPr>
            <a:normAutofit fontScale="85000" lnSpcReduction="20000"/>
          </a:bodyPr>
          <a:lstStyle/>
          <a:p>
            <a:pPr marL="0" indent="0">
              <a:buNone/>
            </a:pPr>
            <a:r>
              <a:rPr lang="en-US" dirty="0">
                <a:solidFill>
                  <a:srgbClr val="FF0000"/>
                </a:solidFill>
              </a:rPr>
              <a:t>Results</a:t>
            </a:r>
          </a:p>
          <a:p>
            <a:r>
              <a:rPr lang="en-US" dirty="0"/>
              <a:t>Largely considered a success </a:t>
            </a:r>
            <a:r>
              <a:rPr lang="mr-IN" dirty="0"/>
              <a:t>–</a:t>
            </a:r>
            <a:r>
              <a:rPr lang="en-US" dirty="0"/>
              <a:t> no more burning rivers</a:t>
            </a:r>
          </a:p>
          <a:p>
            <a:r>
              <a:rPr lang="en-US" dirty="0"/>
              <a:t>U.S. Waters meeting standards increased from 35% to 65%</a:t>
            </a:r>
          </a:p>
          <a:p>
            <a:r>
              <a:rPr lang="en-US" dirty="0"/>
              <a:t>Drinking water systems meeting standards increased from 70% to 91%</a:t>
            </a:r>
          </a:p>
          <a:p>
            <a:r>
              <a:rPr lang="en-US" dirty="0"/>
              <a:t>Reclaimed waterfront</a:t>
            </a:r>
          </a:p>
          <a:p>
            <a:r>
              <a:rPr lang="en-US" dirty="0"/>
              <a:t>WQ now national interest</a:t>
            </a:r>
          </a:p>
        </p:txBody>
      </p:sp>
      <p:pic>
        <p:nvPicPr>
          <p:cNvPr id="6" name="Picture 5"/>
          <p:cNvPicPr>
            <a:picLocks noChangeAspect="1"/>
          </p:cNvPicPr>
          <p:nvPr/>
        </p:nvPicPr>
        <p:blipFill>
          <a:blip r:embed="rId4"/>
          <a:stretch>
            <a:fillRect/>
          </a:stretch>
        </p:blipFill>
        <p:spPr>
          <a:xfrm>
            <a:off x="6343650" y="607500"/>
            <a:ext cx="2171700" cy="1628776"/>
          </a:xfrm>
          <a:prstGeom prst="rect">
            <a:avLst/>
          </a:prstGeom>
        </p:spPr>
      </p:pic>
    </p:spTree>
    <p:extLst>
      <p:ext uri="{BB962C8B-B14F-4D97-AF65-F5344CB8AC3E}">
        <p14:creationId xmlns:p14="http://schemas.microsoft.com/office/powerpoint/2010/main" val="181423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ppt_y</p:attrName>
                                        </p:attrNameLst>
                                      </p:cBhvr>
                                      <p:tavLst>
                                        <p:tav tm="0">
                                          <p:val>
                                            <p:strVal val="#ppt_y+#ppt_h*1.125000"/>
                                          </p:val>
                                        </p:tav>
                                        <p:tav tm="100000">
                                          <p:val>
                                            <p:strVal val="#ppt_y"/>
                                          </p:val>
                                        </p:tav>
                                      </p:tavLst>
                                    </p:anim>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41202" y="607500"/>
            <a:ext cx="1492412" cy="1492412"/>
          </a:xfrm>
          <a:prstGeom prst="rect">
            <a:avLst/>
          </a:prstGeom>
        </p:spPr>
      </p:pic>
      <p:sp>
        <p:nvSpPr>
          <p:cNvPr id="2" name="Title 1"/>
          <p:cNvSpPr>
            <a:spLocks noGrp="1"/>
          </p:cNvSpPr>
          <p:nvPr>
            <p:ph type="title"/>
          </p:nvPr>
        </p:nvSpPr>
        <p:spPr/>
        <p:txBody>
          <a:bodyPr/>
          <a:lstStyle/>
          <a:p>
            <a:r>
              <a:rPr lang="en-US" dirty="0"/>
              <a:t>Progress?</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dirty="0">
                <a:solidFill>
                  <a:srgbClr val="FF0000"/>
                </a:solidFill>
              </a:rPr>
              <a:t>Goals</a:t>
            </a:r>
          </a:p>
          <a:p>
            <a:r>
              <a:rPr lang="en-US" dirty="0"/>
              <a:t>Restore &amp; maintain nation’s waters</a:t>
            </a:r>
          </a:p>
          <a:p>
            <a:r>
              <a:rPr lang="en-US" dirty="0"/>
              <a:t>Make all waters fishable/swimmable by 1983</a:t>
            </a:r>
          </a:p>
          <a:p>
            <a:r>
              <a:rPr lang="en-US" dirty="0"/>
              <a:t>Zero water pollution discharge by 1985</a:t>
            </a:r>
          </a:p>
          <a:p>
            <a:r>
              <a:rPr lang="en-US" dirty="0"/>
              <a:t>Prohibit discharge of toxic amounts of toxic substances</a:t>
            </a:r>
          </a:p>
          <a:p>
            <a:endParaRPr lang="en-US" dirty="0"/>
          </a:p>
        </p:txBody>
      </p:sp>
      <p:sp>
        <p:nvSpPr>
          <p:cNvPr id="4" name="Content Placeholder 3"/>
          <p:cNvSpPr>
            <a:spLocks noGrp="1"/>
          </p:cNvSpPr>
          <p:nvPr>
            <p:ph sz="half" idx="2"/>
          </p:nvPr>
        </p:nvSpPr>
        <p:spPr/>
        <p:txBody>
          <a:bodyPr>
            <a:normAutofit fontScale="85000" lnSpcReduction="20000"/>
          </a:bodyPr>
          <a:lstStyle/>
          <a:p>
            <a:pPr marL="0" indent="0">
              <a:buNone/>
            </a:pPr>
            <a:r>
              <a:rPr lang="en-US" dirty="0">
                <a:solidFill>
                  <a:srgbClr val="FF0000"/>
                </a:solidFill>
              </a:rPr>
              <a:t>However . . .</a:t>
            </a:r>
          </a:p>
          <a:p>
            <a:r>
              <a:rPr lang="en-US" dirty="0"/>
              <a:t>35-40% of US waters still unfit for fishing or swimming</a:t>
            </a:r>
          </a:p>
          <a:p>
            <a:r>
              <a:rPr lang="en-US" dirty="0"/>
              <a:t>Discharges have not stopped</a:t>
            </a:r>
            <a:r>
              <a:rPr lang="mr-IN" dirty="0"/>
              <a:t>–</a:t>
            </a:r>
            <a:r>
              <a:rPr lang="en-US" dirty="0"/>
              <a:t>although now regulated, monitored and fined</a:t>
            </a:r>
          </a:p>
          <a:p>
            <a:r>
              <a:rPr lang="en-US" dirty="0"/>
              <a:t>¼ of all </a:t>
            </a:r>
            <a:r>
              <a:rPr lang="en-US" dirty="0" err="1"/>
              <a:t>permitees</a:t>
            </a:r>
            <a:r>
              <a:rPr lang="en-US" dirty="0"/>
              <a:t> operating w/o current permits</a:t>
            </a:r>
          </a:p>
          <a:p>
            <a:r>
              <a:rPr lang="en-US" dirty="0"/>
              <a:t>Other sources of pollution not addressed</a:t>
            </a:r>
          </a:p>
        </p:txBody>
      </p:sp>
      <p:pic>
        <p:nvPicPr>
          <p:cNvPr id="5" name="Picture 4"/>
          <p:cNvPicPr>
            <a:picLocks noChangeAspect="1"/>
          </p:cNvPicPr>
          <p:nvPr/>
        </p:nvPicPr>
        <p:blipFill>
          <a:blip r:embed="rId4"/>
          <a:stretch>
            <a:fillRect/>
          </a:stretch>
        </p:blipFill>
        <p:spPr>
          <a:xfrm>
            <a:off x="6651691" y="607500"/>
            <a:ext cx="1863659" cy="1492412"/>
          </a:xfrm>
          <a:prstGeom prst="rect">
            <a:avLst/>
          </a:prstGeom>
        </p:spPr>
      </p:pic>
    </p:spTree>
    <p:extLst>
      <p:ext uri="{BB962C8B-B14F-4D97-AF65-F5344CB8AC3E}">
        <p14:creationId xmlns:p14="http://schemas.microsoft.com/office/powerpoint/2010/main" val="7887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rk Blue Back">
  <a:themeElements>
    <a:clrScheme name="">
      <a:dk1>
        <a:srgbClr val="808080"/>
      </a:dk1>
      <a:lt1>
        <a:srgbClr val="FFFFFF"/>
      </a:lt1>
      <a:dk2>
        <a:srgbClr val="082C53"/>
      </a:dk2>
      <a:lt2>
        <a:srgbClr val="000000"/>
      </a:lt2>
      <a:accent1>
        <a:srgbClr val="008EB4"/>
      </a:accent1>
      <a:accent2>
        <a:srgbClr val="333399"/>
      </a:accent2>
      <a:accent3>
        <a:srgbClr val="AAACB3"/>
      </a:accent3>
      <a:accent4>
        <a:srgbClr val="DADADA"/>
      </a:accent4>
      <a:accent5>
        <a:srgbClr val="AAC6D6"/>
      </a:accent5>
      <a:accent6>
        <a:srgbClr val="2D2D8A"/>
      </a:accent6>
      <a:hlink>
        <a:srgbClr val="009999"/>
      </a:hlink>
      <a:folHlink>
        <a:srgbClr val="99CC00"/>
      </a:folHlink>
    </a:clrScheme>
    <a:fontScheme name="Photo - Horizontal Reflection">
      <a:majorFont>
        <a:latin typeface="Franklin Gothic Demi Cond"/>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ark Blue Back" id="{17114AED-518F-E94E-9250-E7642C9DF27D}" vid="{0012F55A-EB72-354E-96D6-5DE40C4A9AF9}"/>
    </a:ext>
  </a:extLst>
</a:theme>
</file>

<file path=ppt/theme/theme2.xml><?xml version="1.0" encoding="utf-8"?>
<a:theme xmlns:a="http://schemas.openxmlformats.org/drawingml/2006/main" name="Light Blue Zen">
  <a:themeElements>
    <a:clrScheme name="">
      <a:dk1>
        <a:srgbClr val="808080"/>
      </a:dk1>
      <a:lt1>
        <a:srgbClr val="FFFFFF"/>
      </a:lt1>
      <a:dk2>
        <a:srgbClr val="000000"/>
      </a:dk2>
      <a:lt2>
        <a:srgbClr val="000000"/>
      </a:lt2>
      <a:accent1>
        <a:srgbClr val="008EB4"/>
      </a:accent1>
      <a:accent2>
        <a:srgbClr val="333399"/>
      </a:accent2>
      <a:accent3>
        <a:srgbClr val="AAAAAA"/>
      </a:accent3>
      <a:accent4>
        <a:srgbClr val="DADADA"/>
      </a:accent4>
      <a:accent5>
        <a:srgbClr val="AAC6D6"/>
      </a:accent5>
      <a:accent6>
        <a:srgbClr val="2D2D8A"/>
      </a:accent6>
      <a:hlink>
        <a:srgbClr val="009999"/>
      </a:hlink>
      <a:folHlink>
        <a:srgbClr val="99CC00"/>
      </a:folHlink>
    </a:clrScheme>
    <a:fontScheme name="CLEAR main template">
      <a:majorFont>
        <a:latin typeface="Franklin Gothic Demi Cond"/>
        <a:ea typeface="ヒラギノ角ゴ ProN W6"/>
        <a:cs typeface="ヒラギノ角ゴ ProN W6"/>
      </a:majorFont>
      <a:minorFont>
        <a:latin typeface="Franklin Gothic Demi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LEAR mai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ght Blue Zen" id="{128C26E8-AA68-364B-B63A-059E4C2A01E9}" vid="{9BF1F5FC-CDB2-0043-904F-9731270DA30C}"/>
    </a:ext>
  </a:extLst>
</a:theme>
</file>

<file path=ppt/theme/theme3.xml><?xml version="1.0" encoding="utf-8"?>
<a:theme xmlns:a="http://schemas.openxmlformats.org/drawingml/2006/main" name="1_Photo - Horizontal Reflection">
  <a:themeElements>
    <a:clrScheme name="">
      <a:dk1>
        <a:srgbClr val="808080"/>
      </a:dk1>
      <a:lt1>
        <a:srgbClr val="FFFFFF"/>
      </a:lt1>
      <a:dk2>
        <a:srgbClr val="082C53"/>
      </a:dk2>
      <a:lt2>
        <a:srgbClr val="000000"/>
      </a:lt2>
      <a:accent1>
        <a:srgbClr val="008EB4"/>
      </a:accent1>
      <a:accent2>
        <a:srgbClr val="333399"/>
      </a:accent2>
      <a:accent3>
        <a:srgbClr val="AAACB3"/>
      </a:accent3>
      <a:accent4>
        <a:srgbClr val="DADADA"/>
      </a:accent4>
      <a:accent5>
        <a:srgbClr val="AAC6D6"/>
      </a:accent5>
      <a:accent6>
        <a:srgbClr val="2D2D8A"/>
      </a:accent6>
      <a:hlink>
        <a:srgbClr val="009999"/>
      </a:hlink>
      <a:folHlink>
        <a:srgbClr val="99CC00"/>
      </a:folHlink>
    </a:clrScheme>
    <a:fontScheme name="Photo - Horizontal Reflection">
      <a:majorFont>
        <a:latin typeface="Franklin Gothic Demi Cond"/>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ster #9">
  <a:themeElements>
    <a:clrScheme name="">
      <a:dk1>
        <a:srgbClr val="FFFFFF"/>
      </a:dk1>
      <a:lt1>
        <a:srgbClr val="FFFFFF"/>
      </a:lt1>
      <a:dk2>
        <a:srgbClr val="000000"/>
      </a:dk2>
      <a:lt2>
        <a:srgbClr val="808080"/>
      </a:lt2>
      <a:accent1>
        <a:srgbClr val="008EB4"/>
      </a:accent1>
      <a:accent2>
        <a:srgbClr val="333399"/>
      </a:accent2>
      <a:accent3>
        <a:srgbClr val="FFFFFF"/>
      </a:accent3>
      <a:accent4>
        <a:srgbClr val="DADADA"/>
      </a:accent4>
      <a:accent5>
        <a:srgbClr val="AAC6D6"/>
      </a:accent5>
      <a:accent6>
        <a:srgbClr val="2D2D8A"/>
      </a:accent6>
      <a:hlink>
        <a:srgbClr val="009999"/>
      </a:hlink>
      <a:folHlink>
        <a:srgbClr val="99CC00"/>
      </a:folHlink>
    </a:clrScheme>
    <a:fontScheme name="Master #9">
      <a:majorFont>
        <a:latin typeface="Franklin Gothic Demi Cond"/>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Master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milys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lys theme" id="{AA2E35ED-F697-B746-AC04-063BA25A6BFD}" vid="{6B0C7FDC-ABA9-3C48-8904-65EFDC93AD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Dark Blue Back</Template>
  <TotalTime>4908</TotalTime>
  <Words>1412</Words>
  <Application>Microsoft Office PowerPoint</Application>
  <PresentationFormat>On-screen Show (4:3)</PresentationFormat>
  <Paragraphs>231</Paragraphs>
  <Slides>47</Slides>
  <Notes>47</Notes>
  <HiddenSlides>3</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47</vt:i4>
      </vt:variant>
    </vt:vector>
  </HeadingPairs>
  <TitlesOfParts>
    <vt:vector size="60" baseType="lpstr">
      <vt:lpstr>Arial</vt:lpstr>
      <vt:lpstr>Calibri</vt:lpstr>
      <vt:lpstr>Candara</vt:lpstr>
      <vt:lpstr>Franklin Gothic Book</vt:lpstr>
      <vt:lpstr>Franklin Gothic Demi Cond</vt:lpstr>
      <vt:lpstr>Franklin Gothic Medium</vt:lpstr>
      <vt:lpstr>Franklin Gothic Medium Cond</vt:lpstr>
      <vt:lpstr>Gill Sans</vt:lpstr>
      <vt:lpstr>Dark Blue Back</vt:lpstr>
      <vt:lpstr>Light Blue Zen</vt:lpstr>
      <vt:lpstr>1_Photo - Horizontal Reflection</vt:lpstr>
      <vt:lpstr>Master #9</vt:lpstr>
      <vt:lpstr>emilys theme</vt:lpstr>
      <vt:lpstr>The Human Element:   Water &amp; Land Use  Regulatory Frameworks</vt:lpstr>
      <vt:lpstr>What’s Ahead</vt:lpstr>
      <vt:lpstr>Open your laptops/phones</vt:lpstr>
      <vt:lpstr>Testing the System</vt:lpstr>
      <vt:lpstr>Human Relationship to Water Pre-1970</vt:lpstr>
      <vt:lpstr>1969 Water Pollution Wake Up Call</vt:lpstr>
      <vt:lpstr>Response: Clean Water Act (1972)</vt:lpstr>
      <vt:lpstr>Progress?</vt:lpstr>
      <vt:lpstr>Progress?</vt:lpstr>
      <vt:lpstr>NPS Pollution– Linking Land Use to WQ</vt:lpstr>
      <vt:lpstr>PowerPoint Presentation</vt:lpstr>
      <vt:lpstr>NPS Pollution– Linking Land Use to WQ</vt:lpstr>
      <vt:lpstr>Water Quality Act of 1987</vt:lpstr>
      <vt:lpstr>Regulate This!</vt:lpstr>
      <vt:lpstr>NPS Pollution – How do we regulate it?</vt:lpstr>
      <vt:lpstr>Changing How We Develop &amp; Manage Stormwater</vt:lpstr>
      <vt:lpstr>What do you know about how we change land use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 - Land Use in CT</vt:lpstr>
      <vt:lpstr>In Sum - Land Use Comissioners</vt:lpstr>
      <vt:lpstr>Land Use Regulatory Process</vt:lpstr>
      <vt:lpstr>Status of Land Use Regs. in CT</vt:lpstr>
      <vt:lpstr>General Support for LID</vt:lpstr>
      <vt:lpstr>Support for Reducing Impervious Surfaces</vt:lpstr>
      <vt:lpstr>Specific Regulations </vt:lpstr>
      <vt:lpstr>Policies Adopted by Town</vt:lpstr>
      <vt:lpstr>Drivers &amp; Barriers to Change</vt:lpstr>
      <vt:lpstr>Who’d we talk to?</vt:lpstr>
      <vt:lpstr>Who’d we talk to?</vt:lpstr>
      <vt:lpstr>Top 5 LID Drivers</vt:lpstr>
      <vt:lpstr>All LID Drivers</vt:lpstr>
      <vt:lpstr>Top 5 LID Barriers</vt:lpstr>
      <vt:lpstr>LID Barriers</vt:lpstr>
      <vt:lpstr>LID Barriers</vt:lpstr>
      <vt:lpstr>All LID Barriers</vt:lpstr>
      <vt:lpstr>State of LID StoryMap</vt:lpstr>
      <vt:lpstr>Everything about to change</vt:lpstr>
      <vt:lpstr>Towns now required to:</vt:lpstr>
      <vt:lpstr>So change is coming, but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Dickson, David</dc:creator>
  <cp:lastModifiedBy>Freidenfelds, Nicole</cp:lastModifiedBy>
  <cp:revision>104</cp:revision>
  <dcterms:created xsi:type="dcterms:W3CDTF">2017-08-10T15:14:16Z</dcterms:created>
  <dcterms:modified xsi:type="dcterms:W3CDTF">2022-12-22T14:05:28Z</dcterms:modified>
</cp:coreProperties>
</file>