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7"/>
  </p:notesMasterIdLst>
  <p:sldIdLst>
    <p:sldId id="340" r:id="rId2"/>
    <p:sldId id="341" r:id="rId3"/>
    <p:sldId id="259" r:id="rId4"/>
    <p:sldId id="365" r:id="rId5"/>
    <p:sldId id="260" r:id="rId6"/>
    <p:sldId id="261" r:id="rId7"/>
    <p:sldId id="262" r:id="rId8"/>
    <p:sldId id="263" r:id="rId9"/>
    <p:sldId id="342" r:id="rId10"/>
    <p:sldId id="325" r:id="rId11"/>
    <p:sldId id="324" r:id="rId12"/>
    <p:sldId id="343" r:id="rId13"/>
    <p:sldId id="319" r:id="rId14"/>
    <p:sldId id="346" r:id="rId15"/>
    <p:sldId id="320" r:id="rId16"/>
    <p:sldId id="274" r:id="rId17"/>
    <p:sldId id="293" r:id="rId18"/>
    <p:sldId id="358" r:id="rId19"/>
    <p:sldId id="294" r:id="rId20"/>
    <p:sldId id="275" r:id="rId21"/>
    <p:sldId id="277" r:id="rId22"/>
    <p:sldId id="350" r:id="rId23"/>
    <p:sldId id="354" r:id="rId24"/>
    <p:sldId id="264" r:id="rId25"/>
    <p:sldId id="359" r:id="rId26"/>
    <p:sldId id="349" r:id="rId27"/>
    <p:sldId id="265" r:id="rId28"/>
    <p:sldId id="266" r:id="rId29"/>
    <p:sldId id="268" r:id="rId30"/>
    <p:sldId id="267" r:id="rId31"/>
    <p:sldId id="351" r:id="rId32"/>
    <p:sldId id="348" r:id="rId33"/>
    <p:sldId id="344" r:id="rId34"/>
    <p:sldId id="353" r:id="rId35"/>
    <p:sldId id="368" r:id="rId36"/>
    <p:sldId id="281" r:id="rId37"/>
    <p:sldId id="362" r:id="rId38"/>
    <p:sldId id="360" r:id="rId39"/>
    <p:sldId id="370" r:id="rId40"/>
    <p:sldId id="314" r:id="rId41"/>
    <p:sldId id="282" r:id="rId42"/>
    <p:sldId id="329" r:id="rId43"/>
    <p:sldId id="357" r:id="rId44"/>
    <p:sldId id="283" r:id="rId45"/>
    <p:sldId id="363" r:id="rId46"/>
    <p:sldId id="356" r:id="rId47"/>
    <p:sldId id="284" r:id="rId48"/>
    <p:sldId id="300" r:id="rId49"/>
    <p:sldId id="310" r:id="rId50"/>
    <p:sldId id="364" r:id="rId51"/>
    <p:sldId id="305" r:id="rId52"/>
    <p:sldId id="306" r:id="rId53"/>
    <p:sldId id="308" r:id="rId54"/>
    <p:sldId id="361" r:id="rId55"/>
    <p:sldId id="317" r:id="rId56"/>
    <p:sldId id="285" r:id="rId57"/>
    <p:sldId id="299" r:id="rId58"/>
    <p:sldId id="301" r:id="rId59"/>
    <p:sldId id="302" r:id="rId60"/>
    <p:sldId id="291" r:id="rId61"/>
    <p:sldId id="347" r:id="rId62"/>
    <p:sldId id="352" r:id="rId63"/>
    <p:sldId id="309" r:id="rId64"/>
    <p:sldId id="312" r:id="rId65"/>
    <p:sldId id="313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FA00"/>
    <a:srgbClr val="FF8600"/>
    <a:srgbClr val="99F1F8"/>
    <a:srgbClr val="FF8B78"/>
    <a:srgbClr val="FF9DAE"/>
    <a:srgbClr val="FFB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312"/>
    <p:restoredTop sz="94693"/>
  </p:normalViewPr>
  <p:slideViewPr>
    <p:cSldViewPr snapToGrid="0" snapToObjects="1">
      <p:cViewPr varScale="1">
        <p:scale>
          <a:sx n="192" d="100"/>
          <a:sy n="192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5B81B-E97B-BC41-8CA3-866CF88572BE}" type="datetimeFigureOut">
              <a:rPr lang="en-US" smtClean="0"/>
              <a:t>7/19/18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C43A3-0093-EC42-8585-524A7F1BC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23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C43A3-0093-EC42-8585-524A7F1BCD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56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029C76-BA05-C040-8A5D-8929F027992A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59312" cy="3494088"/>
          </a:xfrm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424363"/>
            <a:ext cx="5149850" cy="4189412"/>
          </a:xfrm>
        </p:spPr>
        <p:txBody>
          <a:bodyPr lIns="92400" tIns="46201" rIns="92400" bIns="46201"/>
          <a:lstStyle/>
          <a:p>
            <a:r>
              <a:rPr lang="en-US" altLang="en-US" b="1"/>
              <a:t>Watersheds</a:t>
            </a:r>
            <a:endParaRPr lang="en-US" altLang="en-US"/>
          </a:p>
          <a:p>
            <a:r>
              <a:rPr lang="en-US" altLang="en-US"/>
              <a:t>To get a handle on this mobile and interconnected resource and its threats, it is helpful to look at watersheds.  A watershed is simply the natural drainage basin on the land, with all the water in that area draining to a common outlet.  </a:t>
            </a:r>
          </a:p>
          <a:p>
            <a:r>
              <a:rPr lang="en-US" altLang="en-US"/>
              <a:t>Watersheds provide a framework for looking at our resources, independent of state, county, or local political boundaries. </a:t>
            </a:r>
          </a:p>
        </p:txBody>
      </p:sp>
    </p:spTree>
    <p:extLst>
      <p:ext uri="{BB962C8B-B14F-4D97-AF65-F5344CB8AC3E}">
        <p14:creationId xmlns:p14="http://schemas.microsoft.com/office/powerpoint/2010/main" val="1367557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N W6" charset="0"/>
                <a:cs typeface="ヒラギノ角ゴ ProN W6" charset="0"/>
                <a:sym typeface="Gill Sans" charset="0"/>
              </a:defRPr>
            </a:lvl1pPr>
            <a:lvl2pPr marL="742950" indent="-285750" defTabSz="923925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N W6" charset="0"/>
                <a:cs typeface="ヒラギノ角ゴ ProN W6" charset="0"/>
                <a:sym typeface="Gill Sans" charset="0"/>
              </a:defRPr>
            </a:lvl2pPr>
            <a:lvl3pPr marL="1143000" indent="-228600" defTabSz="923925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N W6" charset="0"/>
                <a:cs typeface="ヒラギノ角ゴ ProN W6" charset="0"/>
                <a:sym typeface="Gill Sans" charset="0"/>
              </a:defRPr>
            </a:lvl3pPr>
            <a:lvl4pPr marL="1600200" indent="-228600" defTabSz="923925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N W6" charset="0"/>
                <a:cs typeface="ヒラギノ角ゴ ProN W6" charset="0"/>
                <a:sym typeface="Gill Sans" charset="0"/>
              </a:defRPr>
            </a:lvl4pPr>
            <a:lvl5pPr marL="2057400" indent="-228600" defTabSz="923925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N W6" charset="0"/>
                <a:cs typeface="ヒラギノ角ゴ ProN W6" charset="0"/>
                <a:sym typeface="Gill Sans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N W6" charset="0"/>
                <a:cs typeface="ヒラギノ角ゴ ProN W6" charset="0"/>
                <a:sym typeface="Gill Sans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N W6" charset="0"/>
                <a:cs typeface="ヒラギノ角ゴ ProN W6" charset="0"/>
                <a:sym typeface="Gill Sans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N W6" charset="0"/>
                <a:cs typeface="ヒラギノ角ゴ ProN W6" charset="0"/>
                <a:sym typeface="Gill Sans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N W6" charset="0"/>
                <a:cs typeface="ヒラギノ角ゴ ProN W6" charset="0"/>
                <a:sym typeface="Gill Sans" charset="0"/>
              </a:defRPr>
            </a:lvl9pPr>
          </a:lstStyle>
          <a:p>
            <a:pPr eaLnBrk="1" hangingPunct="1"/>
            <a:fld id="{B0EC9B4F-BB9E-634F-90C5-2BBC3A8E042A}" type="slidenum">
              <a:rPr lang="en-US" sz="1200">
                <a:solidFill>
                  <a:schemeClr val="tx1"/>
                </a:solidFill>
                <a:latin typeface="Trebuchet MS"/>
                <a:ea typeface="ＭＳ Ｐゴシック" charset="0"/>
                <a:cs typeface="ＭＳ Ｐゴシック" charset="0"/>
              </a:rPr>
              <a:pPr eaLnBrk="1" hangingPunct="1"/>
              <a:t>17</a:t>
            </a:fld>
            <a:endParaRPr lang="en-US" sz="1200" dirty="0">
              <a:solidFill>
                <a:schemeClr val="tx1"/>
              </a:solidFill>
              <a:latin typeface="Trebuchet MS"/>
              <a:ea typeface="ＭＳ Ｐゴシック" charset="0"/>
              <a:cs typeface="ＭＳ Ｐゴシック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2464"/>
            <a:ext cx="5486400" cy="4116049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686D62-90E2-C744-844C-C8C4DEB98086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047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C43A3-0093-EC42-8585-524A7F1BCD4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50170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724175"/>
            <a:ext cx="7772400" cy="722621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1773267"/>
            <a:ext cx="7772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3" y="153463"/>
            <a:ext cx="1990614" cy="1947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055" y="6492875"/>
            <a:ext cx="1229989" cy="306466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6433168" y="127743"/>
            <a:ext cx="24761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Teacher</a:t>
            </a:r>
            <a:r>
              <a:rPr lang="en-US" sz="1000" baseline="0" dirty="0">
                <a:solidFill>
                  <a:schemeClr val="bg1">
                    <a:lumMod val="95000"/>
                  </a:schemeClr>
                </a:solidFill>
              </a:rPr>
              <a:t> Professional Learning 2018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6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B416-0BCA-AE45-A619-811165C177DC}" type="datetimeFigureOut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5F33-D44D-8540-987D-BCEEDF165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5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B416-0BCA-AE45-A619-811165C177DC}" type="datetimeFigureOut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5F33-D44D-8540-987D-BCEEDF165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74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224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782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506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9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803673"/>
            <a:ext cx="8400604" cy="535781"/>
          </a:xfrm>
          <a:prstGeom prst="rect">
            <a:avLst/>
          </a:prstGeom>
        </p:spPr>
        <p:txBody>
          <a:bodyPr lIns="64274" tIns="32137" rIns="64274" bIns="32137"/>
          <a:lstStyle>
            <a:lvl1pPr>
              <a:defRPr sz="4000">
                <a:latin typeface="Trebuchet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750" y="1949054"/>
            <a:ext cx="8400604" cy="3589734"/>
          </a:xfrm>
          <a:prstGeom prst="rect">
            <a:avLst/>
          </a:prstGeom>
        </p:spPr>
        <p:txBody>
          <a:bodyPr lIns="64274" tIns="32137" rIns="64274" bIns="32137"/>
          <a:lstStyle>
            <a:lvl1pPr algn="l">
              <a:defRPr sz="2800">
                <a:solidFill>
                  <a:srgbClr val="000000"/>
                </a:solidFill>
                <a:latin typeface="Trebuchet MS"/>
              </a:defRPr>
            </a:lvl1pPr>
            <a:lvl2pPr algn="l">
              <a:defRPr sz="2800">
                <a:solidFill>
                  <a:srgbClr val="000000"/>
                </a:solidFill>
                <a:latin typeface="Trebuchet MS"/>
              </a:defRPr>
            </a:lvl2pPr>
            <a:lvl3pPr>
              <a:defRPr>
                <a:latin typeface="Trebuchet MS"/>
              </a:defRPr>
            </a:lvl3pPr>
            <a:lvl4pPr>
              <a:defRPr>
                <a:latin typeface="Trebuchet MS"/>
              </a:defRPr>
            </a:lvl4pPr>
            <a:lvl5pPr>
              <a:defRPr>
                <a:latin typeface="Trebuchet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164597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777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B416-0BCA-AE45-A619-811165C177DC}" type="datetimeFigureOut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5F33-D44D-8540-987D-BCEEDF165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56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B416-0BCA-AE45-A619-811165C177DC}" type="datetimeFigureOut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5F33-D44D-8540-987D-BCEEDF165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B416-0BCA-AE45-A619-811165C177DC}" type="datetimeFigureOut">
              <a:rPr lang="en-US" smtClean="0"/>
              <a:t>7/19/18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5F33-D44D-8540-987D-BCEEDF165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B416-0BCA-AE45-A619-811165C177DC}" type="datetimeFigureOut">
              <a:rPr lang="en-US" smtClean="0"/>
              <a:t>7/19/18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5F33-D44D-8540-987D-BCEEDF165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9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B416-0BCA-AE45-A619-811165C177DC}" type="datetimeFigureOut">
              <a:rPr lang="en-US" smtClean="0"/>
              <a:t>7/19/18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5F33-D44D-8540-987D-BCEEDF165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1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B416-0BCA-AE45-A619-811165C177DC}" type="datetimeFigureOut">
              <a:rPr lang="en-US" smtClean="0"/>
              <a:t>7/19/18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5F33-D44D-8540-987D-BCEEDF165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2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B416-0BCA-AE45-A619-811165C177DC}" type="datetimeFigureOut">
              <a:rPr lang="en-US" smtClean="0"/>
              <a:t>7/19/18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5F33-D44D-8540-987D-BCEEDF165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B416-0BCA-AE45-A619-811165C177DC}" type="datetimeFigureOut">
              <a:rPr lang="en-US" smtClean="0"/>
              <a:t>7/19/18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5F33-D44D-8540-987D-BCEEDF165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87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B416-0BCA-AE45-A619-811165C177DC}" type="datetimeFigureOut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95F33-D44D-8540-987D-BCEEDF165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7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gif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93242" y="2026326"/>
            <a:ext cx="7527798" cy="3210213"/>
          </a:xfrm>
        </p:spPr>
        <p:txBody>
          <a:bodyPr>
            <a:no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our field results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water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land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water &amp; 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522974"/>
            <a:ext cx="3063240" cy="204216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70"/>
          <a:stretch/>
        </p:blipFill>
        <p:spPr>
          <a:xfrm>
            <a:off x="6089904" y="4697730"/>
            <a:ext cx="3063240" cy="216027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2610854"/>
            <a:ext cx="3061734" cy="204115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182009" y="1010975"/>
            <a:ext cx="5212951" cy="722621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LAND</a:t>
            </a:r>
            <a:r>
              <a:rPr lang="en-US" sz="5400" b="1" dirty="0">
                <a:solidFill>
                  <a:srgbClr val="0070C0"/>
                </a:solidFill>
              </a:rPr>
              <a:t> &amp; WATER</a:t>
            </a:r>
          </a:p>
        </p:txBody>
      </p:sp>
    </p:spTree>
    <p:extLst>
      <p:ext uri="{BB962C8B-B14F-4D97-AF65-F5344CB8AC3E}">
        <p14:creationId xmlns:p14="http://schemas.microsoft.com/office/powerpoint/2010/main" val="97759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Graphic: Water Cycle - Natural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3716" name="Picture 4" descr="D:\modules\NEMOshow\Tiff files\ns1109.tif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69" y="669311"/>
            <a:ext cx="8608242" cy="6033241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301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5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71450" y="612547"/>
            <a:ext cx="7772400" cy="722621"/>
          </a:xfrm>
        </p:spPr>
        <p:txBody>
          <a:bodyPr/>
          <a:lstStyle/>
          <a:p>
            <a:pPr algn="l"/>
            <a:r>
              <a:rPr lang="en-US" altLang="en-US"/>
              <a:t>What is a Watershed?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3086100" cy="365125"/>
          </a:xfrm>
        </p:spPr>
        <p:txBody>
          <a:bodyPr/>
          <a:lstStyle/>
          <a:p>
            <a:fld id="{AE33AAD9-A851-E242-9C2D-25FB013EB365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394242" name="Picture 2" descr="nau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6" t="14282" r="28859" b="32330"/>
          <a:stretch>
            <a:fillRect/>
          </a:stretch>
        </p:blipFill>
        <p:spPr bwMode="auto">
          <a:xfrm>
            <a:off x="2154936" y="1181100"/>
            <a:ext cx="6613525" cy="519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4244" name="Text Box 4"/>
          <p:cNvSpPr txBox="1">
            <a:spLocks noChangeArrowheads="1"/>
          </p:cNvSpPr>
          <p:nvPr/>
        </p:nvSpPr>
        <p:spPr bwMode="auto">
          <a:xfrm>
            <a:off x="185493" y="3282382"/>
            <a:ext cx="1871907" cy="193899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0" dirty="0">
                <a:solidFill>
                  <a:srgbClr val="FF6600"/>
                </a:solidFill>
              </a:rPr>
              <a:t>A  Watershed is an area of land that drains to a single outlet.</a:t>
            </a:r>
          </a:p>
        </p:txBody>
      </p:sp>
      <p:sp>
        <p:nvSpPr>
          <p:cNvPr id="394245" name="Freeform 5"/>
          <p:cNvSpPr>
            <a:spLocks/>
          </p:cNvSpPr>
          <p:nvPr/>
        </p:nvSpPr>
        <p:spPr bwMode="auto">
          <a:xfrm>
            <a:off x="2514600" y="2590800"/>
            <a:ext cx="4876800" cy="3657600"/>
          </a:xfrm>
          <a:custGeom>
            <a:avLst/>
            <a:gdLst>
              <a:gd name="T0" fmla="*/ 3072 w 3072"/>
              <a:gd name="T1" fmla="*/ 0 h 2304"/>
              <a:gd name="T2" fmla="*/ 2976 w 3072"/>
              <a:gd name="T3" fmla="*/ 48 h 2304"/>
              <a:gd name="T4" fmla="*/ 2880 w 3072"/>
              <a:gd name="T5" fmla="*/ 96 h 2304"/>
              <a:gd name="T6" fmla="*/ 2832 w 3072"/>
              <a:gd name="T7" fmla="*/ 192 h 2304"/>
              <a:gd name="T8" fmla="*/ 2784 w 3072"/>
              <a:gd name="T9" fmla="*/ 288 h 2304"/>
              <a:gd name="T10" fmla="*/ 2832 w 3072"/>
              <a:gd name="T11" fmla="*/ 384 h 2304"/>
              <a:gd name="T12" fmla="*/ 2832 w 3072"/>
              <a:gd name="T13" fmla="*/ 432 h 2304"/>
              <a:gd name="T14" fmla="*/ 2736 w 3072"/>
              <a:gd name="T15" fmla="*/ 528 h 2304"/>
              <a:gd name="T16" fmla="*/ 2592 w 3072"/>
              <a:gd name="T17" fmla="*/ 528 h 2304"/>
              <a:gd name="T18" fmla="*/ 2496 w 3072"/>
              <a:gd name="T19" fmla="*/ 576 h 2304"/>
              <a:gd name="T20" fmla="*/ 2400 w 3072"/>
              <a:gd name="T21" fmla="*/ 624 h 2304"/>
              <a:gd name="T22" fmla="*/ 2400 w 3072"/>
              <a:gd name="T23" fmla="*/ 720 h 2304"/>
              <a:gd name="T24" fmla="*/ 2352 w 3072"/>
              <a:gd name="T25" fmla="*/ 816 h 2304"/>
              <a:gd name="T26" fmla="*/ 2208 w 3072"/>
              <a:gd name="T27" fmla="*/ 912 h 2304"/>
              <a:gd name="T28" fmla="*/ 2160 w 3072"/>
              <a:gd name="T29" fmla="*/ 960 h 2304"/>
              <a:gd name="T30" fmla="*/ 2016 w 3072"/>
              <a:gd name="T31" fmla="*/ 1104 h 2304"/>
              <a:gd name="T32" fmla="*/ 2016 w 3072"/>
              <a:gd name="T33" fmla="*/ 1200 h 2304"/>
              <a:gd name="T34" fmla="*/ 1872 w 3072"/>
              <a:gd name="T35" fmla="*/ 1248 h 2304"/>
              <a:gd name="T36" fmla="*/ 1776 w 3072"/>
              <a:gd name="T37" fmla="*/ 1296 h 2304"/>
              <a:gd name="T38" fmla="*/ 1632 w 3072"/>
              <a:gd name="T39" fmla="*/ 1344 h 2304"/>
              <a:gd name="T40" fmla="*/ 1536 w 3072"/>
              <a:gd name="T41" fmla="*/ 1440 h 2304"/>
              <a:gd name="T42" fmla="*/ 1488 w 3072"/>
              <a:gd name="T43" fmla="*/ 1536 h 2304"/>
              <a:gd name="T44" fmla="*/ 1296 w 3072"/>
              <a:gd name="T45" fmla="*/ 1536 h 2304"/>
              <a:gd name="T46" fmla="*/ 1200 w 3072"/>
              <a:gd name="T47" fmla="*/ 1536 h 2304"/>
              <a:gd name="T48" fmla="*/ 1104 w 3072"/>
              <a:gd name="T49" fmla="*/ 1632 h 2304"/>
              <a:gd name="T50" fmla="*/ 960 w 3072"/>
              <a:gd name="T51" fmla="*/ 1680 h 2304"/>
              <a:gd name="T52" fmla="*/ 816 w 3072"/>
              <a:gd name="T53" fmla="*/ 1824 h 2304"/>
              <a:gd name="T54" fmla="*/ 720 w 3072"/>
              <a:gd name="T55" fmla="*/ 1824 h 2304"/>
              <a:gd name="T56" fmla="*/ 528 w 3072"/>
              <a:gd name="T57" fmla="*/ 1872 h 2304"/>
              <a:gd name="T58" fmla="*/ 336 w 3072"/>
              <a:gd name="T59" fmla="*/ 1968 h 2304"/>
              <a:gd name="T60" fmla="*/ 192 w 3072"/>
              <a:gd name="T61" fmla="*/ 2112 h 2304"/>
              <a:gd name="T62" fmla="*/ 96 w 3072"/>
              <a:gd name="T63" fmla="*/ 2208 h 2304"/>
              <a:gd name="T64" fmla="*/ 0 w 3072"/>
              <a:gd name="T65" fmla="*/ 2304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72" h="2304">
                <a:moveTo>
                  <a:pt x="3072" y="0"/>
                </a:moveTo>
                <a:cubicBezTo>
                  <a:pt x="3040" y="16"/>
                  <a:pt x="3008" y="32"/>
                  <a:pt x="2976" y="48"/>
                </a:cubicBezTo>
                <a:cubicBezTo>
                  <a:pt x="2944" y="64"/>
                  <a:pt x="2904" y="72"/>
                  <a:pt x="2880" y="96"/>
                </a:cubicBezTo>
                <a:cubicBezTo>
                  <a:pt x="2856" y="120"/>
                  <a:pt x="2848" y="160"/>
                  <a:pt x="2832" y="192"/>
                </a:cubicBezTo>
                <a:cubicBezTo>
                  <a:pt x="2816" y="224"/>
                  <a:pt x="2784" y="256"/>
                  <a:pt x="2784" y="288"/>
                </a:cubicBezTo>
                <a:cubicBezTo>
                  <a:pt x="2784" y="320"/>
                  <a:pt x="2824" y="360"/>
                  <a:pt x="2832" y="384"/>
                </a:cubicBezTo>
                <a:cubicBezTo>
                  <a:pt x="2840" y="408"/>
                  <a:pt x="2848" y="408"/>
                  <a:pt x="2832" y="432"/>
                </a:cubicBezTo>
                <a:cubicBezTo>
                  <a:pt x="2816" y="456"/>
                  <a:pt x="2776" y="512"/>
                  <a:pt x="2736" y="528"/>
                </a:cubicBezTo>
                <a:cubicBezTo>
                  <a:pt x="2696" y="544"/>
                  <a:pt x="2632" y="520"/>
                  <a:pt x="2592" y="528"/>
                </a:cubicBezTo>
                <a:cubicBezTo>
                  <a:pt x="2552" y="536"/>
                  <a:pt x="2528" y="560"/>
                  <a:pt x="2496" y="576"/>
                </a:cubicBezTo>
                <a:cubicBezTo>
                  <a:pt x="2464" y="592"/>
                  <a:pt x="2416" y="600"/>
                  <a:pt x="2400" y="624"/>
                </a:cubicBezTo>
                <a:cubicBezTo>
                  <a:pt x="2384" y="648"/>
                  <a:pt x="2408" y="688"/>
                  <a:pt x="2400" y="720"/>
                </a:cubicBezTo>
                <a:cubicBezTo>
                  <a:pt x="2392" y="752"/>
                  <a:pt x="2384" y="784"/>
                  <a:pt x="2352" y="816"/>
                </a:cubicBezTo>
                <a:cubicBezTo>
                  <a:pt x="2320" y="848"/>
                  <a:pt x="2240" y="888"/>
                  <a:pt x="2208" y="912"/>
                </a:cubicBezTo>
                <a:cubicBezTo>
                  <a:pt x="2176" y="936"/>
                  <a:pt x="2192" y="928"/>
                  <a:pt x="2160" y="960"/>
                </a:cubicBezTo>
                <a:cubicBezTo>
                  <a:pt x="2128" y="992"/>
                  <a:pt x="2040" y="1064"/>
                  <a:pt x="2016" y="1104"/>
                </a:cubicBezTo>
                <a:cubicBezTo>
                  <a:pt x="1992" y="1144"/>
                  <a:pt x="2040" y="1176"/>
                  <a:pt x="2016" y="1200"/>
                </a:cubicBezTo>
                <a:cubicBezTo>
                  <a:pt x="1992" y="1224"/>
                  <a:pt x="1912" y="1232"/>
                  <a:pt x="1872" y="1248"/>
                </a:cubicBezTo>
                <a:cubicBezTo>
                  <a:pt x="1832" y="1264"/>
                  <a:pt x="1816" y="1280"/>
                  <a:pt x="1776" y="1296"/>
                </a:cubicBezTo>
                <a:cubicBezTo>
                  <a:pt x="1736" y="1312"/>
                  <a:pt x="1672" y="1320"/>
                  <a:pt x="1632" y="1344"/>
                </a:cubicBezTo>
                <a:cubicBezTo>
                  <a:pt x="1592" y="1368"/>
                  <a:pt x="1560" y="1408"/>
                  <a:pt x="1536" y="1440"/>
                </a:cubicBezTo>
                <a:cubicBezTo>
                  <a:pt x="1512" y="1472"/>
                  <a:pt x="1528" y="1520"/>
                  <a:pt x="1488" y="1536"/>
                </a:cubicBezTo>
                <a:cubicBezTo>
                  <a:pt x="1448" y="1552"/>
                  <a:pt x="1344" y="1536"/>
                  <a:pt x="1296" y="1536"/>
                </a:cubicBezTo>
                <a:cubicBezTo>
                  <a:pt x="1248" y="1536"/>
                  <a:pt x="1232" y="1520"/>
                  <a:pt x="1200" y="1536"/>
                </a:cubicBezTo>
                <a:cubicBezTo>
                  <a:pt x="1168" y="1552"/>
                  <a:pt x="1144" y="1608"/>
                  <a:pt x="1104" y="1632"/>
                </a:cubicBezTo>
                <a:cubicBezTo>
                  <a:pt x="1064" y="1656"/>
                  <a:pt x="1008" y="1648"/>
                  <a:pt x="960" y="1680"/>
                </a:cubicBezTo>
                <a:cubicBezTo>
                  <a:pt x="912" y="1712"/>
                  <a:pt x="856" y="1800"/>
                  <a:pt x="816" y="1824"/>
                </a:cubicBezTo>
                <a:cubicBezTo>
                  <a:pt x="776" y="1848"/>
                  <a:pt x="768" y="1816"/>
                  <a:pt x="720" y="1824"/>
                </a:cubicBezTo>
                <a:cubicBezTo>
                  <a:pt x="672" y="1832"/>
                  <a:pt x="592" y="1848"/>
                  <a:pt x="528" y="1872"/>
                </a:cubicBezTo>
                <a:cubicBezTo>
                  <a:pt x="464" y="1896"/>
                  <a:pt x="392" y="1928"/>
                  <a:pt x="336" y="1968"/>
                </a:cubicBezTo>
                <a:cubicBezTo>
                  <a:pt x="280" y="2008"/>
                  <a:pt x="232" y="2072"/>
                  <a:pt x="192" y="2112"/>
                </a:cubicBezTo>
                <a:cubicBezTo>
                  <a:pt x="152" y="2152"/>
                  <a:pt x="128" y="2176"/>
                  <a:pt x="96" y="2208"/>
                </a:cubicBezTo>
                <a:cubicBezTo>
                  <a:pt x="64" y="2240"/>
                  <a:pt x="16" y="2288"/>
                  <a:pt x="0" y="2304"/>
                </a:cubicBezTo>
              </a:path>
            </a:pathLst>
          </a:cu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4246" name="Group 6"/>
          <p:cNvGrpSpPr>
            <a:grpSpLocks/>
          </p:cNvGrpSpPr>
          <p:nvPr/>
        </p:nvGrpSpPr>
        <p:grpSpPr bwMode="auto">
          <a:xfrm>
            <a:off x="3810000" y="1676400"/>
            <a:ext cx="4114800" cy="3505200"/>
            <a:chOff x="2400" y="1056"/>
            <a:chExt cx="2592" cy="2208"/>
          </a:xfrm>
        </p:grpSpPr>
        <p:sp>
          <p:nvSpPr>
            <p:cNvPr id="394247" name="AutoShape 7"/>
            <p:cNvSpPr>
              <a:spLocks noChangeArrowheads="1"/>
            </p:cNvSpPr>
            <p:nvPr/>
          </p:nvSpPr>
          <p:spPr bwMode="auto">
            <a:xfrm rot="3959444">
              <a:off x="4032" y="1728"/>
              <a:ext cx="288" cy="192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248" name="AutoShape 8"/>
            <p:cNvSpPr>
              <a:spLocks noChangeArrowheads="1"/>
            </p:cNvSpPr>
            <p:nvPr/>
          </p:nvSpPr>
          <p:spPr bwMode="auto">
            <a:xfrm rot="3959444">
              <a:off x="3216" y="2448"/>
              <a:ext cx="288" cy="192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249" name="AutoShape 9"/>
            <p:cNvSpPr>
              <a:spLocks noChangeArrowheads="1"/>
            </p:cNvSpPr>
            <p:nvPr/>
          </p:nvSpPr>
          <p:spPr bwMode="auto">
            <a:xfrm rot="3959444">
              <a:off x="2352" y="2976"/>
              <a:ext cx="288" cy="192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250" name="AutoShape 10"/>
            <p:cNvSpPr>
              <a:spLocks noChangeArrowheads="1"/>
            </p:cNvSpPr>
            <p:nvPr/>
          </p:nvSpPr>
          <p:spPr bwMode="auto">
            <a:xfrm rot="-13885910">
              <a:off x="4752" y="1104"/>
              <a:ext cx="288" cy="192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251" name="AutoShape 11"/>
            <p:cNvSpPr>
              <a:spLocks noChangeArrowheads="1"/>
            </p:cNvSpPr>
            <p:nvPr/>
          </p:nvSpPr>
          <p:spPr bwMode="auto">
            <a:xfrm rot="-9886668">
              <a:off x="4176" y="2496"/>
              <a:ext cx="288" cy="192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252" name="AutoShape 12"/>
            <p:cNvSpPr>
              <a:spLocks noChangeArrowheads="1"/>
            </p:cNvSpPr>
            <p:nvPr/>
          </p:nvSpPr>
          <p:spPr bwMode="auto">
            <a:xfrm rot="-9886668">
              <a:off x="3264" y="3072"/>
              <a:ext cx="288" cy="192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4254" name="AutoShape 14"/>
          <p:cNvSpPr>
            <a:spLocks noChangeArrowheads="1"/>
          </p:cNvSpPr>
          <p:nvPr/>
        </p:nvSpPr>
        <p:spPr bwMode="auto">
          <a:xfrm rot="2456360">
            <a:off x="1523999" y="5622926"/>
            <a:ext cx="1066800" cy="4572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7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4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3000"/>
                                        <p:tgtEl>
                                          <p:spTgt spid="394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94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4" grpId="0" autoUpdateAnimBg="0"/>
      <p:bldP spid="394245" grpId="0" animBg="1"/>
      <p:bldP spid="3942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93242" y="2026326"/>
            <a:ext cx="7527798" cy="3210213"/>
          </a:xfrm>
        </p:spPr>
        <p:txBody>
          <a:bodyPr>
            <a:no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our field results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water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land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water &amp; 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522974"/>
            <a:ext cx="3063240" cy="204216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70"/>
          <a:stretch/>
        </p:blipFill>
        <p:spPr>
          <a:xfrm>
            <a:off x="6089904" y="4697730"/>
            <a:ext cx="3063240" cy="216027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2610854"/>
            <a:ext cx="3061734" cy="204115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182009" y="1010975"/>
            <a:ext cx="5212951" cy="722621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LAND</a:t>
            </a:r>
            <a:r>
              <a:rPr lang="en-US" sz="5400" b="1" dirty="0">
                <a:solidFill>
                  <a:srgbClr val="0070C0"/>
                </a:solidFill>
              </a:rPr>
              <a:t> &amp; WATER</a:t>
            </a:r>
          </a:p>
        </p:txBody>
      </p:sp>
    </p:spTree>
    <p:extLst>
      <p:ext uri="{BB962C8B-B14F-4D97-AF65-F5344CB8AC3E}">
        <p14:creationId xmlns:p14="http://schemas.microsoft.com/office/powerpoint/2010/main" val="20054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97327"/>
            <a:ext cx="8128927" cy="5676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8793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87303"/>
            <a:ext cx="4133088" cy="25373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318" y="1402922"/>
            <a:ext cx="4288082" cy="2622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87" y="2739335"/>
            <a:ext cx="4325121" cy="2663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79" y="4172188"/>
            <a:ext cx="4178545" cy="256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96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175"/>
            <a:ext cx="9144000" cy="559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18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09524"/>
            <a:ext cx="9144000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000" y="546100"/>
            <a:ext cx="775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Connecticut’s Changing Landscape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5657671"/>
            <a:ext cx="4469892" cy="1200329"/>
          </a:xfrm>
          <a:prstGeom prst="rect">
            <a:avLst/>
          </a:prstGeom>
          <a:solidFill>
            <a:srgbClr val="B1B1B1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30 years of change (1985-2015)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7 dates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30-meter land cover</a:t>
            </a:r>
          </a:p>
        </p:txBody>
      </p:sp>
    </p:spTree>
    <p:extLst>
      <p:ext uri="{BB962C8B-B14F-4D97-AF65-F5344CB8AC3E}">
        <p14:creationId xmlns:p14="http://schemas.microsoft.com/office/powerpoint/2010/main" val="1806696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ctr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800" dirty="0">
                <a:ea typeface="ＭＳ Ｐゴシック" charset="0"/>
              </a:rPr>
              <a:t>Land Cover </a:t>
            </a:r>
            <a:r>
              <a:rPr lang="en-US" sz="3800" dirty="0" err="1">
                <a:ea typeface="ＭＳ Ｐゴシック" charset="0"/>
              </a:rPr>
              <a:t>vs</a:t>
            </a:r>
            <a:r>
              <a:rPr lang="en-US" sz="3800" dirty="0">
                <a:ea typeface="ＭＳ Ｐゴシック" charset="0"/>
              </a:rPr>
              <a:t> Land Use</a:t>
            </a:r>
          </a:p>
        </p:txBody>
      </p:sp>
      <p:sp>
        <p:nvSpPr>
          <p:cNvPr id="135885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28650" y="1773266"/>
            <a:ext cx="5650035" cy="4055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74" tIns="32137" rIns="64274" bIns="32137">
            <a:normAutofit/>
          </a:bodyPr>
          <a:lstStyle/>
          <a:p>
            <a:pPr algn="l" eaLnBrk="1" hangingPunct="1"/>
            <a:r>
              <a:rPr lang="en-US" b="1" dirty="0">
                <a:solidFill>
                  <a:srgbClr val="339933"/>
                </a:solidFill>
                <a:latin typeface="Trebuchet MS"/>
                <a:ea typeface="ＭＳ Ｐゴシック" charset="0"/>
                <a:cs typeface="Trebuchet MS"/>
              </a:rPr>
              <a:t>Land Cover</a:t>
            </a:r>
            <a:r>
              <a:rPr lang="en-US" dirty="0">
                <a:solidFill>
                  <a:srgbClr val="000000"/>
                </a:solidFill>
                <a:latin typeface="Trebuchet MS"/>
                <a:ea typeface="ＭＳ Ｐゴシック" charset="0"/>
                <a:cs typeface="Trebuchet MS"/>
              </a:rPr>
              <a:t>:  What is covering the land (forest, wetland, development)</a:t>
            </a:r>
          </a:p>
          <a:p>
            <a:pPr algn="l" eaLnBrk="1" hangingPunct="1"/>
            <a:endParaRPr lang="en-US" dirty="0">
              <a:latin typeface="Trebuchet MS"/>
              <a:ea typeface="ＭＳ Ｐゴシック" charset="0"/>
              <a:cs typeface="Trebuchet MS"/>
            </a:endParaRPr>
          </a:p>
          <a:p>
            <a:pPr algn="l" eaLnBrk="1" hangingPunct="1"/>
            <a:endParaRPr lang="en-US" dirty="0">
              <a:latin typeface="Trebuchet MS"/>
              <a:ea typeface="ＭＳ Ｐゴシック" charset="0"/>
              <a:cs typeface="Trebuchet MS"/>
            </a:endParaRPr>
          </a:p>
          <a:p>
            <a:pPr algn="l" eaLnBrk="1" hangingPunct="1"/>
            <a:endParaRPr lang="en-US" dirty="0">
              <a:latin typeface="Trebuchet MS"/>
              <a:ea typeface="ＭＳ Ｐゴシック" charset="0"/>
              <a:cs typeface="Trebuchet MS"/>
            </a:endParaRPr>
          </a:p>
          <a:p>
            <a:pPr algn="l" eaLnBrk="1" hangingPunct="1"/>
            <a:r>
              <a:rPr lang="en-US" b="1" dirty="0">
                <a:solidFill>
                  <a:srgbClr val="FF6600"/>
                </a:solidFill>
                <a:latin typeface="Trebuchet MS"/>
                <a:ea typeface="ＭＳ Ｐゴシック" charset="0"/>
                <a:cs typeface="Trebuchet MS"/>
              </a:rPr>
              <a:t>Land Use</a:t>
            </a:r>
            <a:r>
              <a:rPr lang="en-US" dirty="0">
                <a:solidFill>
                  <a:srgbClr val="000000"/>
                </a:solidFill>
                <a:latin typeface="Trebuchet MS"/>
                <a:ea typeface="ＭＳ Ｐゴシック" charset="0"/>
                <a:cs typeface="Trebuchet MS"/>
              </a:rPr>
              <a:t>:  What is planned, practiced or permitted on a given area (commercial, residential, dedicated open space)</a:t>
            </a:r>
          </a:p>
        </p:txBody>
      </p:sp>
      <p:pic>
        <p:nvPicPr>
          <p:cNvPr id="34819" name="Picture 4" descr="8091620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372" y="1773266"/>
            <a:ext cx="2286000" cy="17145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8853" name="Picture 5" descr="8091620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372" y="4114354"/>
            <a:ext cx="2286000" cy="17145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8854" name="Freeform 6"/>
          <p:cNvSpPr>
            <a:spLocks/>
          </p:cNvSpPr>
          <p:nvPr/>
        </p:nvSpPr>
        <p:spPr bwMode="auto">
          <a:xfrm>
            <a:off x="6591226" y="4511725"/>
            <a:ext cx="1120676" cy="1050355"/>
          </a:xfrm>
          <a:custGeom>
            <a:avLst/>
            <a:gdLst/>
            <a:ahLst/>
            <a:cxnLst>
              <a:cxn ang="0">
                <a:pos x="462" y="627"/>
              </a:cxn>
              <a:cxn ang="0">
                <a:pos x="443" y="589"/>
              </a:cxn>
              <a:cxn ang="0">
                <a:pos x="386" y="481"/>
              </a:cxn>
              <a:cxn ang="0">
                <a:pos x="102" y="373"/>
              </a:cxn>
              <a:cxn ang="0">
                <a:pos x="32" y="354"/>
              </a:cxn>
              <a:cxn ang="0">
                <a:pos x="0" y="285"/>
              </a:cxn>
              <a:cxn ang="0">
                <a:pos x="70" y="165"/>
              </a:cxn>
              <a:cxn ang="0">
                <a:pos x="108" y="139"/>
              </a:cxn>
              <a:cxn ang="0">
                <a:pos x="127" y="127"/>
              </a:cxn>
              <a:cxn ang="0">
                <a:pos x="159" y="51"/>
              </a:cxn>
              <a:cxn ang="0">
                <a:pos x="323" y="0"/>
              </a:cxn>
              <a:cxn ang="0">
                <a:pos x="538" y="32"/>
              </a:cxn>
              <a:cxn ang="0">
                <a:pos x="570" y="57"/>
              </a:cxn>
              <a:cxn ang="0">
                <a:pos x="608" y="82"/>
              </a:cxn>
              <a:cxn ang="0">
                <a:pos x="621" y="101"/>
              </a:cxn>
              <a:cxn ang="0">
                <a:pos x="640" y="108"/>
              </a:cxn>
              <a:cxn ang="0">
                <a:pos x="684" y="158"/>
              </a:cxn>
              <a:cxn ang="0">
                <a:pos x="671" y="215"/>
              </a:cxn>
              <a:cxn ang="0">
                <a:pos x="652" y="222"/>
              </a:cxn>
              <a:cxn ang="0">
                <a:pos x="614" y="247"/>
              </a:cxn>
              <a:cxn ang="0">
                <a:pos x="621" y="367"/>
              </a:cxn>
              <a:cxn ang="0">
                <a:pos x="640" y="443"/>
              </a:cxn>
              <a:cxn ang="0">
                <a:pos x="595" y="500"/>
              </a:cxn>
              <a:cxn ang="0">
                <a:pos x="500" y="633"/>
              </a:cxn>
              <a:cxn ang="0">
                <a:pos x="462" y="627"/>
              </a:cxn>
            </a:cxnLst>
            <a:rect l="0" t="0" r="r" b="b"/>
            <a:pathLst>
              <a:path w="706" h="662">
                <a:moveTo>
                  <a:pt x="462" y="627"/>
                </a:moveTo>
                <a:cubicBezTo>
                  <a:pt x="440" y="558"/>
                  <a:pt x="475" y="662"/>
                  <a:pt x="443" y="589"/>
                </a:cubicBezTo>
                <a:cubicBezTo>
                  <a:pt x="426" y="550"/>
                  <a:pt x="423" y="506"/>
                  <a:pt x="386" y="481"/>
                </a:cubicBezTo>
                <a:cubicBezTo>
                  <a:pt x="330" y="393"/>
                  <a:pt x="194" y="381"/>
                  <a:pt x="102" y="373"/>
                </a:cubicBezTo>
                <a:cubicBezTo>
                  <a:pt x="77" y="368"/>
                  <a:pt x="56" y="363"/>
                  <a:pt x="32" y="354"/>
                </a:cubicBezTo>
                <a:cubicBezTo>
                  <a:pt x="1" y="308"/>
                  <a:pt x="10" y="332"/>
                  <a:pt x="0" y="285"/>
                </a:cubicBezTo>
                <a:cubicBezTo>
                  <a:pt x="9" y="208"/>
                  <a:pt x="12" y="204"/>
                  <a:pt x="70" y="165"/>
                </a:cubicBezTo>
                <a:cubicBezTo>
                  <a:pt x="83" y="156"/>
                  <a:pt x="95" y="147"/>
                  <a:pt x="108" y="139"/>
                </a:cubicBezTo>
                <a:cubicBezTo>
                  <a:pt x="114" y="135"/>
                  <a:pt x="127" y="127"/>
                  <a:pt x="127" y="127"/>
                </a:cubicBezTo>
                <a:cubicBezTo>
                  <a:pt x="134" y="105"/>
                  <a:pt x="140" y="67"/>
                  <a:pt x="159" y="51"/>
                </a:cubicBezTo>
                <a:cubicBezTo>
                  <a:pt x="200" y="17"/>
                  <a:pt x="274" y="4"/>
                  <a:pt x="323" y="0"/>
                </a:cubicBezTo>
                <a:cubicBezTo>
                  <a:pt x="399" y="4"/>
                  <a:pt x="467" y="6"/>
                  <a:pt x="538" y="32"/>
                </a:cubicBezTo>
                <a:cubicBezTo>
                  <a:pt x="562" y="68"/>
                  <a:pt x="537" y="39"/>
                  <a:pt x="570" y="57"/>
                </a:cubicBezTo>
                <a:cubicBezTo>
                  <a:pt x="583" y="64"/>
                  <a:pt x="608" y="82"/>
                  <a:pt x="608" y="82"/>
                </a:cubicBezTo>
                <a:cubicBezTo>
                  <a:pt x="612" y="88"/>
                  <a:pt x="615" y="96"/>
                  <a:pt x="621" y="101"/>
                </a:cubicBezTo>
                <a:cubicBezTo>
                  <a:pt x="626" y="105"/>
                  <a:pt x="635" y="103"/>
                  <a:pt x="640" y="108"/>
                </a:cubicBezTo>
                <a:cubicBezTo>
                  <a:pt x="706" y="176"/>
                  <a:pt x="634" y="126"/>
                  <a:pt x="684" y="158"/>
                </a:cubicBezTo>
                <a:cubicBezTo>
                  <a:pt x="684" y="158"/>
                  <a:pt x="679" y="207"/>
                  <a:pt x="671" y="215"/>
                </a:cubicBezTo>
                <a:cubicBezTo>
                  <a:pt x="666" y="220"/>
                  <a:pt x="658" y="219"/>
                  <a:pt x="652" y="222"/>
                </a:cubicBezTo>
                <a:cubicBezTo>
                  <a:pt x="639" y="229"/>
                  <a:pt x="614" y="247"/>
                  <a:pt x="614" y="247"/>
                </a:cubicBezTo>
                <a:cubicBezTo>
                  <a:pt x="588" y="288"/>
                  <a:pt x="594" y="328"/>
                  <a:pt x="621" y="367"/>
                </a:cubicBezTo>
                <a:cubicBezTo>
                  <a:pt x="637" y="417"/>
                  <a:pt x="631" y="392"/>
                  <a:pt x="640" y="443"/>
                </a:cubicBezTo>
                <a:cubicBezTo>
                  <a:pt x="632" y="473"/>
                  <a:pt x="620" y="483"/>
                  <a:pt x="595" y="500"/>
                </a:cubicBezTo>
                <a:cubicBezTo>
                  <a:pt x="563" y="551"/>
                  <a:pt x="566" y="612"/>
                  <a:pt x="500" y="633"/>
                </a:cubicBezTo>
                <a:cubicBezTo>
                  <a:pt x="467" y="627"/>
                  <a:pt x="480" y="627"/>
                  <a:pt x="462" y="627"/>
                </a:cubicBezTo>
                <a:close/>
              </a:path>
            </a:pathLst>
          </a:custGeom>
          <a:noFill/>
          <a:ln w="38100" cap="flat" cmpd="sng">
            <a:solidFill>
              <a:srgbClr val="FF6600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11" tIns="45706" rIns="91411" bIns="45706"/>
          <a:lstStyle/>
          <a:p>
            <a:pPr>
              <a:defRPr/>
            </a:pPr>
            <a:endParaRPr lang="en-US" dirty="0">
              <a:latin typeface="Trebuchet MS"/>
            </a:endParaRPr>
          </a:p>
        </p:txBody>
      </p:sp>
      <p:pic>
        <p:nvPicPr>
          <p:cNvPr id="1358855" name="Picture 7" descr="millrace 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1642" y="3696891"/>
            <a:ext cx="1550417" cy="117621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4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5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35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35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588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5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5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5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714" name="Picture 2" descr="tm_1213_c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021" y="866108"/>
            <a:ext cx="3203504" cy="197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9732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428625" y="810904"/>
            <a:ext cx="7772400" cy="722621"/>
          </a:xfrm>
        </p:spPr>
        <p:txBody>
          <a:bodyPr>
            <a:normAutofit/>
          </a:bodyPr>
          <a:lstStyle/>
          <a:p>
            <a:pPr algn="l"/>
            <a:r>
              <a:rPr lang="en-US" altLang="en-US" sz="4000" dirty="0"/>
              <a:t>creating 30m land cover </a:t>
            </a:r>
          </a:p>
        </p:txBody>
      </p:sp>
      <p:sp>
        <p:nvSpPr>
          <p:cNvPr id="1139733" name="Rectangle 21"/>
          <p:cNvSpPr>
            <a:spLocks noGrp="1" noChangeArrowheads="1"/>
          </p:cNvSpPr>
          <p:nvPr>
            <p:ph type="subTitle" idx="1"/>
          </p:nvPr>
        </p:nvSpPr>
        <p:spPr>
          <a:xfrm>
            <a:off x="498348" y="1897474"/>
            <a:ext cx="5024565" cy="395087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en-US" sz="2000" dirty="0">
                <a:solidFill>
                  <a:srgbClr val="0000FF"/>
                </a:solidFill>
              </a:rPr>
              <a:t>Remote sensing</a:t>
            </a:r>
            <a:r>
              <a:rPr lang="en-US" altLang="en-US" sz="2000" dirty="0"/>
              <a:t> uses sensors onboard satellites to capture images </a:t>
            </a:r>
          </a:p>
          <a:p>
            <a:pPr algn="l">
              <a:lnSpc>
                <a:spcPct val="90000"/>
              </a:lnSpc>
            </a:pPr>
            <a:endParaRPr lang="en-US" altLang="en-US" sz="2000" dirty="0"/>
          </a:p>
          <a:p>
            <a:pPr algn="l">
              <a:lnSpc>
                <a:spcPct val="90000"/>
              </a:lnSpc>
            </a:pPr>
            <a:r>
              <a:rPr lang="en-US" altLang="en-US" sz="2000" dirty="0"/>
              <a:t>Based on reflectance, satellite images are turned into </a:t>
            </a:r>
            <a:r>
              <a:rPr lang="en-US" altLang="en-US" sz="2000" dirty="0">
                <a:solidFill>
                  <a:srgbClr val="0000FF"/>
                </a:solidFill>
              </a:rPr>
              <a:t>land cover maps</a:t>
            </a:r>
            <a:r>
              <a:rPr lang="en-US" altLang="en-US" sz="2000" dirty="0"/>
              <a:t> using computer algorithms and best professional judgement</a:t>
            </a:r>
          </a:p>
          <a:p>
            <a:pPr algn="l">
              <a:lnSpc>
                <a:spcPct val="90000"/>
              </a:lnSpc>
            </a:pPr>
            <a:endParaRPr lang="en-US" altLang="en-US" sz="2000" dirty="0"/>
          </a:p>
          <a:p>
            <a:pPr algn="l">
              <a:lnSpc>
                <a:spcPct val="90000"/>
              </a:lnSpc>
            </a:pPr>
            <a:r>
              <a:rPr lang="en-US" altLang="en-US" sz="2000" dirty="0"/>
              <a:t>The satellite captures information in 100 </a:t>
            </a:r>
            <a:r>
              <a:rPr lang="en-US" altLang="en-US" sz="2000" dirty="0" err="1"/>
              <a:t>ft</a:t>
            </a:r>
            <a:r>
              <a:rPr lang="en-US" altLang="en-US" sz="2000" dirty="0"/>
              <a:t> by 100 </a:t>
            </a:r>
            <a:r>
              <a:rPr lang="en-US" altLang="en-US" sz="2000" dirty="0" err="1"/>
              <a:t>ft</a:t>
            </a:r>
            <a:r>
              <a:rPr lang="en-US" altLang="en-US" sz="2000" dirty="0"/>
              <a:t> squares or </a:t>
            </a:r>
            <a:r>
              <a:rPr lang="en-US" altLang="en-US" sz="2000" dirty="0">
                <a:solidFill>
                  <a:srgbClr val="0000FF"/>
                </a:solidFill>
              </a:rPr>
              <a:t>pixels</a:t>
            </a:r>
            <a:r>
              <a:rPr lang="en-US" altLang="en-US" sz="2000" dirty="0"/>
              <a:t>, appropriate for town, regional or state level interpretations but not fine enough for site-level studies</a:t>
            </a:r>
          </a:p>
          <a:p>
            <a:pPr algn="l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1397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4570413"/>
            <a:ext cx="2120900" cy="21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39721" name="Rectangle 9"/>
          <p:cNvSpPr>
            <a:spLocks noChangeArrowheads="1"/>
          </p:cNvSpPr>
          <p:nvPr/>
        </p:nvSpPr>
        <p:spPr bwMode="auto">
          <a:xfrm>
            <a:off x="6900863" y="4675188"/>
            <a:ext cx="620712" cy="622300"/>
          </a:xfrm>
          <a:prstGeom prst="rect">
            <a:avLst/>
          </a:prstGeom>
          <a:solidFill>
            <a:srgbClr val="33CC33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9722" name="Rectangle 10"/>
          <p:cNvSpPr>
            <a:spLocks noChangeArrowheads="1"/>
          </p:cNvSpPr>
          <p:nvPr/>
        </p:nvSpPr>
        <p:spPr bwMode="auto">
          <a:xfrm>
            <a:off x="6889750" y="5324475"/>
            <a:ext cx="627063" cy="627063"/>
          </a:xfrm>
          <a:prstGeom prst="rect">
            <a:avLst/>
          </a:prstGeom>
          <a:solidFill>
            <a:srgbClr val="33CC33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9723" name="Rectangle 11"/>
          <p:cNvSpPr>
            <a:spLocks noChangeArrowheads="1"/>
          </p:cNvSpPr>
          <p:nvPr/>
        </p:nvSpPr>
        <p:spPr bwMode="auto">
          <a:xfrm>
            <a:off x="7518400" y="4667250"/>
            <a:ext cx="639763" cy="617538"/>
          </a:xfrm>
          <a:prstGeom prst="rect">
            <a:avLst/>
          </a:prstGeom>
          <a:solidFill>
            <a:srgbClr val="FFFF6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9724" name="Rectangle 12"/>
          <p:cNvSpPr>
            <a:spLocks noChangeArrowheads="1"/>
          </p:cNvSpPr>
          <p:nvPr/>
        </p:nvSpPr>
        <p:spPr bwMode="auto">
          <a:xfrm>
            <a:off x="7534275" y="5318125"/>
            <a:ext cx="620713" cy="627063"/>
          </a:xfrm>
          <a:prstGeom prst="rect">
            <a:avLst/>
          </a:prstGeom>
          <a:solidFill>
            <a:srgbClr val="CC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9725" name="Rectangle 13"/>
          <p:cNvSpPr>
            <a:spLocks noChangeArrowheads="1"/>
          </p:cNvSpPr>
          <p:nvPr/>
        </p:nvSpPr>
        <p:spPr bwMode="auto">
          <a:xfrm>
            <a:off x="6888163" y="5972175"/>
            <a:ext cx="635000" cy="619125"/>
          </a:xfrm>
          <a:prstGeom prst="rect">
            <a:avLst/>
          </a:prstGeom>
          <a:solidFill>
            <a:srgbClr val="33CC33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9726" name="Rectangle 14"/>
          <p:cNvSpPr>
            <a:spLocks noChangeArrowheads="1"/>
          </p:cNvSpPr>
          <p:nvPr/>
        </p:nvSpPr>
        <p:spPr bwMode="auto">
          <a:xfrm>
            <a:off x="7546975" y="5978525"/>
            <a:ext cx="620713" cy="619125"/>
          </a:xfrm>
          <a:prstGeom prst="rect">
            <a:avLst/>
          </a:prstGeom>
          <a:solidFill>
            <a:srgbClr val="FFFF6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9727" name="Rectangle 15"/>
          <p:cNvSpPr>
            <a:spLocks noChangeArrowheads="1"/>
          </p:cNvSpPr>
          <p:nvPr/>
        </p:nvSpPr>
        <p:spPr bwMode="auto">
          <a:xfrm>
            <a:off x="8170863" y="4676775"/>
            <a:ext cx="625475" cy="609600"/>
          </a:xfrm>
          <a:prstGeom prst="rect">
            <a:avLst/>
          </a:prstGeom>
          <a:solidFill>
            <a:srgbClr val="33CC33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9728" name="Rectangle 16"/>
          <p:cNvSpPr>
            <a:spLocks noChangeArrowheads="1"/>
          </p:cNvSpPr>
          <p:nvPr/>
        </p:nvSpPr>
        <p:spPr bwMode="auto">
          <a:xfrm>
            <a:off x="8201025" y="5967413"/>
            <a:ext cx="627063" cy="619125"/>
          </a:xfrm>
          <a:prstGeom prst="rect">
            <a:avLst/>
          </a:prstGeom>
          <a:solidFill>
            <a:srgbClr val="33CC33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9729" name="Rectangle 17"/>
          <p:cNvSpPr>
            <a:spLocks noChangeArrowheads="1"/>
          </p:cNvSpPr>
          <p:nvPr/>
        </p:nvSpPr>
        <p:spPr bwMode="auto">
          <a:xfrm>
            <a:off x="8177213" y="5332413"/>
            <a:ext cx="636587" cy="617537"/>
          </a:xfrm>
          <a:prstGeom prst="rect">
            <a:avLst/>
          </a:prstGeom>
          <a:solidFill>
            <a:srgbClr val="FFFF6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985" y="2756832"/>
            <a:ext cx="2369439" cy="1541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63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3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3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9721" grpId="0" animBg="1"/>
      <p:bldP spid="1139722" grpId="0" animBg="1"/>
      <p:bldP spid="1139723" grpId="0" animBg="1"/>
      <p:bldP spid="1139724" grpId="0" animBg="1"/>
      <p:bldP spid="1139725" grpId="0" animBg="1"/>
      <p:bldP spid="1139726" grpId="0" animBg="1"/>
      <p:bldP spid="1139727" grpId="0" animBg="1"/>
      <p:bldP spid="1139728" grpId="0" animBg="1"/>
      <p:bldP spid="11397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2-11-30 at 1.42.09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891" y="1178724"/>
            <a:ext cx="6536531" cy="5542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Screen shot 2012-11-30 at 1.42.42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891" y="1178719"/>
            <a:ext cx="6536531" cy="552499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 descr="Screen shot 2012-11-30 at 1.43.15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891" y="1178719"/>
            <a:ext cx="6536531" cy="55604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Screen shot 2012-11-30 at 1.43.50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891" y="1178720"/>
            <a:ext cx="6553658" cy="556319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Screen shot 2012-11-30 at 1.45.04 PM.pn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891" y="1178719"/>
            <a:ext cx="6563320" cy="556545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Text Box 4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537210" y="456096"/>
            <a:ext cx="7772400" cy="72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281" tIns="32140" rIns="64281" bIns="3214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rgbClr val="FFFFFF"/>
                </a:solidFill>
                <a:latin typeface="Gill Sans" pitchFamily="-111" charset="0"/>
                <a:ea typeface="ヒラギノ角ゴ ProN W6" pitchFamily="-111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rgbClr val="FFFFFF"/>
                </a:solidFill>
                <a:latin typeface="Gill Sans" pitchFamily="-111" charset="0"/>
                <a:ea typeface="ヒラギノ角ゴ ProN W6" pitchFamily="-111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rgbClr val="FFFFFF"/>
                </a:solidFill>
                <a:latin typeface="Gill Sans" pitchFamily="-111" charset="0"/>
                <a:ea typeface="ヒラギノ角ゴ ProN W6" pitchFamily="-111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rgbClr val="FFFFFF"/>
                </a:solidFill>
                <a:latin typeface="Gill Sans" pitchFamily="-111" charset="0"/>
                <a:ea typeface="ヒラギノ角ゴ ProN W6" pitchFamily="-111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rgbClr val="FFFFFF"/>
                </a:solidFill>
                <a:latin typeface="Gill Sans" pitchFamily="-111" charset="0"/>
                <a:ea typeface="ヒラギノ角ゴ ProN W6" pitchFamily="-111" charset="-128"/>
              </a:defRPr>
            </a:lvl5pPr>
            <a:lvl6pPr marL="25146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rgbClr val="FFFFFF"/>
                </a:solidFill>
                <a:latin typeface="Gill Sans" pitchFamily="-111" charset="0"/>
                <a:ea typeface="ヒラギノ角ゴ ProN W6" pitchFamily="-111" charset="-128"/>
              </a:defRPr>
            </a:lvl6pPr>
            <a:lvl7pPr marL="29718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rgbClr val="FFFFFF"/>
                </a:solidFill>
                <a:latin typeface="Gill Sans" pitchFamily="-111" charset="0"/>
                <a:ea typeface="ヒラギノ角ゴ ProN W6" pitchFamily="-111" charset="-128"/>
              </a:defRPr>
            </a:lvl7pPr>
            <a:lvl8pPr marL="34290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rgbClr val="FFFFFF"/>
                </a:solidFill>
                <a:latin typeface="Gill Sans" pitchFamily="-111" charset="0"/>
                <a:ea typeface="ヒラギノ角ゴ ProN W6" pitchFamily="-111" charset="-128"/>
              </a:defRPr>
            </a:lvl8pPr>
            <a:lvl9pPr marL="38862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</a:tabLst>
              <a:defRPr sz="4200">
                <a:solidFill>
                  <a:srgbClr val="FFFFFF"/>
                </a:solidFill>
                <a:latin typeface="Gill Sans" pitchFamily="-111" charset="0"/>
                <a:ea typeface="ヒラギノ角ゴ ProN W6" pitchFamily="-111" charset="-128"/>
              </a:defRPr>
            </a:lvl9pPr>
          </a:lstStyle>
          <a:p>
            <a:pPr algn="l">
              <a:buClrTx/>
              <a:buFontTx/>
              <a:buNone/>
            </a:pPr>
            <a:r>
              <a:rPr lang="en-US" sz="4400" dirty="0">
                <a:solidFill>
                  <a:srgbClr val="0D2B52"/>
                </a:solidFill>
                <a:latin typeface="+mj-lt"/>
                <a:ea typeface="ＭＳ Ｐゴシック" pitchFamily="-111" charset="-128"/>
              </a:rPr>
              <a:t>What it looks like</a:t>
            </a:r>
          </a:p>
        </p:txBody>
      </p:sp>
    </p:spTree>
    <p:extLst>
      <p:ext uri="{BB962C8B-B14F-4D97-AF65-F5344CB8AC3E}">
        <p14:creationId xmlns:p14="http://schemas.microsoft.com/office/powerpoint/2010/main" val="200129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93242" y="2026326"/>
            <a:ext cx="7527798" cy="3210213"/>
          </a:xfrm>
        </p:spPr>
        <p:txBody>
          <a:bodyPr>
            <a:no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sz="3600" dirty="0">
                <a:solidFill>
                  <a:srgbClr val="00B050"/>
                </a:solidFill>
              </a:rPr>
              <a:t>our field results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water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land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water &amp; 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522974"/>
            <a:ext cx="3063240" cy="204216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70"/>
          <a:stretch/>
        </p:blipFill>
        <p:spPr>
          <a:xfrm>
            <a:off x="6089904" y="4697730"/>
            <a:ext cx="3063240" cy="216027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2610854"/>
            <a:ext cx="3061734" cy="204115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182009" y="1010975"/>
            <a:ext cx="5212951" cy="722621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LAND</a:t>
            </a:r>
            <a:r>
              <a:rPr lang="en-US" sz="5400" b="1" dirty="0">
                <a:solidFill>
                  <a:srgbClr val="0070C0"/>
                </a:solidFill>
              </a:rPr>
              <a:t> &amp; WATER</a:t>
            </a:r>
          </a:p>
        </p:txBody>
      </p:sp>
    </p:spTree>
    <p:extLst>
      <p:ext uri="{BB962C8B-B14F-4D97-AF65-F5344CB8AC3E}">
        <p14:creationId xmlns:p14="http://schemas.microsoft.com/office/powerpoint/2010/main" val="19024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14 at 7.12.31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1" y="2135486"/>
            <a:ext cx="4402299" cy="3398544"/>
          </a:xfrm>
          <a:prstGeom prst="rect">
            <a:avLst/>
          </a:prstGeom>
        </p:spPr>
      </p:pic>
      <p:pic>
        <p:nvPicPr>
          <p:cNvPr id="5" name="Picture 4" descr="Screen Shot 2017-07-14 at 7.14.12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0182" y="2145037"/>
            <a:ext cx="4399779" cy="3394426"/>
          </a:xfrm>
          <a:prstGeom prst="rect">
            <a:avLst/>
          </a:prstGeom>
        </p:spPr>
      </p:pic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236210" y="2459039"/>
            <a:ext cx="1762395" cy="1333745"/>
            <a:chOff x="2832" y="1155"/>
            <a:chExt cx="720" cy="736"/>
          </a:xfrm>
        </p:grpSpPr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2832" y="1155"/>
              <a:ext cx="630" cy="221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Trebuchet MS"/>
                </a:rPr>
                <a:t>19% forest</a:t>
              </a:r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3264" y="1411"/>
              <a:ext cx="288" cy="48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rebuchet M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55605" y="1528856"/>
            <a:ext cx="3535726" cy="1330670"/>
            <a:chOff x="4855605" y="1528856"/>
            <a:chExt cx="3535726" cy="1330670"/>
          </a:xfrm>
        </p:grpSpPr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4855605" y="1528856"/>
              <a:ext cx="2286000" cy="40005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Trebuchet MS"/>
                </a:rPr>
                <a:t>61% developed</a:t>
              </a: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6206297" y="1928906"/>
              <a:ext cx="2185034" cy="93062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rebuchet MS"/>
              </a:endParaRPr>
            </a:p>
          </p:txBody>
        </p:sp>
      </p:grpSp>
      <p:grpSp>
        <p:nvGrpSpPr>
          <p:cNvPr id="12" name="Group 15"/>
          <p:cNvGrpSpPr>
            <a:grpSpLocks/>
          </p:cNvGrpSpPr>
          <p:nvPr/>
        </p:nvGrpSpPr>
        <p:grpSpPr bwMode="auto">
          <a:xfrm>
            <a:off x="4236210" y="3638580"/>
            <a:ext cx="3483769" cy="1123632"/>
            <a:chOff x="2048" y="2880"/>
            <a:chExt cx="2128" cy="671"/>
          </a:xfrm>
        </p:grpSpPr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2048" y="3312"/>
              <a:ext cx="1216" cy="23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rgbClr val="000090"/>
                  </a:solidFill>
                  <a:latin typeface="Trebuchet MS"/>
                </a:rPr>
                <a:t>15% turf/grass</a:t>
              </a: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 flipV="1">
              <a:off x="3264" y="2880"/>
              <a:ext cx="912" cy="5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rebuchet MS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create land cover?</a:t>
            </a:r>
          </a:p>
        </p:txBody>
      </p:sp>
    </p:spTree>
    <p:extLst>
      <p:ext uri="{BB962C8B-B14F-4D97-AF65-F5344CB8AC3E}">
        <p14:creationId xmlns:p14="http://schemas.microsoft.com/office/powerpoint/2010/main" val="186772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859" y="4714875"/>
            <a:ext cx="1553766" cy="20716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07" y="4494328"/>
            <a:ext cx="1901412" cy="14260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740" y="4286251"/>
            <a:ext cx="1944413" cy="14610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766" y="5329555"/>
            <a:ext cx="1787895" cy="13409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Why create land cover?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type="subTitle" idx="1"/>
          </p:nvPr>
        </p:nvSpPr>
        <p:spPr>
          <a:xfrm>
            <a:off x="628650" y="1773266"/>
            <a:ext cx="8314182" cy="2387253"/>
          </a:xfrm>
          <a:prstGeom prst="rect">
            <a:avLst/>
          </a:prstGeom>
        </p:spPr>
        <p:txBody>
          <a:bodyPr lIns="64274" tIns="32137" rIns="64274" bIns="32137">
            <a:normAutofit fontScale="92500"/>
          </a:bodyPr>
          <a:lstStyle/>
          <a:p>
            <a:pPr marL="522235" indent="-522235" algn="l">
              <a:buFont typeface="+mj-lt"/>
              <a:buAutoNum type="arabicPeriod"/>
            </a:pPr>
            <a:r>
              <a:rPr lang="en-US" sz="3000" dirty="0">
                <a:solidFill>
                  <a:srgbClr val="000000"/>
                </a:solidFill>
                <a:cs typeface="Trebuchet MS"/>
              </a:rPr>
              <a:t>It allows us to quantify </a:t>
            </a:r>
            <a:r>
              <a:rPr lang="en-US" sz="3000" dirty="0" err="1">
                <a:solidFill>
                  <a:srgbClr val="000000"/>
                </a:solidFill>
                <a:cs typeface="Trebuchet MS"/>
              </a:rPr>
              <a:t>landcape</a:t>
            </a:r>
            <a:r>
              <a:rPr lang="en-US" sz="3000" dirty="0">
                <a:solidFill>
                  <a:srgbClr val="000000"/>
                </a:solidFill>
                <a:cs typeface="Trebuchet MS"/>
              </a:rPr>
              <a:t> change</a:t>
            </a:r>
          </a:p>
          <a:p>
            <a:pPr marL="522235" indent="-522235" algn="l">
              <a:buFont typeface="+mj-lt"/>
              <a:buAutoNum type="arabicPeriod"/>
            </a:pPr>
            <a:r>
              <a:rPr lang="en-US" sz="3000" dirty="0">
                <a:solidFill>
                  <a:srgbClr val="000000"/>
                </a:solidFill>
                <a:cs typeface="Trebuchet MS"/>
              </a:rPr>
              <a:t>We can cover large areas and long periods of time</a:t>
            </a:r>
          </a:p>
          <a:p>
            <a:pPr marL="522235" indent="-522235" algn="l">
              <a:buFont typeface="+mj-lt"/>
              <a:buAutoNum type="arabicPeriod"/>
            </a:pPr>
            <a:r>
              <a:rPr lang="en-US" sz="3000" dirty="0">
                <a:solidFill>
                  <a:srgbClr val="000000"/>
                </a:solidFill>
                <a:cs typeface="Trebuchet MS"/>
              </a:rPr>
              <a:t>It provides a unique view of the landscape for decision makers</a:t>
            </a:r>
          </a:p>
          <a:p>
            <a:pPr marL="522235" indent="-522235" algn="l">
              <a:buFont typeface="+mj-lt"/>
              <a:buAutoNum type="arabicPeriod"/>
            </a:pPr>
            <a:r>
              <a:rPr lang="en-US" sz="3000" dirty="0">
                <a:solidFill>
                  <a:srgbClr val="000000"/>
                </a:solidFill>
                <a:cs typeface="Trebuchet MS"/>
              </a:rPr>
              <a:t>It relates to environmental health</a:t>
            </a:r>
          </a:p>
          <a:p>
            <a:endParaRPr lang="en-US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2548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z="3600" dirty="0"/>
              <a:t>The information, part 1:  STATUS</a:t>
            </a:r>
          </a:p>
        </p:txBody>
      </p:sp>
      <p:pic>
        <p:nvPicPr>
          <p:cNvPr id="4" name="Picture 2" descr="006s CT Land 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" y="1609344"/>
            <a:ext cx="6833750" cy="524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336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Screen shot 2012-12-04 at 10.32.11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3" y="1689504"/>
            <a:ext cx="7752080" cy="48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07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ctr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116946" numCol="1" anchor="t" anchorCtr="0" compatLnSpc="1">
            <a:prstTxWarp prst="textNoShape">
              <a:avLst/>
            </a:prstTxWarp>
          </a:bodyPr>
          <a:lstStyle/>
          <a:p>
            <a:pPr marL="36824" algn="l"/>
            <a:r>
              <a:rPr lang="en-US" dirty="0">
                <a:ea typeface="ＭＳ Ｐゴシック" charset="0"/>
                <a:cs typeface="Trebuchet MS"/>
              </a:rPr>
              <a:t>Land Cover Status: 2015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3-04-03 at 8.37.16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79"/>
          <a:stretch/>
        </p:blipFill>
        <p:spPr>
          <a:xfrm>
            <a:off x="232173" y="1652453"/>
            <a:ext cx="6006067" cy="5054517"/>
          </a:xfrm>
          <a:prstGeom prst="rect">
            <a:avLst/>
          </a:prstGeom>
        </p:spPr>
      </p:pic>
      <p:pic>
        <p:nvPicPr>
          <p:cNvPr id="40961" name="Picture 4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5281" y="679852"/>
            <a:ext cx="2315588" cy="164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911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4"/>
          <a:stretch/>
        </p:blipFill>
        <p:spPr bwMode="auto">
          <a:xfrm rot="10800000" flipV="1">
            <a:off x="6147838" y="3369511"/>
            <a:ext cx="2996161" cy="30038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47450" y="3417580"/>
            <a:ext cx="1655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WNPR</a:t>
            </a:r>
          </a:p>
        </p:txBody>
      </p:sp>
      <p:pic>
        <p:nvPicPr>
          <p:cNvPr id="3078" name="Picture 6" descr="rawing of clearing the 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40" y="602457"/>
            <a:ext cx="3017520" cy="25088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29492" y="2848946"/>
            <a:ext cx="2179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Henry Sheldon Museum</a:t>
            </a:r>
          </a:p>
        </p:txBody>
      </p:sp>
      <p:pic>
        <p:nvPicPr>
          <p:cNvPr id="3080" name="Picture 8" descr="fter%20forests%20were%20decimated%20by%20the%20Industrial%20Rev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" y="1437841"/>
            <a:ext cx="5806522" cy="377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5797296" y="3502152"/>
            <a:ext cx="384048" cy="438912"/>
          </a:xfrm>
          <a:custGeom>
            <a:avLst/>
            <a:gdLst>
              <a:gd name="connsiteX0" fmla="*/ 274320 w 384048"/>
              <a:gd name="connsiteY0" fmla="*/ 45720 h 438912"/>
              <a:gd name="connsiteX1" fmla="*/ 82296 w 384048"/>
              <a:gd name="connsiteY1" fmla="*/ 36576 h 438912"/>
              <a:gd name="connsiteX2" fmla="*/ 27432 w 384048"/>
              <a:gd name="connsiteY2" fmla="*/ 82296 h 438912"/>
              <a:gd name="connsiteX3" fmla="*/ 0 w 384048"/>
              <a:gd name="connsiteY3" fmla="*/ 173736 h 438912"/>
              <a:gd name="connsiteX4" fmla="*/ 9144 w 384048"/>
              <a:gd name="connsiteY4" fmla="*/ 310896 h 438912"/>
              <a:gd name="connsiteX5" fmla="*/ 27432 w 384048"/>
              <a:gd name="connsiteY5" fmla="*/ 347472 h 438912"/>
              <a:gd name="connsiteX6" fmla="*/ 45720 w 384048"/>
              <a:gd name="connsiteY6" fmla="*/ 374904 h 438912"/>
              <a:gd name="connsiteX7" fmla="*/ 155448 w 384048"/>
              <a:gd name="connsiteY7" fmla="*/ 438912 h 438912"/>
              <a:gd name="connsiteX8" fmla="*/ 274320 w 384048"/>
              <a:gd name="connsiteY8" fmla="*/ 429768 h 438912"/>
              <a:gd name="connsiteX9" fmla="*/ 310896 w 384048"/>
              <a:gd name="connsiteY9" fmla="*/ 402336 h 438912"/>
              <a:gd name="connsiteX10" fmla="*/ 338328 w 384048"/>
              <a:gd name="connsiteY10" fmla="*/ 374904 h 438912"/>
              <a:gd name="connsiteX11" fmla="*/ 365760 w 384048"/>
              <a:gd name="connsiteY11" fmla="*/ 329184 h 438912"/>
              <a:gd name="connsiteX12" fmla="*/ 384048 w 384048"/>
              <a:gd name="connsiteY12" fmla="*/ 301752 h 438912"/>
              <a:gd name="connsiteX13" fmla="*/ 356616 w 384048"/>
              <a:gd name="connsiteY13" fmla="*/ 155448 h 438912"/>
              <a:gd name="connsiteX14" fmla="*/ 338328 w 384048"/>
              <a:gd name="connsiteY14" fmla="*/ 128016 h 438912"/>
              <a:gd name="connsiteX15" fmla="*/ 301752 w 384048"/>
              <a:gd name="connsiteY15" fmla="*/ 109728 h 438912"/>
              <a:gd name="connsiteX16" fmla="*/ 292608 w 384048"/>
              <a:gd name="connsiteY16" fmla="*/ 82296 h 438912"/>
              <a:gd name="connsiteX17" fmla="*/ 219456 w 384048"/>
              <a:gd name="connsiteY17" fmla="*/ 45720 h 438912"/>
              <a:gd name="connsiteX18" fmla="*/ 173736 w 384048"/>
              <a:gd name="connsiteY18" fmla="*/ 0 h 43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4048" h="438912">
                <a:moveTo>
                  <a:pt x="274320" y="45720"/>
                </a:moveTo>
                <a:cubicBezTo>
                  <a:pt x="162614" y="17793"/>
                  <a:pt x="226228" y="25504"/>
                  <a:pt x="82296" y="36576"/>
                </a:cubicBezTo>
                <a:cubicBezTo>
                  <a:pt x="65222" y="47959"/>
                  <a:pt x="37786" y="63659"/>
                  <a:pt x="27432" y="82296"/>
                </a:cubicBezTo>
                <a:cubicBezTo>
                  <a:pt x="17313" y="100510"/>
                  <a:pt x="5903" y="150123"/>
                  <a:pt x="0" y="173736"/>
                </a:cubicBezTo>
                <a:cubicBezTo>
                  <a:pt x="3048" y="219456"/>
                  <a:pt x="1998" y="265635"/>
                  <a:pt x="9144" y="310896"/>
                </a:cubicBezTo>
                <a:cubicBezTo>
                  <a:pt x="11270" y="324360"/>
                  <a:pt x="20669" y="335637"/>
                  <a:pt x="27432" y="347472"/>
                </a:cubicBezTo>
                <a:cubicBezTo>
                  <a:pt x="32884" y="357014"/>
                  <a:pt x="37138" y="368039"/>
                  <a:pt x="45720" y="374904"/>
                </a:cubicBezTo>
                <a:cubicBezTo>
                  <a:pt x="81016" y="403141"/>
                  <a:pt x="116578" y="419477"/>
                  <a:pt x="155448" y="438912"/>
                </a:cubicBezTo>
                <a:cubicBezTo>
                  <a:pt x="195072" y="435864"/>
                  <a:pt x="235635" y="438870"/>
                  <a:pt x="274320" y="429768"/>
                </a:cubicBezTo>
                <a:cubicBezTo>
                  <a:pt x="289155" y="426277"/>
                  <a:pt x="299325" y="412254"/>
                  <a:pt x="310896" y="402336"/>
                </a:cubicBezTo>
                <a:cubicBezTo>
                  <a:pt x="320714" y="393920"/>
                  <a:pt x="330569" y="385249"/>
                  <a:pt x="338328" y="374904"/>
                </a:cubicBezTo>
                <a:cubicBezTo>
                  <a:pt x="348992" y="360686"/>
                  <a:pt x="356340" y="344255"/>
                  <a:pt x="365760" y="329184"/>
                </a:cubicBezTo>
                <a:cubicBezTo>
                  <a:pt x="371585" y="319865"/>
                  <a:pt x="377952" y="310896"/>
                  <a:pt x="384048" y="301752"/>
                </a:cubicBezTo>
                <a:cubicBezTo>
                  <a:pt x="380830" y="269576"/>
                  <a:pt x="379654" y="190005"/>
                  <a:pt x="356616" y="155448"/>
                </a:cubicBezTo>
                <a:cubicBezTo>
                  <a:pt x="350520" y="146304"/>
                  <a:pt x="346771" y="135051"/>
                  <a:pt x="338328" y="128016"/>
                </a:cubicBezTo>
                <a:cubicBezTo>
                  <a:pt x="327856" y="119290"/>
                  <a:pt x="313944" y="115824"/>
                  <a:pt x="301752" y="109728"/>
                </a:cubicBezTo>
                <a:cubicBezTo>
                  <a:pt x="298704" y="100584"/>
                  <a:pt x="298629" y="89822"/>
                  <a:pt x="292608" y="82296"/>
                </a:cubicBezTo>
                <a:cubicBezTo>
                  <a:pt x="279717" y="66183"/>
                  <a:pt x="233263" y="51243"/>
                  <a:pt x="219456" y="45720"/>
                </a:cubicBezTo>
                <a:lnTo>
                  <a:pt x="173736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7C3779-0003-F847-B069-0E6D0BA33C93}"/>
              </a:ext>
            </a:extLst>
          </p:cNvPr>
          <p:cNvSpPr txBox="1"/>
          <p:nvPr/>
        </p:nvSpPr>
        <p:spPr>
          <a:xfrm>
            <a:off x="6257498" y="689212"/>
            <a:ext cx="279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Round 1: agriculture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D275AE-BE41-5F47-AE5A-1178BF488EFE}"/>
              </a:ext>
            </a:extLst>
          </p:cNvPr>
          <p:cNvSpPr txBox="1"/>
          <p:nvPr/>
        </p:nvSpPr>
        <p:spPr>
          <a:xfrm>
            <a:off x="7182060" y="3583449"/>
            <a:ext cx="279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Round 2: charcoal</a:t>
            </a:r>
          </a:p>
        </p:txBody>
      </p:sp>
    </p:spTree>
    <p:extLst>
      <p:ext uri="{BB962C8B-B14F-4D97-AF65-F5344CB8AC3E}">
        <p14:creationId xmlns:p14="http://schemas.microsoft.com/office/powerpoint/2010/main" val="101622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18516"/>
            <a:ext cx="5598414" cy="5010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20" y="2617212"/>
            <a:ext cx="2506472" cy="92862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28066" y="587015"/>
            <a:ext cx="7772400" cy="72262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600" dirty="0"/>
              <a:t>The information, part 2: CHANGE</a:t>
            </a:r>
          </a:p>
        </p:txBody>
      </p:sp>
    </p:spTree>
    <p:extLst>
      <p:ext uri="{BB962C8B-B14F-4D97-AF65-F5344CB8AC3E}">
        <p14:creationId xmlns:p14="http://schemas.microsoft.com/office/powerpoint/2010/main" val="302300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9" y="781348"/>
            <a:ext cx="6964674" cy="5748077"/>
          </a:xfrm>
          <a:prstGeom prst="rect">
            <a:avLst/>
          </a:prstGeom>
          <a:ln>
            <a:noFill/>
          </a:ln>
        </p:spPr>
      </p:pic>
      <p:sp>
        <p:nvSpPr>
          <p:cNvPr id="5" name="Left Brace 4"/>
          <p:cNvSpPr/>
          <p:nvPr/>
        </p:nvSpPr>
        <p:spPr>
          <a:xfrm rot="16200000">
            <a:off x="2532888" y="3767328"/>
            <a:ext cx="621792" cy="1747114"/>
          </a:xfrm>
          <a:prstGeom prst="lef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 rot="5400000" flipV="1">
            <a:off x="6525768" y="2630424"/>
            <a:ext cx="621792" cy="1747114"/>
          </a:xfrm>
          <a:prstGeom prst="lef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371" y="1609344"/>
            <a:ext cx="6726414" cy="465429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TextBox 2"/>
          <p:cNvSpPr txBox="1"/>
          <p:nvPr/>
        </p:nvSpPr>
        <p:spPr>
          <a:xfrm rot="16200000">
            <a:off x="-850903" y="3198626"/>
            <a:ext cx="3589734" cy="411171"/>
          </a:xfrm>
          <a:prstGeom prst="rect">
            <a:avLst/>
          </a:prstGeom>
          <a:noFill/>
        </p:spPr>
        <p:txBody>
          <a:bodyPr wrap="square" lIns="64277" tIns="32139" rIns="64277" bIns="32139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Area, square miles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38378" y="623591"/>
            <a:ext cx="7772400" cy="722621"/>
          </a:xfrm>
          <a:prstGeom prst="rect">
            <a:avLst/>
          </a:prstGeom>
        </p:spPr>
        <p:txBody>
          <a:bodyPr lIns="64277" tIns="32139" rIns="64277" bIns="32139">
            <a:normAutofit/>
          </a:bodyPr>
          <a:lstStyle/>
          <a:p>
            <a:r>
              <a:rPr lang="en-US" sz="4000" dirty="0"/>
              <a:t>the expansion of development</a:t>
            </a:r>
          </a:p>
        </p:txBody>
      </p:sp>
    </p:spTree>
    <p:extLst>
      <p:ext uri="{BB962C8B-B14F-4D97-AF65-F5344CB8AC3E}">
        <p14:creationId xmlns:p14="http://schemas.microsoft.com/office/powerpoint/2010/main" val="1418443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378" y="623591"/>
            <a:ext cx="7772400" cy="722621"/>
          </a:xfrm>
          <a:prstGeom prst="rect">
            <a:avLst/>
          </a:prstGeom>
        </p:spPr>
        <p:txBody>
          <a:bodyPr lIns="64277" tIns="32139" rIns="64277" bIns="32139">
            <a:normAutofit/>
          </a:bodyPr>
          <a:lstStyle/>
          <a:p>
            <a:r>
              <a:rPr lang="en-US" sz="4000" dirty="0"/>
              <a:t>Turf/Grass vs Ag Field classes</a:t>
            </a:r>
          </a:p>
        </p:txBody>
      </p:sp>
      <p:pic>
        <p:nvPicPr>
          <p:cNvPr id="5" name="Picture 4" descr="Screen Shot 2013-03-12 at 10.2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035969"/>
            <a:ext cx="7258050" cy="4393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1056490" y="3097820"/>
            <a:ext cx="3589734" cy="411171"/>
          </a:xfrm>
          <a:prstGeom prst="rect">
            <a:avLst/>
          </a:prstGeom>
          <a:noFill/>
        </p:spPr>
        <p:txBody>
          <a:bodyPr wrap="square" lIns="64277" tIns="32139" rIns="64277" bIns="32139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Area, square miles</a:t>
            </a:r>
          </a:p>
        </p:txBody>
      </p:sp>
    </p:spTree>
    <p:extLst>
      <p:ext uri="{BB962C8B-B14F-4D97-AF65-F5344CB8AC3E}">
        <p14:creationId xmlns:p14="http://schemas.microsoft.com/office/powerpoint/2010/main" val="858346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8"/>
          <a:stretch/>
        </p:blipFill>
        <p:spPr>
          <a:xfrm>
            <a:off x="-46454" y="29"/>
            <a:ext cx="9122608" cy="6858000"/>
          </a:xfrm>
          <a:prstGeom prst="rect">
            <a:avLst/>
          </a:prstGeom>
        </p:spPr>
      </p:pic>
      <p:sp>
        <p:nvSpPr>
          <p:cNvPr id="9" name="5-Point Star 8"/>
          <p:cNvSpPr/>
          <p:nvPr/>
        </p:nvSpPr>
        <p:spPr>
          <a:xfrm>
            <a:off x="5342467" y="939800"/>
            <a:ext cx="313266" cy="287866"/>
          </a:xfrm>
          <a:prstGeom prst="star5">
            <a:avLst/>
          </a:prstGeom>
          <a:solidFill>
            <a:srgbClr val="01F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5346700" y="3560248"/>
            <a:ext cx="313266" cy="28786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3107267" y="4267200"/>
            <a:ext cx="313266" cy="28786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4005269" y="901195"/>
            <a:ext cx="1324187" cy="32647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Fenton</a:t>
            </a:r>
          </a:p>
        </p:txBody>
      </p:sp>
      <p:sp>
        <p:nvSpPr>
          <p:cNvPr id="12" name="Pentagon 11"/>
          <p:cNvSpPr/>
          <p:nvPr/>
        </p:nvSpPr>
        <p:spPr>
          <a:xfrm>
            <a:off x="1783080" y="4267200"/>
            <a:ext cx="1324187" cy="326471"/>
          </a:xfrm>
          <a:prstGeom prst="homePlate">
            <a:avLst/>
          </a:prstGeom>
          <a:solidFill>
            <a:srgbClr val="FF8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Eagleville</a:t>
            </a:r>
          </a:p>
        </p:txBody>
      </p:sp>
      <p:sp>
        <p:nvSpPr>
          <p:cNvPr id="7" name="Pentagon 6"/>
          <p:cNvSpPr/>
          <p:nvPr/>
        </p:nvSpPr>
        <p:spPr>
          <a:xfrm>
            <a:off x="4105655" y="3560248"/>
            <a:ext cx="1236811" cy="32004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Roberts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91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wns-and-count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86" y="1660922"/>
            <a:ext cx="6721597" cy="5071506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developed_consolida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8" y="1660929"/>
            <a:ext cx="6750844" cy="5093573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developed-&amp;-turf_consolidat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8" y="1660929"/>
            <a:ext cx="6750844" cy="5093573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72507" y="2126674"/>
            <a:ext cx="1937042" cy="926694"/>
          </a:xfrm>
          <a:prstGeom prst="rect">
            <a:avLst/>
          </a:prstGeom>
          <a:noFill/>
        </p:spPr>
        <p:txBody>
          <a:bodyPr wrap="square" lIns="64267" tIns="32133" rIns="64267" bIns="32133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rebuchet MS"/>
                <a:cs typeface="Trebuchet MS"/>
              </a:rPr>
              <a:t>Developed = 946 mi</a:t>
            </a:r>
            <a:r>
              <a:rPr lang="en-US" sz="2800" baseline="30000" dirty="0">
                <a:solidFill>
                  <a:srgbClr val="000000"/>
                </a:solidFill>
                <a:latin typeface="Trebuchet MS"/>
                <a:cs typeface="Trebuchet MS"/>
              </a:rPr>
              <a:t>2</a:t>
            </a:r>
            <a:endParaRPr lang="en-US" sz="2800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1005" y="5486187"/>
            <a:ext cx="2758964" cy="497732"/>
          </a:xfrm>
          <a:prstGeom prst="rect">
            <a:avLst/>
          </a:prstGeom>
          <a:noFill/>
        </p:spPr>
        <p:txBody>
          <a:bodyPr wrap="square" lIns="64267" tIns="32133" rIns="64267" bIns="32133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rebuchet MS"/>
                <a:cs typeface="Trebuchet MS"/>
              </a:rPr>
              <a:t>Turf = 384 mi</a:t>
            </a:r>
            <a:r>
              <a:rPr lang="en-US" sz="2800" baseline="30000" dirty="0">
                <a:solidFill>
                  <a:srgbClr val="000000"/>
                </a:solidFill>
                <a:latin typeface="Trebuchet MS"/>
                <a:cs typeface="Trebuchet MS"/>
              </a:rPr>
              <a:t>2</a:t>
            </a:r>
            <a:endParaRPr lang="en-US" sz="2800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“development footprint”</a:t>
            </a:r>
            <a:r>
              <a:rPr lang="en-US" sz="2800" dirty="0">
                <a:solidFill>
                  <a:srgbClr val="000000"/>
                </a:solidFill>
              </a:rPr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56889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590" y="607219"/>
            <a:ext cx="3621882" cy="1360422"/>
          </a:xfrm>
          <a:prstGeom prst="rect">
            <a:avLst/>
          </a:prstGeom>
        </p:spPr>
        <p:txBody>
          <a:bodyPr lIns="64274" tIns="32137" rIns="64274" bIns="32137">
            <a:noAutofit/>
          </a:bodyPr>
          <a:lstStyle/>
          <a:p>
            <a:pPr algn="l"/>
            <a:r>
              <a:rPr lang="en-US" dirty="0"/>
              <a:t>Beyond “Basic” Land Cover</a:t>
            </a:r>
          </a:p>
        </p:txBody>
      </p:sp>
      <p:pic>
        <p:nvPicPr>
          <p:cNvPr id="8196" name="Picture 4" descr="http://clear.uconn.edu/projects/landscape/forestfrag/images/towns/ff_2006_108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552" y="2250281"/>
            <a:ext cx="1810941" cy="13930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clear.uconn.edu/projects/ag/images/towns/ag06_108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552" y="5244929"/>
            <a:ext cx="1810941" cy="13930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7636" name="Picture 4" descr="http://clear.uconn.edu/projects/riparian/images/towns/riparian_06lc_108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890" y="3756197"/>
            <a:ext cx="1788603" cy="137584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32547" y="5724322"/>
            <a:ext cx="3321844" cy="434244"/>
          </a:xfrm>
          <a:prstGeom prst="rect">
            <a:avLst/>
          </a:prstGeom>
          <a:noFill/>
        </p:spPr>
        <p:txBody>
          <a:bodyPr wrap="square" lIns="64274" tIns="32137" rIns="64274" bIns="32137" rtlCol="0">
            <a:spAutoFit/>
          </a:bodyPr>
          <a:lstStyle/>
          <a:p>
            <a:pPr algn="r"/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Agricultural Lands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5391" y="4167242"/>
            <a:ext cx="3429000" cy="434244"/>
          </a:xfrm>
          <a:prstGeom prst="rect">
            <a:avLst/>
          </a:prstGeom>
          <a:noFill/>
        </p:spPr>
        <p:txBody>
          <a:bodyPr wrap="square" lIns="64274" tIns="32137" rIns="64274" bIns="32137" rtlCol="0">
            <a:spAutoFit/>
          </a:bodyPr>
          <a:lstStyle/>
          <a:p>
            <a:pPr algn="r"/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Riparian Corridors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3093" y="2729674"/>
            <a:ext cx="4768453" cy="434244"/>
          </a:xfrm>
          <a:prstGeom prst="rect">
            <a:avLst/>
          </a:prstGeom>
          <a:noFill/>
        </p:spPr>
        <p:txBody>
          <a:bodyPr wrap="square" lIns="64274" tIns="32137" rIns="64274" bIns="32137" rtlCol="0">
            <a:spAutoFit/>
          </a:bodyPr>
          <a:lstStyle/>
          <a:p>
            <a:pPr algn="r"/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Forest Fragmentation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1547" y="750094"/>
            <a:ext cx="1805268" cy="137517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893094" y="1270992"/>
            <a:ext cx="4768453" cy="434244"/>
          </a:xfrm>
          <a:prstGeom prst="rect">
            <a:avLst/>
          </a:prstGeom>
          <a:noFill/>
        </p:spPr>
        <p:txBody>
          <a:bodyPr wrap="square" lIns="64274" tIns="32137" rIns="64274" bIns="32137" rtlCol="0">
            <a:spAutoFit/>
          </a:bodyPr>
          <a:lstStyle/>
          <a:p>
            <a:pPr algn="r"/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Impervious Cover</a:t>
            </a:r>
          </a:p>
        </p:txBody>
      </p:sp>
    </p:spTree>
    <p:extLst>
      <p:ext uri="{BB962C8B-B14F-4D97-AF65-F5344CB8AC3E}">
        <p14:creationId xmlns:p14="http://schemas.microsoft.com/office/powerpoint/2010/main" val="1458393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0"/>
            <a:ext cx="9134475" cy="6254750"/>
          </a:xfrm>
        </p:spPr>
      </p:pic>
    </p:spTree>
    <p:extLst>
      <p:ext uri="{BB962C8B-B14F-4D97-AF65-F5344CB8AC3E}">
        <p14:creationId xmlns:p14="http://schemas.microsoft.com/office/powerpoint/2010/main" val="1628651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93242" y="2026326"/>
            <a:ext cx="7527798" cy="3210213"/>
          </a:xfrm>
        </p:spPr>
        <p:txBody>
          <a:bodyPr>
            <a:no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our field results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water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land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600" dirty="0">
                <a:solidFill>
                  <a:srgbClr val="C00000"/>
                </a:solidFill>
              </a:rPr>
              <a:t>water &amp; 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522974"/>
            <a:ext cx="3063240" cy="204216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70"/>
          <a:stretch/>
        </p:blipFill>
        <p:spPr>
          <a:xfrm>
            <a:off x="6089904" y="4697730"/>
            <a:ext cx="3063240" cy="216027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2610854"/>
            <a:ext cx="3061734" cy="204115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182009" y="1010975"/>
            <a:ext cx="5212951" cy="722621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LAND</a:t>
            </a:r>
            <a:r>
              <a:rPr lang="en-US" sz="5400" b="1" dirty="0">
                <a:solidFill>
                  <a:srgbClr val="0070C0"/>
                </a:solidFill>
              </a:rPr>
              <a:t> &amp; WATER</a:t>
            </a:r>
          </a:p>
        </p:txBody>
      </p:sp>
    </p:spTree>
    <p:extLst>
      <p:ext uri="{BB962C8B-B14F-4D97-AF65-F5344CB8AC3E}">
        <p14:creationId xmlns:p14="http://schemas.microsoft.com/office/powerpoint/2010/main" val="153239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108"/>
            <a:ext cx="9144000" cy="6454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370" y="4619519"/>
            <a:ext cx="3076744" cy="212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522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8FDFD3A-6BF0-8E4F-B7D5-D4E93ED384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2297" y="3002472"/>
            <a:ext cx="2295077" cy="2960982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321" y="1234313"/>
            <a:ext cx="3081053" cy="2113601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1" y="3347913"/>
            <a:ext cx="3295774" cy="264437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797" y="3347914"/>
            <a:ext cx="3485490" cy="2641944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cxnSp>
        <p:nvCxnSpPr>
          <p:cNvPr id="21" name="Straight Arrow Connector 20"/>
          <p:cNvCxnSpPr/>
          <p:nvPr/>
        </p:nvCxnSpPr>
        <p:spPr bwMode="auto">
          <a:xfrm>
            <a:off x="3079376" y="2710599"/>
            <a:ext cx="685800" cy="685800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  <a:tailEnd type="arrow"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itle 22">
            <a:extLst>
              <a:ext uri="{FF2B5EF4-FFF2-40B4-BE49-F238E27FC236}">
                <a16:creationId xmlns:a16="http://schemas.microsoft.com/office/drawing/2014/main" id="{BCE992A8-9846-AE46-81D3-C738CF31A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1326488"/>
            <a:ext cx="5384800" cy="809228"/>
          </a:xfrm>
        </p:spPr>
        <p:txBody>
          <a:bodyPr/>
          <a:lstStyle/>
          <a:p>
            <a:pPr algn="l"/>
            <a:r>
              <a:rPr lang="en-US" b="1" dirty="0"/>
              <a:t>Impervious Surfaces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E60A57-3EEA-384D-AF2A-0629F99EA35A}"/>
              </a:ext>
            </a:extLst>
          </p:cNvPr>
          <p:cNvSpPr txBox="1"/>
          <p:nvPr/>
        </p:nvSpPr>
        <p:spPr>
          <a:xfrm>
            <a:off x="76200" y="2155077"/>
            <a:ext cx="505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Man-made hard surfaces that prevent percolation of rainfall into the ground.</a:t>
            </a:r>
          </a:p>
        </p:txBody>
      </p:sp>
    </p:spTree>
    <p:extLst>
      <p:ext uri="{BB962C8B-B14F-4D97-AF65-F5344CB8AC3E}">
        <p14:creationId xmlns:p14="http://schemas.microsoft.com/office/powerpoint/2010/main" val="1061231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060" y="1"/>
            <a:ext cx="4840941" cy="3320884"/>
          </a:xfrm>
          <a:prstGeom prst="rect">
            <a:avLst/>
          </a:prstGeom>
          <a:ln w="12700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0" y="3321313"/>
            <a:ext cx="4724400" cy="3547184"/>
          </a:xfrm>
          <a:prstGeom prst="rect">
            <a:avLst/>
          </a:prstGeom>
          <a:ln w="12700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0" y="3320886"/>
            <a:ext cx="4408433" cy="3537115"/>
          </a:xfrm>
          <a:prstGeom prst="rect">
            <a:avLst/>
          </a:prstGeom>
          <a:ln w="12700" cmpd="sng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6"/>
            <a:ext cx="4408433" cy="3306325"/>
          </a:xfrm>
          <a:prstGeom prst="rect">
            <a:avLst/>
          </a:prstGeom>
          <a:ln w="12700" cmpd="sng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4281" tIns="32140" rIns="64281" bIns="32140"/>
          <a:lstStyle/>
          <a:p>
            <a:r>
              <a:rPr lang="en-US" dirty="0">
                <a:solidFill>
                  <a:srgbClr val="FFFF00"/>
                </a:solidFill>
              </a:rPr>
              <a:t>Impervious Surfaces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3901440" y="277368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</a:bodyPr>
          <a:lstStyle/>
          <a:p>
            <a:pPr defTabSz="914212"/>
            <a:endParaRPr lang="en-US" sz="42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85920" y="277368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</a:bodyPr>
          <a:lstStyle/>
          <a:p>
            <a:pPr defTabSz="914212"/>
            <a:endParaRPr lang="en-US" sz="42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460240" y="276352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</a:bodyPr>
          <a:lstStyle/>
          <a:p>
            <a:pPr defTabSz="914212"/>
            <a:endParaRPr lang="en-US" sz="42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465620" y="300736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</a:bodyPr>
          <a:lstStyle/>
          <a:p>
            <a:pPr defTabSz="914212"/>
            <a:endParaRPr lang="en-US" sz="42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744720" y="300736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</a:bodyPr>
          <a:lstStyle/>
          <a:p>
            <a:pPr defTabSz="914212"/>
            <a:endParaRPr lang="en-US" sz="42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744720" y="275336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</a:bodyPr>
          <a:lstStyle/>
          <a:p>
            <a:pPr defTabSz="914212"/>
            <a:endParaRPr lang="en-US" sz="42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019040" y="251968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</a:bodyPr>
          <a:lstStyle/>
          <a:p>
            <a:pPr defTabSz="914212"/>
            <a:endParaRPr lang="en-US" sz="42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901440" y="300736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</a:bodyPr>
          <a:lstStyle/>
          <a:p>
            <a:pPr defTabSz="914212"/>
            <a:endParaRPr lang="en-US" sz="42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901440" y="326136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</a:bodyPr>
          <a:lstStyle/>
          <a:p>
            <a:pPr defTabSz="914212"/>
            <a:endParaRPr lang="en-US" sz="42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616960" y="351536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</a:bodyPr>
          <a:lstStyle/>
          <a:p>
            <a:pPr defTabSz="914212"/>
            <a:endParaRPr lang="en-US" sz="42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616960" y="325452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</a:bodyPr>
          <a:lstStyle/>
          <a:p>
            <a:pPr defTabSz="914212"/>
            <a:endParaRPr lang="en-US" sz="42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901440" y="351536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</a:bodyPr>
          <a:lstStyle/>
          <a:p>
            <a:pPr defTabSz="914212"/>
            <a:endParaRPr lang="en-US" sz="4200"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2581835" y="2471132"/>
            <a:ext cx="914400" cy="914400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  <a:tailEnd type="arrow"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69458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BE9944-6132-7942-82DF-FB60A0CCF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49" y="724175"/>
            <a:ext cx="8193133" cy="669196"/>
          </a:xfrm>
        </p:spPr>
        <p:txBody>
          <a:bodyPr>
            <a:normAutofit fontScale="90000"/>
          </a:bodyPr>
          <a:lstStyle/>
          <a:p>
            <a:r>
              <a:rPr lang="en-US" dirty="0"/>
              <a:t>High resolution (1 ft) impervious cover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8F59C-5586-574F-B6E4-F0B4C5131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74" y="1670414"/>
            <a:ext cx="1505096" cy="9769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858F9-11F2-A048-B40A-3AF21D3D7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194" y="1644250"/>
            <a:ext cx="6529952" cy="51440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5-Point Star 7">
            <a:extLst>
              <a:ext uri="{FF2B5EF4-FFF2-40B4-BE49-F238E27FC236}">
                <a16:creationId xmlns:a16="http://schemas.microsoft.com/office/drawing/2014/main" id="{F58D61F4-92A1-7541-8393-9D7DD2A671FD}"/>
              </a:ext>
            </a:extLst>
          </p:cNvPr>
          <p:cNvSpPr/>
          <p:nvPr/>
        </p:nvSpPr>
        <p:spPr>
          <a:xfrm>
            <a:off x="6461760" y="4093029"/>
            <a:ext cx="330926" cy="3048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1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" y="1647964"/>
            <a:ext cx="7596468" cy="471830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28650" y="724175"/>
            <a:ext cx="7772400" cy="1120869"/>
          </a:xfrm>
        </p:spPr>
        <p:txBody>
          <a:bodyPr>
            <a:normAutofit fontScale="90000"/>
          </a:bodyPr>
          <a:lstStyle/>
          <a:p>
            <a:r>
              <a:rPr lang="en-US" dirty="0"/>
              <a:t>The famous (in </a:t>
            </a:r>
            <a:r>
              <a:rPr lang="en-US"/>
              <a:t>certain circles) Impervious </a:t>
            </a:r>
            <a:r>
              <a:rPr lang="en-US" dirty="0"/>
              <a:t>Cover Model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60320" y="6201676"/>
            <a:ext cx="461772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49224" y="3063240"/>
            <a:ext cx="9144" cy="2286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96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A32D-A5B1-E747-A4B9-6F72F8D19C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s://lh5.googleusercontent.com/hv8gMA77gjmliCPEu7Rr2xpajUicZ5dLTdbiOjvbWVblMtNIKhj40Pl6UWPsl-FLDP5MzcHkb_axUm436jt4uUzlLLN_Aa9C826Oy78kkXSt115Vwhri3priqhqoXfkJHCh6S1Ugp7Y">
            <a:extLst>
              <a:ext uri="{FF2B5EF4-FFF2-40B4-BE49-F238E27FC236}">
                <a16:creationId xmlns:a16="http://schemas.microsoft.com/office/drawing/2014/main" id="{4BE3DA6B-8C67-A348-B53A-EDBDF1251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62" y="2097170"/>
            <a:ext cx="7916091" cy="381236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9F8776-086F-1F40-91F4-CC49B2D4A435}"/>
              </a:ext>
            </a:extLst>
          </p:cNvPr>
          <p:cNvSpPr txBox="1"/>
          <p:nvPr/>
        </p:nvSpPr>
        <p:spPr>
          <a:xfrm>
            <a:off x="6130834" y="5998992"/>
            <a:ext cx="2412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(EPA, 2003)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9A4552-E9BF-9349-9043-67BF46A0ADE4}"/>
              </a:ext>
            </a:extLst>
          </p:cNvPr>
          <p:cNvCxnSpPr>
            <a:stCxn id="1028" idx="0"/>
            <a:endCxn id="1028" idx="2"/>
          </p:cNvCxnSpPr>
          <p:nvPr/>
        </p:nvCxnSpPr>
        <p:spPr>
          <a:xfrm>
            <a:off x="4733108" y="2097170"/>
            <a:ext cx="0" cy="381236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692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E644-1FE3-A64A-A8A8-5F472B59A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Watersheds all 3 on same map here</a:t>
            </a:r>
          </a:p>
        </p:txBody>
      </p:sp>
    </p:spTree>
    <p:extLst>
      <p:ext uri="{BB962C8B-B14F-4D97-AF65-F5344CB8AC3E}">
        <p14:creationId xmlns:p14="http://schemas.microsoft.com/office/powerpoint/2010/main" val="4113554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274" y="2407667"/>
            <a:ext cx="6017494" cy="358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274" y="2366373"/>
            <a:ext cx="6017494" cy="36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Rectangle 4"/>
          <p:cNvSpPr>
            <a:spLocks noGrp="1" noChangeArrowheads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rIns="84417">
            <a:normAutofit fontScale="90000"/>
          </a:bodyPr>
          <a:lstStyle/>
          <a:p>
            <a:pPr marL="40172" eaLnBrk="1" hangingPunct="1"/>
            <a:r>
              <a:rPr lang="en-US" dirty="0">
                <a:ea typeface="ヒラギノ角ゴ ProN W3" charset="0"/>
                <a:cs typeface="ヒラギノ角ゴ ProN W3" charset="0"/>
              </a:rPr>
              <a:t>Hydrologic Impacts of Development</a:t>
            </a:r>
          </a:p>
        </p:txBody>
      </p:sp>
      <p:pic>
        <p:nvPicPr>
          <p:cNvPr id="49157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03"/>
          <a:stretch>
            <a:fillRect/>
          </a:stretch>
        </p:blipFill>
        <p:spPr bwMode="auto">
          <a:xfrm>
            <a:off x="1223367" y="3171157"/>
            <a:ext cx="6402586" cy="322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4" r="2016" b="12608"/>
          <a:stretch>
            <a:fillRect/>
          </a:stretch>
        </p:blipFill>
        <p:spPr bwMode="auto">
          <a:xfrm>
            <a:off x="1598414" y="3171155"/>
            <a:ext cx="5946056" cy="282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45" r="1924" b="12608"/>
          <a:stretch>
            <a:fillRect/>
          </a:stretch>
        </p:blipFill>
        <p:spPr bwMode="auto">
          <a:xfrm>
            <a:off x="1598414" y="3171155"/>
            <a:ext cx="6017494" cy="282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517" y="2332886"/>
            <a:ext cx="1482328" cy="106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972470" y="3509367"/>
            <a:ext cx="1649778" cy="1763613"/>
            <a:chOff x="0" y="0"/>
            <a:chExt cx="1477" cy="1580"/>
          </a:xfrm>
        </p:grpSpPr>
        <p:sp>
          <p:nvSpPr>
            <p:cNvPr id="282638" name="Line 10"/>
            <p:cNvSpPr>
              <a:spLocks noChangeShapeType="1"/>
            </p:cNvSpPr>
            <p:nvPr/>
          </p:nvSpPr>
          <p:spPr bwMode="auto">
            <a:xfrm flipH="1">
              <a:off x="0" y="0"/>
              <a:ext cx="6" cy="158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Trebuchet MS"/>
              </a:endParaRPr>
            </a:p>
          </p:txBody>
        </p:sp>
        <p:sp>
          <p:nvSpPr>
            <p:cNvPr id="282639" name="Rectangle 11"/>
            <p:cNvSpPr>
              <a:spLocks/>
            </p:cNvSpPr>
            <p:nvPr/>
          </p:nvSpPr>
          <p:spPr bwMode="auto">
            <a:xfrm>
              <a:off x="357" y="130"/>
              <a:ext cx="1120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80" bIns="0" anchor="ctr">
              <a:spAutoFit/>
            </a:bodyPr>
            <a:lstStyle/>
            <a:p>
              <a:pPr marL="39056"/>
              <a:r>
                <a:rPr lang="en-US" sz="1700" dirty="0">
                  <a:solidFill>
                    <a:srgbClr val="FF0000"/>
                  </a:solidFill>
                  <a:latin typeface="Trebuchet MS"/>
                  <a:cs typeface="Trebuchet MS"/>
                  <a:sym typeface="Arial" charset="0"/>
                </a:rPr>
                <a:t>More Runoff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982516" y="4494952"/>
            <a:ext cx="2279329" cy="394052"/>
            <a:chOff x="0" y="-9"/>
            <a:chExt cx="2041" cy="352"/>
          </a:xfrm>
        </p:grpSpPr>
        <p:sp>
          <p:nvSpPr>
            <p:cNvPr id="282636" name="Line 13"/>
            <p:cNvSpPr>
              <a:spLocks noChangeShapeType="1"/>
            </p:cNvSpPr>
            <p:nvPr/>
          </p:nvSpPr>
          <p:spPr bwMode="auto">
            <a:xfrm rot="10800000" flipH="1">
              <a:off x="0" y="334"/>
              <a:ext cx="684" cy="9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Trebuchet MS"/>
              </a:endParaRPr>
            </a:p>
          </p:txBody>
        </p:sp>
        <p:sp>
          <p:nvSpPr>
            <p:cNvPr id="282637" name="Rectangle 14"/>
            <p:cNvSpPr>
              <a:spLocks/>
            </p:cNvSpPr>
            <p:nvPr/>
          </p:nvSpPr>
          <p:spPr bwMode="auto">
            <a:xfrm>
              <a:off x="703" y="-9"/>
              <a:ext cx="133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80" bIns="0" anchor="ctr">
              <a:spAutoFit/>
            </a:bodyPr>
            <a:lstStyle/>
            <a:p>
              <a:pPr marL="39056"/>
              <a:r>
                <a:rPr lang="en-US" sz="1700" dirty="0">
                  <a:solidFill>
                    <a:srgbClr val="FF0000"/>
                  </a:solidFill>
                  <a:latin typeface="Trebuchet MS"/>
                  <a:cs typeface="Trebuchet MS"/>
                  <a:sym typeface="Arial" charset="0"/>
                </a:rPr>
                <a:t>Arriving Faster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89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480" y="1732025"/>
            <a:ext cx="7697015" cy="473496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3746" y="4317509"/>
            <a:ext cx="4620006" cy="1655762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Stormwater is the #1 source of water pollution in the U.S.</a:t>
            </a:r>
          </a:p>
          <a:p>
            <a:pPr algn="r"/>
            <a:r>
              <a:rPr lang="en-US" sz="1600" i="1" dirty="0">
                <a:solidFill>
                  <a:schemeClr val="bg1"/>
                </a:solidFill>
              </a:rPr>
              <a:t>US EPA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Water Quality Impacts</a:t>
            </a:r>
          </a:p>
        </p:txBody>
      </p:sp>
    </p:spTree>
    <p:extLst>
      <p:ext uri="{BB962C8B-B14F-4D97-AF65-F5344CB8AC3E}">
        <p14:creationId xmlns:p14="http://schemas.microsoft.com/office/powerpoint/2010/main" val="17230271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41" name="Picture 5" descr="D:\CANR\ces\nemo\nsmodule\nsdownld\ns1115-scan.jpg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2332" r="16690" b="-2332"/>
          <a:stretch/>
        </p:blipFill>
        <p:spPr bwMode="auto">
          <a:xfrm>
            <a:off x="4772918" y="0"/>
            <a:ext cx="4371082" cy="355658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CANR\ces\nemo\nsmodule\nsdownld\ns1119-scan.jpg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"/>
          <a:stretch/>
        </p:blipFill>
        <p:spPr bwMode="auto">
          <a:xfrm>
            <a:off x="1" y="3456433"/>
            <a:ext cx="4772918" cy="340156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CANR\ces\nemo\nsmodule\nsdownld\ns1121-scan.jpg"/>
          <p:cNvPicPr preferRelativeResize="0"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8"/>
          <a:stretch/>
        </p:blipFill>
        <p:spPr bwMode="auto">
          <a:xfrm>
            <a:off x="4772918" y="3456432"/>
            <a:ext cx="4371082" cy="340156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707"/>
            <a:ext cx="4772919" cy="346513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872" y="2871217"/>
            <a:ext cx="196596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PATHOGENS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86458" y="6086857"/>
            <a:ext cx="196596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SEDIMENT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8448" y="3702447"/>
            <a:ext cx="3358896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TOXIC CONTAMINANTS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58459" y="357976"/>
            <a:ext cx="196596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NUTRIENTS</a:t>
            </a:r>
          </a:p>
        </p:txBody>
      </p:sp>
    </p:spTree>
    <p:extLst>
      <p:ext uri="{BB962C8B-B14F-4D97-AF65-F5344CB8AC3E}">
        <p14:creationId xmlns:p14="http://schemas.microsoft.com/office/powerpoint/2010/main" val="268526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17779" y="724175"/>
            <a:ext cx="7994142" cy="722621"/>
          </a:xfrm>
        </p:spPr>
        <p:txBody>
          <a:bodyPr>
            <a:normAutofit fontScale="90000"/>
          </a:bodyPr>
          <a:lstStyle/>
          <a:p>
            <a:r>
              <a:rPr lang="en-US" dirty="0"/>
              <a:t>A few </a:t>
            </a:r>
            <a:r>
              <a:rPr lang="en-US"/>
              <a:t>recent examples from the news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99" y="1673352"/>
            <a:ext cx="6272101" cy="475964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2936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604"/>
            <a:ext cx="9144000" cy="6493397"/>
          </a:xfrm>
          <a:prstGeom prst="rect">
            <a:avLst/>
          </a:prstGeom>
        </p:spPr>
      </p:pic>
      <p:pic>
        <p:nvPicPr>
          <p:cNvPr id="4" name="Picture 3" descr="Screen Shot 2014-10-09 at 12.54.10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78"/>
          <a:stretch/>
        </p:blipFill>
        <p:spPr>
          <a:xfrm>
            <a:off x="95250" y="498506"/>
            <a:ext cx="3803650" cy="1766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439" y="4343400"/>
            <a:ext cx="2679761" cy="18669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146" name="Picture 2" descr="mage result for map of 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398823"/>
            <a:ext cx="2404872" cy="17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1801368" y="2761488"/>
            <a:ext cx="256032" cy="2468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28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EDE853-F64D-1D49-B439-A5AF0AC96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645" y="797042"/>
            <a:ext cx="6318953" cy="56342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72186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1"/>
          <a:stretch/>
        </p:blipFill>
        <p:spPr>
          <a:xfrm>
            <a:off x="276098" y="1715640"/>
            <a:ext cx="8748864" cy="4288537"/>
          </a:xfrm>
          <a:ln>
            <a:solidFill>
              <a:schemeClr val="tx1"/>
            </a:solidFill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34"/>
          <a:stretch/>
        </p:blipFill>
        <p:spPr>
          <a:xfrm>
            <a:off x="276098" y="1243565"/>
            <a:ext cx="8748864" cy="4234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98" name="Picture 2" descr="mage result for Gulf of Mexico Dead Zone NY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8538" r="1722" b="15185"/>
          <a:stretch/>
        </p:blipFill>
        <p:spPr bwMode="auto">
          <a:xfrm>
            <a:off x="5896208" y="4242817"/>
            <a:ext cx="2854433" cy="14047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1771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sz="4400" dirty="0"/>
              <a:t>Water Quantity Impacts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49" y="1764792"/>
            <a:ext cx="7614701" cy="47091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4085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805" b="24685"/>
          <a:stretch/>
        </p:blipFill>
        <p:spPr>
          <a:xfrm>
            <a:off x="-1" y="490851"/>
            <a:ext cx="9160101" cy="63671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177" y="664222"/>
            <a:ext cx="1874520" cy="258531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Tropical Storm Irene (2011)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 not inconsiderable portion of Vermont travels south to Long Island Sound</a:t>
            </a:r>
          </a:p>
        </p:txBody>
      </p:sp>
    </p:spTree>
    <p:extLst>
      <p:ext uri="{BB962C8B-B14F-4D97-AF65-F5344CB8AC3E}">
        <p14:creationId xmlns:p14="http://schemas.microsoft.com/office/powerpoint/2010/main" val="1028175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" y="365761"/>
            <a:ext cx="7772400" cy="1254772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"/>
              </a:rPr>
              <a:t>A partial list of road closings during 2013  Colorado flooding </a:t>
            </a:r>
          </a:p>
        </p:txBody>
      </p:sp>
      <p:pic>
        <p:nvPicPr>
          <p:cNvPr id="3" name="Picture 2" descr="Screen Shot 2014-09-24 at 9.10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719" y="1435100"/>
            <a:ext cx="3621881" cy="5257800"/>
          </a:xfrm>
          <a:prstGeom prst="rect">
            <a:avLst/>
          </a:prstGeom>
          <a:ln w="12700" cmpd="sng">
            <a:solidFill>
              <a:srgbClr val="274FA4"/>
            </a:solidFill>
            <a:prstDash val="dash"/>
          </a:ln>
        </p:spPr>
      </p:pic>
      <p:sp>
        <p:nvSpPr>
          <p:cNvPr id="4" name="Rectangle 3"/>
          <p:cNvSpPr/>
          <p:nvPr/>
        </p:nvSpPr>
        <p:spPr>
          <a:xfrm>
            <a:off x="336841" y="6323569"/>
            <a:ext cx="4267131" cy="373659"/>
          </a:xfrm>
          <a:prstGeom prst="rect">
            <a:avLst/>
          </a:prstGeom>
        </p:spPr>
        <p:txBody>
          <a:bodyPr wrap="none" lIns="91430" tIns="45716" rIns="91430" bIns="45716">
            <a:spAutoFit/>
          </a:bodyPr>
          <a:lstStyle/>
          <a:p>
            <a:r>
              <a:rPr lang="en-US" i="1" dirty="0">
                <a:solidFill>
                  <a:schemeClr val="tx2"/>
                </a:solidFill>
                <a:latin typeface="Calibri"/>
                <a:cs typeface="Calibri"/>
              </a:rPr>
              <a:t>Photo By Tim Rasmussen/The Denver Post</a:t>
            </a:r>
            <a:r>
              <a:rPr lang="en-US" dirty="0"/>
              <a:t>) </a:t>
            </a:r>
          </a:p>
        </p:txBody>
      </p:sp>
      <p:pic>
        <p:nvPicPr>
          <p:cNvPr id="5" name="Picture 4" descr="Screen Shot 2014-09-29 at 11.13.06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3114654"/>
            <a:ext cx="5064816" cy="3208914"/>
          </a:xfrm>
          <a:prstGeom prst="rect">
            <a:avLst/>
          </a:prstGeom>
          <a:ln>
            <a:solidFill>
              <a:srgbClr val="274FA4"/>
            </a:solidFill>
          </a:ln>
        </p:spPr>
      </p:pic>
      <p:cxnSp>
        <p:nvCxnSpPr>
          <p:cNvPr id="7" name="Straight Arrow Connector 6"/>
          <p:cNvCxnSpPr/>
          <p:nvPr/>
        </p:nvCxnSpPr>
        <p:spPr bwMode="auto">
          <a:xfrm>
            <a:off x="4013200" y="1435100"/>
            <a:ext cx="950016" cy="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64831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1335024"/>
            <a:ext cx="6720989" cy="5346834"/>
          </a:xfrm>
          <a:prstGeom prst="rect">
            <a:avLst/>
          </a:prstGeom>
          <a:ln>
            <a:solidFill>
              <a:srgbClr val="01FA00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17754" y="574805"/>
            <a:ext cx="7772400" cy="722621"/>
          </a:xfrm>
        </p:spPr>
        <p:txBody>
          <a:bodyPr/>
          <a:lstStyle/>
          <a:p>
            <a:pPr algn="l"/>
            <a:r>
              <a:rPr lang="en-US" dirty="0"/>
              <a:t>Fenton River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55498" y="1410220"/>
            <a:ext cx="3028950" cy="59231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1FA00"/>
                </a:solidFill>
              </a:rPr>
              <a:t>Forested Watershed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196332"/>
              </p:ext>
            </p:extLst>
          </p:nvPr>
        </p:nvGraphicFramePr>
        <p:xfrm>
          <a:off x="5849111" y="822353"/>
          <a:ext cx="2755393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Fenton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drainage</a:t>
                      </a:r>
                      <a:r>
                        <a:rPr lang="en-US" baseline="0" dirty="0"/>
                        <a:t> 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19.2 mi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% developed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% impervious 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% wetlands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Up Arrow 1"/>
          <p:cNvSpPr/>
          <p:nvPr/>
        </p:nvSpPr>
        <p:spPr>
          <a:xfrm>
            <a:off x="6848856" y="3017029"/>
            <a:ext cx="2295144" cy="1197864"/>
          </a:xfrm>
          <a:prstGeom prst="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from USGS “</a:t>
            </a:r>
            <a:r>
              <a:rPr lang="en-US" sz="1400" dirty="0" err="1"/>
              <a:t>StreamStats</a:t>
            </a:r>
            <a:r>
              <a:rPr lang="en-US" sz="1400" dirty="0"/>
              <a:t>” tool</a:t>
            </a:r>
          </a:p>
        </p:txBody>
      </p:sp>
    </p:spTree>
    <p:extLst>
      <p:ext uri="{BB962C8B-B14F-4D97-AF65-F5344CB8AC3E}">
        <p14:creationId xmlns:p14="http://schemas.microsoft.com/office/powerpoint/2010/main" val="1805324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55AFDBF-4426-EA43-AFCC-2416A945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472" y="653142"/>
            <a:ext cx="2671899" cy="722621"/>
          </a:xfrm>
        </p:spPr>
        <p:txBody>
          <a:bodyPr/>
          <a:lstStyle/>
          <a:p>
            <a:pPr algn="l"/>
            <a:r>
              <a:rPr lang="en-US" dirty="0"/>
              <a:t>Harvey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695BA4-A01C-C24F-8E3B-4B403075A93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706894" y="1236617"/>
            <a:ext cx="4345753" cy="5621383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608AD5-4FCB-E84A-A16E-B40108F25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47" y="1985553"/>
            <a:ext cx="4128896" cy="45545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2513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1-02 at 9.08.35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8"/>
          <a:stretch/>
        </p:blipFill>
        <p:spPr>
          <a:xfrm>
            <a:off x="-325352" y="15788"/>
            <a:ext cx="9469353" cy="6872136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316352" y="969264"/>
            <a:ext cx="923928" cy="868680"/>
          </a:xfrm>
          <a:custGeom>
            <a:avLst/>
            <a:gdLst>
              <a:gd name="connsiteX0" fmla="*/ 631320 w 923928"/>
              <a:gd name="connsiteY0" fmla="*/ 246888 h 868680"/>
              <a:gd name="connsiteX1" fmla="*/ 640464 w 923928"/>
              <a:gd name="connsiteY1" fmla="*/ 210312 h 868680"/>
              <a:gd name="connsiteX2" fmla="*/ 622176 w 923928"/>
              <a:gd name="connsiteY2" fmla="*/ 109728 h 868680"/>
              <a:gd name="connsiteX3" fmla="*/ 576456 w 923928"/>
              <a:gd name="connsiteY3" fmla="*/ 54864 h 868680"/>
              <a:gd name="connsiteX4" fmla="*/ 521592 w 923928"/>
              <a:gd name="connsiteY4" fmla="*/ 18288 h 868680"/>
              <a:gd name="connsiteX5" fmla="*/ 448440 w 923928"/>
              <a:gd name="connsiteY5" fmla="*/ 0 h 868680"/>
              <a:gd name="connsiteX6" fmla="*/ 146688 w 923928"/>
              <a:gd name="connsiteY6" fmla="*/ 9144 h 868680"/>
              <a:gd name="connsiteX7" fmla="*/ 119256 w 923928"/>
              <a:gd name="connsiteY7" fmla="*/ 18288 h 868680"/>
              <a:gd name="connsiteX8" fmla="*/ 55248 w 923928"/>
              <a:gd name="connsiteY8" fmla="*/ 91440 h 868680"/>
              <a:gd name="connsiteX9" fmla="*/ 36960 w 923928"/>
              <a:gd name="connsiteY9" fmla="*/ 118872 h 868680"/>
              <a:gd name="connsiteX10" fmla="*/ 18672 w 923928"/>
              <a:gd name="connsiteY10" fmla="*/ 173736 h 868680"/>
              <a:gd name="connsiteX11" fmla="*/ 9528 w 923928"/>
              <a:gd name="connsiteY11" fmla="*/ 457200 h 868680"/>
              <a:gd name="connsiteX12" fmla="*/ 36960 w 923928"/>
              <a:gd name="connsiteY12" fmla="*/ 521208 h 868680"/>
              <a:gd name="connsiteX13" fmla="*/ 82680 w 923928"/>
              <a:gd name="connsiteY13" fmla="*/ 612648 h 868680"/>
              <a:gd name="connsiteX14" fmla="*/ 146688 w 923928"/>
              <a:gd name="connsiteY14" fmla="*/ 685800 h 868680"/>
              <a:gd name="connsiteX15" fmla="*/ 164976 w 923928"/>
              <a:gd name="connsiteY15" fmla="*/ 713232 h 868680"/>
              <a:gd name="connsiteX16" fmla="*/ 201552 w 923928"/>
              <a:gd name="connsiteY16" fmla="*/ 758952 h 868680"/>
              <a:gd name="connsiteX17" fmla="*/ 256416 w 923928"/>
              <a:gd name="connsiteY17" fmla="*/ 804672 h 868680"/>
              <a:gd name="connsiteX18" fmla="*/ 329568 w 923928"/>
              <a:gd name="connsiteY18" fmla="*/ 850392 h 868680"/>
              <a:gd name="connsiteX19" fmla="*/ 411864 w 923928"/>
              <a:gd name="connsiteY19" fmla="*/ 868680 h 868680"/>
              <a:gd name="connsiteX20" fmla="*/ 539880 w 923928"/>
              <a:gd name="connsiteY20" fmla="*/ 850392 h 868680"/>
              <a:gd name="connsiteX21" fmla="*/ 622176 w 923928"/>
              <a:gd name="connsiteY21" fmla="*/ 813816 h 868680"/>
              <a:gd name="connsiteX22" fmla="*/ 667896 w 923928"/>
              <a:gd name="connsiteY22" fmla="*/ 804672 h 868680"/>
              <a:gd name="connsiteX23" fmla="*/ 759336 w 923928"/>
              <a:gd name="connsiteY23" fmla="*/ 777240 h 868680"/>
              <a:gd name="connsiteX24" fmla="*/ 786768 w 923928"/>
              <a:gd name="connsiteY24" fmla="*/ 758952 h 868680"/>
              <a:gd name="connsiteX25" fmla="*/ 841632 w 923928"/>
              <a:gd name="connsiteY25" fmla="*/ 731520 h 868680"/>
              <a:gd name="connsiteX26" fmla="*/ 869064 w 923928"/>
              <a:gd name="connsiteY26" fmla="*/ 694944 h 868680"/>
              <a:gd name="connsiteX27" fmla="*/ 887352 w 923928"/>
              <a:gd name="connsiteY27" fmla="*/ 640080 h 868680"/>
              <a:gd name="connsiteX28" fmla="*/ 914784 w 923928"/>
              <a:gd name="connsiteY28" fmla="*/ 603504 h 868680"/>
              <a:gd name="connsiteX29" fmla="*/ 923928 w 923928"/>
              <a:gd name="connsiteY29" fmla="*/ 512064 h 868680"/>
              <a:gd name="connsiteX30" fmla="*/ 896496 w 923928"/>
              <a:gd name="connsiteY30" fmla="*/ 365760 h 868680"/>
              <a:gd name="connsiteX31" fmla="*/ 887352 w 923928"/>
              <a:gd name="connsiteY31" fmla="*/ 310896 h 868680"/>
              <a:gd name="connsiteX32" fmla="*/ 869064 w 923928"/>
              <a:gd name="connsiteY32" fmla="*/ 283464 h 868680"/>
              <a:gd name="connsiteX33" fmla="*/ 795912 w 923928"/>
              <a:gd name="connsiteY33" fmla="*/ 192024 h 868680"/>
              <a:gd name="connsiteX34" fmla="*/ 768480 w 923928"/>
              <a:gd name="connsiteY34" fmla="*/ 164592 h 868680"/>
              <a:gd name="connsiteX35" fmla="*/ 722760 w 923928"/>
              <a:gd name="connsiteY35" fmla="*/ 146304 h 868680"/>
              <a:gd name="connsiteX36" fmla="*/ 667896 w 923928"/>
              <a:gd name="connsiteY36" fmla="*/ 109728 h 868680"/>
              <a:gd name="connsiteX37" fmla="*/ 649608 w 923928"/>
              <a:gd name="connsiteY37" fmla="*/ 100584 h 86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23928" h="868680">
                <a:moveTo>
                  <a:pt x="631320" y="246888"/>
                </a:moveTo>
                <a:cubicBezTo>
                  <a:pt x="634368" y="234696"/>
                  <a:pt x="640464" y="222879"/>
                  <a:pt x="640464" y="210312"/>
                </a:cubicBezTo>
                <a:cubicBezTo>
                  <a:pt x="640464" y="200424"/>
                  <a:pt x="630179" y="128402"/>
                  <a:pt x="622176" y="109728"/>
                </a:cubicBezTo>
                <a:cubicBezTo>
                  <a:pt x="614629" y="92117"/>
                  <a:pt x="590580" y="65849"/>
                  <a:pt x="576456" y="54864"/>
                </a:cubicBezTo>
                <a:cubicBezTo>
                  <a:pt x="559106" y="41370"/>
                  <a:pt x="543145" y="22599"/>
                  <a:pt x="521592" y="18288"/>
                </a:cubicBezTo>
                <a:cubicBezTo>
                  <a:pt x="466421" y="7254"/>
                  <a:pt x="490616" y="14059"/>
                  <a:pt x="448440" y="0"/>
                </a:cubicBezTo>
                <a:cubicBezTo>
                  <a:pt x="347856" y="3048"/>
                  <a:pt x="247163" y="3562"/>
                  <a:pt x="146688" y="9144"/>
                </a:cubicBezTo>
                <a:cubicBezTo>
                  <a:pt x="137064" y="9679"/>
                  <a:pt x="126072" y="11472"/>
                  <a:pt x="119256" y="18288"/>
                </a:cubicBezTo>
                <a:cubicBezTo>
                  <a:pt x="12576" y="124968"/>
                  <a:pt x="132972" y="39624"/>
                  <a:pt x="55248" y="91440"/>
                </a:cubicBezTo>
                <a:cubicBezTo>
                  <a:pt x="49152" y="100584"/>
                  <a:pt x="41423" y="108829"/>
                  <a:pt x="36960" y="118872"/>
                </a:cubicBezTo>
                <a:cubicBezTo>
                  <a:pt x="29131" y="136488"/>
                  <a:pt x="18672" y="173736"/>
                  <a:pt x="18672" y="173736"/>
                </a:cubicBezTo>
                <a:cubicBezTo>
                  <a:pt x="-1115" y="332032"/>
                  <a:pt x="-6787" y="302212"/>
                  <a:pt x="9528" y="457200"/>
                </a:cubicBezTo>
                <a:cubicBezTo>
                  <a:pt x="14603" y="505411"/>
                  <a:pt x="17590" y="482468"/>
                  <a:pt x="36960" y="521208"/>
                </a:cubicBezTo>
                <a:cubicBezTo>
                  <a:pt x="75693" y="598673"/>
                  <a:pt x="31813" y="536348"/>
                  <a:pt x="82680" y="612648"/>
                </a:cubicBezTo>
                <a:cubicBezTo>
                  <a:pt x="122496" y="672371"/>
                  <a:pt x="97030" y="627865"/>
                  <a:pt x="146688" y="685800"/>
                </a:cubicBezTo>
                <a:cubicBezTo>
                  <a:pt x="153840" y="694144"/>
                  <a:pt x="158382" y="704440"/>
                  <a:pt x="164976" y="713232"/>
                </a:cubicBezTo>
                <a:cubicBezTo>
                  <a:pt x="176686" y="728845"/>
                  <a:pt x="188700" y="744264"/>
                  <a:pt x="201552" y="758952"/>
                </a:cubicBezTo>
                <a:cubicBezTo>
                  <a:pt x="230014" y="791480"/>
                  <a:pt x="223953" y="781484"/>
                  <a:pt x="256416" y="804672"/>
                </a:cubicBezTo>
                <a:cubicBezTo>
                  <a:pt x="295799" y="832802"/>
                  <a:pt x="286604" y="831979"/>
                  <a:pt x="329568" y="850392"/>
                </a:cubicBezTo>
                <a:cubicBezTo>
                  <a:pt x="358218" y="862670"/>
                  <a:pt x="378983" y="863200"/>
                  <a:pt x="411864" y="868680"/>
                </a:cubicBezTo>
                <a:cubicBezTo>
                  <a:pt x="442360" y="865630"/>
                  <a:pt x="503720" y="863952"/>
                  <a:pt x="539880" y="850392"/>
                </a:cubicBezTo>
                <a:cubicBezTo>
                  <a:pt x="611927" y="823374"/>
                  <a:pt x="538765" y="838839"/>
                  <a:pt x="622176" y="813816"/>
                </a:cubicBezTo>
                <a:cubicBezTo>
                  <a:pt x="637062" y="809350"/>
                  <a:pt x="652724" y="808043"/>
                  <a:pt x="667896" y="804672"/>
                </a:cubicBezTo>
                <a:cubicBezTo>
                  <a:pt x="694494" y="798761"/>
                  <a:pt x="736542" y="787371"/>
                  <a:pt x="759336" y="777240"/>
                </a:cubicBezTo>
                <a:cubicBezTo>
                  <a:pt x="769379" y="772777"/>
                  <a:pt x="776938" y="763867"/>
                  <a:pt x="786768" y="758952"/>
                </a:cubicBezTo>
                <a:cubicBezTo>
                  <a:pt x="816516" y="744078"/>
                  <a:pt x="815427" y="757725"/>
                  <a:pt x="841632" y="731520"/>
                </a:cubicBezTo>
                <a:cubicBezTo>
                  <a:pt x="852408" y="720744"/>
                  <a:pt x="859920" y="707136"/>
                  <a:pt x="869064" y="694944"/>
                </a:cubicBezTo>
                <a:cubicBezTo>
                  <a:pt x="875160" y="676656"/>
                  <a:pt x="878731" y="657322"/>
                  <a:pt x="887352" y="640080"/>
                </a:cubicBezTo>
                <a:cubicBezTo>
                  <a:pt x="894168" y="626449"/>
                  <a:pt x="910597" y="618158"/>
                  <a:pt x="914784" y="603504"/>
                </a:cubicBezTo>
                <a:cubicBezTo>
                  <a:pt x="923199" y="574051"/>
                  <a:pt x="920880" y="542544"/>
                  <a:pt x="923928" y="512064"/>
                </a:cubicBezTo>
                <a:cubicBezTo>
                  <a:pt x="906587" y="355997"/>
                  <a:pt x="926986" y="497884"/>
                  <a:pt x="896496" y="365760"/>
                </a:cubicBezTo>
                <a:cubicBezTo>
                  <a:pt x="892327" y="347695"/>
                  <a:pt x="893215" y="328485"/>
                  <a:pt x="887352" y="310896"/>
                </a:cubicBezTo>
                <a:cubicBezTo>
                  <a:pt x="883877" y="300470"/>
                  <a:pt x="874516" y="293006"/>
                  <a:pt x="869064" y="283464"/>
                </a:cubicBezTo>
                <a:cubicBezTo>
                  <a:pt x="829258" y="213804"/>
                  <a:pt x="879296" y="275408"/>
                  <a:pt x="795912" y="192024"/>
                </a:cubicBezTo>
                <a:cubicBezTo>
                  <a:pt x="786768" y="182880"/>
                  <a:pt x="780487" y="169395"/>
                  <a:pt x="768480" y="164592"/>
                </a:cubicBezTo>
                <a:cubicBezTo>
                  <a:pt x="753240" y="158496"/>
                  <a:pt x="737170" y="154164"/>
                  <a:pt x="722760" y="146304"/>
                </a:cubicBezTo>
                <a:cubicBezTo>
                  <a:pt x="703464" y="135779"/>
                  <a:pt x="687555" y="119558"/>
                  <a:pt x="667896" y="109728"/>
                </a:cubicBezTo>
                <a:lnTo>
                  <a:pt x="649608" y="100584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creen Shot 2015-11-03 at 7.26.30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495"/>
            <a:ext cx="9154495" cy="68580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63796" y="377867"/>
            <a:ext cx="5583481" cy="5762452"/>
          </a:xfrm>
          <a:custGeom>
            <a:avLst/>
            <a:gdLst>
              <a:gd name="connsiteX0" fmla="*/ 0 w 5583481"/>
              <a:gd name="connsiteY0" fmla="*/ 2372157 h 5762452"/>
              <a:gd name="connsiteX1" fmla="*/ 2980655 w 5583481"/>
              <a:gd name="connsiteY1" fmla="*/ 0 h 5762452"/>
              <a:gd name="connsiteX2" fmla="*/ 5583481 w 5583481"/>
              <a:gd name="connsiteY2" fmla="*/ 3253843 h 5762452"/>
              <a:gd name="connsiteX3" fmla="*/ 2623816 w 5583481"/>
              <a:gd name="connsiteY3" fmla="*/ 5762452 h 5762452"/>
              <a:gd name="connsiteX4" fmla="*/ 0 w 5583481"/>
              <a:gd name="connsiteY4" fmla="*/ 2372157 h 576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3481" h="5762452">
                <a:moveTo>
                  <a:pt x="0" y="2372157"/>
                </a:moveTo>
                <a:lnTo>
                  <a:pt x="2980655" y="0"/>
                </a:lnTo>
                <a:lnTo>
                  <a:pt x="5583481" y="3253843"/>
                </a:lnTo>
                <a:lnTo>
                  <a:pt x="2623816" y="5762452"/>
                </a:lnTo>
                <a:lnTo>
                  <a:pt x="0" y="2372157"/>
                </a:lnTo>
                <a:close/>
              </a:path>
            </a:pathLst>
          </a:custGeom>
          <a:ln w="28575" cmpd="sng">
            <a:solidFill>
              <a:srgbClr val="FF0000"/>
            </a:solidFill>
            <a:prstDash val="sysDash"/>
          </a:ln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19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creen Shot 2015-11-03 at 7.26.30 AM.png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495"/>
            <a:ext cx="9154495" cy="68580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63796" y="377867"/>
            <a:ext cx="5583481" cy="5762452"/>
          </a:xfrm>
          <a:custGeom>
            <a:avLst/>
            <a:gdLst>
              <a:gd name="connsiteX0" fmla="*/ 0 w 5583481"/>
              <a:gd name="connsiteY0" fmla="*/ 2372157 h 5762452"/>
              <a:gd name="connsiteX1" fmla="*/ 2980655 w 5583481"/>
              <a:gd name="connsiteY1" fmla="*/ 0 h 5762452"/>
              <a:gd name="connsiteX2" fmla="*/ 5583481 w 5583481"/>
              <a:gd name="connsiteY2" fmla="*/ 3253843 h 5762452"/>
              <a:gd name="connsiteX3" fmla="*/ 2623816 w 5583481"/>
              <a:gd name="connsiteY3" fmla="*/ 5762452 h 5762452"/>
              <a:gd name="connsiteX4" fmla="*/ 0 w 5583481"/>
              <a:gd name="connsiteY4" fmla="*/ 2372157 h 576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3481" h="5762452">
                <a:moveTo>
                  <a:pt x="0" y="2372157"/>
                </a:moveTo>
                <a:lnTo>
                  <a:pt x="2980655" y="0"/>
                </a:lnTo>
                <a:lnTo>
                  <a:pt x="5583481" y="3253843"/>
                </a:lnTo>
                <a:lnTo>
                  <a:pt x="2623816" y="5762452"/>
                </a:lnTo>
                <a:lnTo>
                  <a:pt x="0" y="2372157"/>
                </a:lnTo>
                <a:close/>
              </a:path>
            </a:pathLst>
          </a:custGeom>
          <a:ln w="28575" cmpd="sng">
            <a:solidFill>
              <a:srgbClr val="FF0000"/>
            </a:solidFill>
            <a:prstDash val="sysDash"/>
          </a:ln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Content Placeholder 7"/>
          <p:cNvSpPr>
            <a:spLocks noGrp="1"/>
          </p:cNvSpPr>
          <p:nvPr>
            <p:ph idx="1"/>
          </p:nvPr>
        </p:nvSpPr>
        <p:spPr>
          <a:xfrm>
            <a:off x="871092" y="1114294"/>
            <a:ext cx="7815263" cy="5074007"/>
          </a:xfrm>
          <a:noFill/>
        </p:spPr>
        <p:txBody>
          <a:bodyPr lIns="91416" tIns="45709" rIns="91416" bIns="45709">
            <a:normAutofit/>
          </a:bodyPr>
          <a:lstStyle/>
          <a:p>
            <a:pPr algn="l"/>
            <a:r>
              <a:rPr lang="en-US" sz="3200" dirty="0">
                <a:latin typeface="Arial" charset="0"/>
                <a:ea typeface="Arial" charset="0"/>
                <a:cs typeface="Arial" charset="0"/>
              </a:rPr>
              <a:t>160,000 ft</a:t>
            </a:r>
            <a:r>
              <a:rPr lang="en-US" sz="3200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of impervious area</a:t>
            </a:r>
            <a:endParaRPr lang="en-US" sz="3200" baseline="300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3200" dirty="0">
                <a:latin typeface="Arial" charset="0"/>
                <a:ea typeface="Arial" charset="0"/>
                <a:cs typeface="Arial" charset="0"/>
              </a:rPr>
              <a:t>1 inch of rain = 99,738 gallons</a:t>
            </a:r>
          </a:p>
          <a:p>
            <a:pPr algn="l"/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3200" dirty="0">
                <a:latin typeface="Arial" charset="0"/>
                <a:ea typeface="Arial" charset="0"/>
                <a:cs typeface="Arial" charset="0"/>
              </a:rPr>
              <a:t>Annual (48”) =  4,787,424 gallons</a:t>
            </a:r>
          </a:p>
          <a:p>
            <a:pPr algn="l"/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      &gt; 7 Olympic pools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9564"/>
            <a:ext cx="1767136" cy="102580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47" y="5162499"/>
            <a:ext cx="1767136" cy="102580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216" y="5832200"/>
            <a:ext cx="1767136" cy="102580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251" y="5419317"/>
            <a:ext cx="1767136" cy="102580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133" y="5779818"/>
            <a:ext cx="1767136" cy="102580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012" y="5257837"/>
            <a:ext cx="1767136" cy="102580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564" y="5675400"/>
            <a:ext cx="1767136" cy="1025801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78893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4" y="855992"/>
            <a:ext cx="7946136" cy="56277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9578260">
            <a:off x="4076700" y="3355975"/>
            <a:ext cx="152400" cy="136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543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S_Net_Change_in_annual_Precip_12909_v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1489222"/>
            <a:ext cx="7442324" cy="51943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592389" y="3735977"/>
            <a:ext cx="1393371" cy="109481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187" y="6498916"/>
            <a:ext cx="3163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National Climate Assessment</a:t>
            </a:r>
          </a:p>
        </p:txBody>
      </p:sp>
      <p:sp>
        <p:nvSpPr>
          <p:cNvPr id="7" name="TextBox 6"/>
          <p:cNvSpPr txBox="1"/>
          <p:nvPr/>
        </p:nvSpPr>
        <p:spPr>
          <a:xfrm rot="20561000">
            <a:off x="2752033" y="3732459"/>
            <a:ext cx="2731319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More rain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110" y="704360"/>
            <a:ext cx="9005427" cy="649659"/>
          </a:xfrm>
          <a:prstGeom prst="rect">
            <a:avLst/>
          </a:prstGeom>
          <a:noFill/>
        </p:spPr>
        <p:txBody>
          <a:bodyPr wrap="square" lIns="64255" tIns="32126" rIns="64255" bIns="32126" rtlCol="0">
            <a:spAutoFit/>
          </a:bodyPr>
          <a:lstStyle/>
          <a:p>
            <a:pPr algn="l"/>
            <a:r>
              <a:rPr lang="en-US" sz="3800" i="1" dirty="0">
                <a:latin typeface="+mj-lt"/>
                <a:cs typeface="Trebuchet MS"/>
              </a:rPr>
              <a:t>And now, to pile on:  climate change…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98916"/>
            <a:ext cx="4636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from the National </a:t>
            </a:r>
            <a:r>
              <a:rPr lang="en-US" sz="1200" i="1"/>
              <a:t>Climate Assessment</a:t>
            </a:r>
          </a:p>
        </p:txBody>
      </p:sp>
    </p:spTree>
    <p:extLst>
      <p:ext uri="{BB962C8B-B14F-4D97-AF65-F5344CB8AC3E}">
        <p14:creationId xmlns:p14="http://schemas.microsoft.com/office/powerpoint/2010/main" val="55569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US" sz="2000" i="1" dirty="0">
                <a:solidFill>
                  <a:schemeClr val="bg1"/>
                </a:solidFill>
              </a:rPr>
              <a:t>From the National Climate Assessment</a:t>
            </a:r>
          </a:p>
        </p:txBody>
      </p:sp>
      <p:pic>
        <p:nvPicPr>
          <p:cNvPr id="4" name="Picture 3" descr="CS_very_heavy_precip_V8(1)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5907" y="1519241"/>
            <a:ext cx="5917883" cy="4754195"/>
          </a:xfrm>
          <a:prstGeom prst="rect">
            <a:avLst/>
          </a:prstGeom>
          <a:ln>
            <a:solidFill>
              <a:srgbClr val="222268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22110" y="704360"/>
            <a:ext cx="9005427" cy="649659"/>
          </a:xfrm>
          <a:prstGeom prst="rect">
            <a:avLst/>
          </a:prstGeom>
          <a:noFill/>
        </p:spPr>
        <p:txBody>
          <a:bodyPr wrap="square" lIns="64255" tIns="32126" rIns="64255" bIns="32126" rtlCol="0">
            <a:spAutoFit/>
          </a:bodyPr>
          <a:lstStyle/>
          <a:p>
            <a:pPr algn="l"/>
            <a:r>
              <a:rPr lang="en-US" sz="3800" i="1" dirty="0">
                <a:latin typeface="+mj-lt"/>
                <a:cs typeface="Trebuchet MS"/>
              </a:rPr>
              <a:t>And now, to pile on:  climate change…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6171702" y="2694499"/>
            <a:ext cx="1232968" cy="1479479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561000">
            <a:off x="1500913" y="2883048"/>
            <a:ext cx="4025418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heavier storms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98916"/>
            <a:ext cx="4636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from the National </a:t>
            </a:r>
            <a:r>
              <a:rPr lang="en-US" sz="1200" i="1"/>
              <a:t>Climate Assessment</a:t>
            </a:r>
          </a:p>
        </p:txBody>
      </p:sp>
    </p:spTree>
    <p:extLst>
      <p:ext uri="{BB962C8B-B14F-4D97-AF65-F5344CB8AC3E}">
        <p14:creationId xmlns:p14="http://schemas.microsoft.com/office/powerpoint/2010/main" val="19627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86199" y="1161288"/>
            <a:ext cx="4953001" cy="5363102"/>
            <a:chOff x="900375" y="279400"/>
            <a:chExt cx="6529125" cy="6316146"/>
          </a:xfrm>
        </p:grpSpPr>
        <p:pic>
          <p:nvPicPr>
            <p:cNvPr id="4" name="Picture 3" descr="Screen Shot 2014-08-14 at 12.34.58 PM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375" y="279400"/>
              <a:ext cx="6529125" cy="631614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5" name="Rectangle 4"/>
            <p:cNvSpPr/>
            <p:nvPr/>
          </p:nvSpPr>
          <p:spPr bwMode="auto">
            <a:xfrm>
              <a:off x="5283200" y="1371600"/>
              <a:ext cx="2146300" cy="196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06" fontAlgn="base">
                <a:spcBef>
                  <a:spcPct val="0"/>
                </a:spcBef>
                <a:spcAft>
                  <a:spcPct val="0"/>
                </a:spcAft>
              </a:pPr>
              <a:endParaRPr lang="en-US"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 rot="20295097">
            <a:off x="1180404" y="3409202"/>
            <a:ext cx="2670809" cy="701913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  <p:txBody>
          <a:bodyPr lIns="91416" tIns="45709" rIns="91416" bIns="4570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82C53"/>
                </a:solidFill>
                <a:latin typeface="Calibri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4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88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23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763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r>
              <a:rPr lang="en-US" sz="2800" dirty="0">
                <a:solidFill>
                  <a:schemeClr val="tx2"/>
                </a:solidFill>
              </a:rPr>
              <a:t>August 13, 2014</a:t>
            </a:r>
            <a:br>
              <a:rPr lang="en-US" sz="4400" dirty="0">
                <a:solidFill>
                  <a:schemeClr val="tx2"/>
                </a:solidFill>
              </a:rPr>
            </a:b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830064" y="2765552"/>
            <a:ext cx="1625600" cy="27940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99466" y="593417"/>
            <a:ext cx="2818638" cy="1591999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More of this in our future</a:t>
            </a:r>
          </a:p>
        </p:txBody>
      </p:sp>
    </p:spTree>
    <p:extLst>
      <p:ext uri="{BB962C8B-B14F-4D97-AF65-F5344CB8AC3E}">
        <p14:creationId xmlns:p14="http://schemas.microsoft.com/office/powerpoint/2010/main" val="171861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5-02 at 8.17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0541"/>
            <a:ext cx="9144000" cy="5597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568756"/>
            <a:ext cx="7772400" cy="722621"/>
          </a:xfrm>
          <a:prstGeom prst="rect">
            <a:avLst/>
          </a:prstGeom>
        </p:spPr>
        <p:txBody>
          <a:bodyPr/>
          <a:lstStyle/>
          <a:p>
            <a:r>
              <a:rPr lang="en-US" sz="4400" dirty="0">
                <a:cs typeface="Calibri"/>
              </a:rPr>
              <a:t>Infrastructure Meltdown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85511" y="1452007"/>
            <a:ext cx="2670809" cy="701913"/>
          </a:xfrm>
          <a:prstGeom prst="rect">
            <a:avLst/>
          </a:prstGeom>
        </p:spPr>
        <p:txBody>
          <a:bodyPr lIns="91416" tIns="45709" rIns="91416" bIns="4570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82C53"/>
                </a:solidFill>
                <a:latin typeface="Calibri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4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88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23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763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r>
              <a:rPr lang="en-US" sz="2800" dirty="0">
                <a:solidFill>
                  <a:srgbClr val="FFFF00"/>
                </a:solidFill>
              </a:rPr>
              <a:t>April 30, 2014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9" name="Left Arrow 8"/>
          <p:cNvSpPr/>
          <p:nvPr/>
        </p:nvSpPr>
        <p:spPr bwMode="auto">
          <a:xfrm>
            <a:off x="5638801" y="5295900"/>
            <a:ext cx="2552700" cy="81280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30" tIns="45716" rIns="91430" bIns="45716" numCol="1" rtlCol="0" anchor="t" anchorCtr="0" compatLnSpc="1">
            <a:prstTxWarp prst="textNoShape">
              <a:avLst/>
            </a:prstTxWarp>
          </a:bodyPr>
          <a:lstStyle/>
          <a:p>
            <a:pPr algn="ctr" defTabSz="914306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Calibri"/>
                <a:ea typeface="ヒラギノ角ゴ ProN W3" charset="0"/>
                <a:cs typeface="Calibri"/>
                <a:sym typeface="Gill Sans" charset="0"/>
              </a:rPr>
              <a:t>Google this!</a:t>
            </a:r>
          </a:p>
        </p:txBody>
      </p:sp>
    </p:spTree>
    <p:extLst>
      <p:ext uri="{BB962C8B-B14F-4D97-AF65-F5344CB8AC3E}">
        <p14:creationId xmlns:p14="http://schemas.microsoft.com/office/powerpoint/2010/main" val="189917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207" y="406401"/>
            <a:ext cx="4551426" cy="1098598"/>
          </a:xfrm>
          <a:effectLst/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0000"/>
                </a:solidFill>
                <a:cs typeface="Calibri"/>
              </a:rPr>
              <a:t>Infrastructure meltdown of the geyser kind</a:t>
            </a:r>
          </a:p>
        </p:txBody>
      </p:sp>
      <p:pic>
        <p:nvPicPr>
          <p:cNvPr id="8" name="Picture 7" descr="Screen Shot 2014-09-26 at 7.40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81" y="955700"/>
            <a:ext cx="4372999" cy="5805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Left Arrow 8"/>
          <p:cNvSpPr/>
          <p:nvPr/>
        </p:nvSpPr>
        <p:spPr bwMode="auto">
          <a:xfrm rot="20853821">
            <a:off x="1635438" y="886968"/>
            <a:ext cx="685800" cy="317500"/>
          </a:xfrm>
          <a:prstGeom prst="leftArrow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30" tIns="45716" rIns="91430" bIns="45716" numCol="1" rtlCol="0" anchor="t" anchorCtr="0" compatLnSpc="1">
            <a:prstTxWarp prst="textNoShape">
              <a:avLst/>
            </a:prstTxWarp>
          </a:bodyPr>
          <a:lstStyle/>
          <a:p>
            <a:pPr algn="ctr" defTabSz="914306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54681" y="2049575"/>
            <a:ext cx="5541263" cy="3784297"/>
            <a:chOff x="1" y="436459"/>
            <a:chExt cx="9143999" cy="64215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9852" y="436460"/>
              <a:ext cx="5124148" cy="34331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7200" y="3880495"/>
              <a:ext cx="4876799" cy="29775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60" y="3781723"/>
              <a:ext cx="4591458" cy="30762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436459"/>
              <a:ext cx="4601617" cy="34223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6281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1" y="1410220"/>
            <a:ext cx="6936435" cy="529233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17754" y="574805"/>
            <a:ext cx="7772400" cy="722621"/>
          </a:xfrm>
        </p:spPr>
        <p:txBody>
          <a:bodyPr/>
          <a:lstStyle/>
          <a:p>
            <a:pPr algn="l"/>
            <a:r>
              <a:rPr lang="en-US" dirty="0"/>
              <a:t>Roberts Brook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55498" y="1410220"/>
            <a:ext cx="3623310" cy="592316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>
                <a:solidFill>
                  <a:srgbClr val="FFFF00"/>
                </a:solidFill>
              </a:rPr>
              <a:t>(Semi) Agricultural Watershed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031660"/>
              </p:ext>
            </p:extLst>
          </p:nvPr>
        </p:nvGraphicFramePr>
        <p:xfrm>
          <a:off x="5849111" y="822353"/>
          <a:ext cx="2755393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Roberts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drainage</a:t>
                      </a:r>
                      <a:r>
                        <a:rPr lang="en-US" baseline="0" dirty="0"/>
                        <a:t> 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0.7 mi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% developed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% impervious 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% wetlands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52033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92" y="2095336"/>
            <a:ext cx="7754112" cy="4296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 Shot 2014-05-01 at 3.58.32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5258488"/>
            <a:ext cx="1971040" cy="70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22210" y="599464"/>
            <a:ext cx="7853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  <a:cs typeface="Calibri"/>
              </a:rPr>
              <a:t>All is not lost! </a:t>
            </a:r>
          </a:p>
          <a:p>
            <a:r>
              <a:rPr lang="en-US" sz="2800" i="1" dirty="0">
                <a:latin typeface="+mj-lt"/>
                <a:cs typeface="Calibri"/>
              </a:rPr>
              <a:t>(But you have to wait until tomorrow</a:t>
            </a:r>
            <a:r>
              <a:rPr lang="is-IS" sz="2800" i="1" dirty="0">
                <a:latin typeface="+mj-lt"/>
                <a:cs typeface="Calibri"/>
              </a:rPr>
              <a:t>…</a:t>
            </a:r>
            <a:endParaRPr lang="en-US" sz="2800" i="1" dirty="0">
              <a:latin typeface="+mj-lt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6" b="89826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7944" y="1634081"/>
            <a:ext cx="4751316" cy="529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48690" y="2925410"/>
            <a:ext cx="7552944" cy="2698149"/>
          </a:xfrm>
        </p:spPr>
        <p:txBody>
          <a:bodyPr>
            <a:no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sz="3200" dirty="0"/>
              <a:t>this presentation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200" dirty="0"/>
              <a:t>links to Anthropocene and CCL Story Maps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200" dirty="0"/>
              <a:t>publications on CT’s Changing Landscape and polluted runoff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200" dirty="0"/>
              <a:t>video on polluted runoff in LIS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6" y="771036"/>
            <a:ext cx="5385816" cy="17227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54464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0"/>
            <a:ext cx="9134475" cy="6254750"/>
          </a:xfrm>
        </p:spPr>
      </p:pic>
    </p:spTree>
    <p:extLst>
      <p:ext uri="{BB962C8B-B14F-4D97-AF65-F5344CB8AC3E}">
        <p14:creationId xmlns:p14="http://schemas.microsoft.com/office/powerpoint/2010/main" val="67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517110"/>
            <a:ext cx="7772400" cy="722621"/>
          </a:xfrm>
        </p:spPr>
        <p:txBody>
          <a:bodyPr/>
          <a:lstStyle/>
          <a:p>
            <a:r>
              <a:rPr lang="en-US" dirty="0"/>
              <a:t>Combined Sewer Overflows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080" y="1257509"/>
            <a:ext cx="6924040" cy="534882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2357120" y="2966721"/>
            <a:ext cx="1391920" cy="1108343"/>
          </a:xfrm>
          <a:custGeom>
            <a:avLst/>
            <a:gdLst>
              <a:gd name="connsiteX0" fmla="*/ 1371600 w 1391920"/>
              <a:gd name="connsiteY0" fmla="*/ 0 h 1108343"/>
              <a:gd name="connsiteX1" fmla="*/ 1381760 w 1391920"/>
              <a:gd name="connsiteY1" fmla="*/ 81280 h 1108343"/>
              <a:gd name="connsiteX2" fmla="*/ 1391920 w 1391920"/>
              <a:gd name="connsiteY2" fmla="*/ 111760 h 1108343"/>
              <a:gd name="connsiteX3" fmla="*/ 1381760 w 1391920"/>
              <a:gd name="connsiteY3" fmla="*/ 304800 h 1108343"/>
              <a:gd name="connsiteX4" fmla="*/ 1361440 w 1391920"/>
              <a:gd name="connsiteY4" fmla="*/ 386080 h 1108343"/>
              <a:gd name="connsiteX5" fmla="*/ 1330960 w 1391920"/>
              <a:gd name="connsiteY5" fmla="*/ 406400 h 1108343"/>
              <a:gd name="connsiteX6" fmla="*/ 1310640 w 1391920"/>
              <a:gd name="connsiteY6" fmla="*/ 447040 h 1108343"/>
              <a:gd name="connsiteX7" fmla="*/ 1219200 w 1391920"/>
              <a:gd name="connsiteY7" fmla="*/ 518160 h 1108343"/>
              <a:gd name="connsiteX8" fmla="*/ 1158240 w 1391920"/>
              <a:gd name="connsiteY8" fmla="*/ 548640 h 1108343"/>
              <a:gd name="connsiteX9" fmla="*/ 1076960 w 1391920"/>
              <a:gd name="connsiteY9" fmla="*/ 619760 h 1108343"/>
              <a:gd name="connsiteX10" fmla="*/ 1046480 w 1391920"/>
              <a:gd name="connsiteY10" fmla="*/ 640080 h 1108343"/>
              <a:gd name="connsiteX11" fmla="*/ 528320 w 1391920"/>
              <a:gd name="connsiteY11" fmla="*/ 660400 h 1108343"/>
              <a:gd name="connsiteX12" fmla="*/ 426720 w 1391920"/>
              <a:gd name="connsiteY12" fmla="*/ 711200 h 1108343"/>
              <a:gd name="connsiteX13" fmla="*/ 396240 w 1391920"/>
              <a:gd name="connsiteY13" fmla="*/ 731520 h 1108343"/>
              <a:gd name="connsiteX14" fmla="*/ 386080 w 1391920"/>
              <a:gd name="connsiteY14" fmla="*/ 762000 h 1108343"/>
              <a:gd name="connsiteX15" fmla="*/ 355600 w 1391920"/>
              <a:gd name="connsiteY15" fmla="*/ 782320 h 1108343"/>
              <a:gd name="connsiteX16" fmla="*/ 325120 w 1391920"/>
              <a:gd name="connsiteY16" fmla="*/ 812800 h 1108343"/>
              <a:gd name="connsiteX17" fmla="*/ 254000 w 1391920"/>
              <a:gd name="connsiteY17" fmla="*/ 853440 h 1108343"/>
              <a:gd name="connsiteX18" fmla="*/ 213360 w 1391920"/>
              <a:gd name="connsiteY18" fmla="*/ 894080 h 1108343"/>
              <a:gd name="connsiteX19" fmla="*/ 152400 w 1391920"/>
              <a:gd name="connsiteY19" fmla="*/ 934720 h 1108343"/>
              <a:gd name="connsiteX20" fmla="*/ 132080 w 1391920"/>
              <a:gd name="connsiteY20" fmla="*/ 965200 h 1108343"/>
              <a:gd name="connsiteX21" fmla="*/ 101600 w 1391920"/>
              <a:gd name="connsiteY21" fmla="*/ 985520 h 1108343"/>
              <a:gd name="connsiteX22" fmla="*/ 60960 w 1391920"/>
              <a:gd name="connsiteY22" fmla="*/ 1046480 h 1108343"/>
              <a:gd name="connsiteX23" fmla="*/ 10160 w 1391920"/>
              <a:gd name="connsiteY23" fmla="*/ 1107440 h 1108343"/>
              <a:gd name="connsiteX24" fmla="*/ 0 w 1391920"/>
              <a:gd name="connsiteY24" fmla="*/ 1107440 h 110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91920" h="1108343">
                <a:moveTo>
                  <a:pt x="1371600" y="0"/>
                </a:moveTo>
                <a:cubicBezTo>
                  <a:pt x="1374987" y="27093"/>
                  <a:pt x="1376876" y="54416"/>
                  <a:pt x="1381760" y="81280"/>
                </a:cubicBezTo>
                <a:cubicBezTo>
                  <a:pt x="1383676" y="91817"/>
                  <a:pt x="1391920" y="101050"/>
                  <a:pt x="1391920" y="111760"/>
                </a:cubicBezTo>
                <a:cubicBezTo>
                  <a:pt x="1391920" y="176196"/>
                  <a:pt x="1387111" y="240587"/>
                  <a:pt x="1381760" y="304800"/>
                </a:cubicBezTo>
                <a:cubicBezTo>
                  <a:pt x="1381583" y="306918"/>
                  <a:pt x="1369567" y="375922"/>
                  <a:pt x="1361440" y="386080"/>
                </a:cubicBezTo>
                <a:cubicBezTo>
                  <a:pt x="1353812" y="395615"/>
                  <a:pt x="1341120" y="399627"/>
                  <a:pt x="1330960" y="406400"/>
                </a:cubicBezTo>
                <a:cubicBezTo>
                  <a:pt x="1324187" y="419947"/>
                  <a:pt x="1319443" y="434715"/>
                  <a:pt x="1310640" y="447040"/>
                </a:cubicBezTo>
                <a:cubicBezTo>
                  <a:pt x="1294203" y="470052"/>
                  <a:pt x="1238895" y="511595"/>
                  <a:pt x="1219200" y="518160"/>
                </a:cubicBezTo>
                <a:cubicBezTo>
                  <a:pt x="1177136" y="532181"/>
                  <a:pt x="1197631" y="522379"/>
                  <a:pt x="1158240" y="548640"/>
                </a:cubicBezTo>
                <a:cubicBezTo>
                  <a:pt x="1124373" y="599440"/>
                  <a:pt x="1148080" y="572347"/>
                  <a:pt x="1076960" y="619760"/>
                </a:cubicBezTo>
                <a:cubicBezTo>
                  <a:pt x="1066800" y="626533"/>
                  <a:pt x="1058064" y="636219"/>
                  <a:pt x="1046480" y="640080"/>
                </a:cubicBezTo>
                <a:cubicBezTo>
                  <a:pt x="861749" y="701657"/>
                  <a:pt x="1026707" y="650017"/>
                  <a:pt x="528320" y="660400"/>
                </a:cubicBezTo>
                <a:cubicBezTo>
                  <a:pt x="463988" y="676483"/>
                  <a:pt x="499298" y="662814"/>
                  <a:pt x="426720" y="711200"/>
                </a:cubicBezTo>
                <a:lnTo>
                  <a:pt x="396240" y="731520"/>
                </a:lnTo>
                <a:cubicBezTo>
                  <a:pt x="392853" y="741680"/>
                  <a:pt x="392770" y="753637"/>
                  <a:pt x="386080" y="762000"/>
                </a:cubicBezTo>
                <a:cubicBezTo>
                  <a:pt x="378452" y="771535"/>
                  <a:pt x="364981" y="774503"/>
                  <a:pt x="355600" y="782320"/>
                </a:cubicBezTo>
                <a:cubicBezTo>
                  <a:pt x="344562" y="791518"/>
                  <a:pt x="336812" y="804449"/>
                  <a:pt x="325120" y="812800"/>
                </a:cubicBezTo>
                <a:cubicBezTo>
                  <a:pt x="267465" y="853982"/>
                  <a:pt x="301995" y="812302"/>
                  <a:pt x="254000" y="853440"/>
                </a:cubicBezTo>
                <a:cubicBezTo>
                  <a:pt x="239454" y="865908"/>
                  <a:pt x="228320" y="882112"/>
                  <a:pt x="213360" y="894080"/>
                </a:cubicBezTo>
                <a:cubicBezTo>
                  <a:pt x="194290" y="909336"/>
                  <a:pt x="152400" y="934720"/>
                  <a:pt x="152400" y="934720"/>
                </a:cubicBezTo>
                <a:cubicBezTo>
                  <a:pt x="145627" y="944880"/>
                  <a:pt x="140714" y="956566"/>
                  <a:pt x="132080" y="965200"/>
                </a:cubicBezTo>
                <a:cubicBezTo>
                  <a:pt x="123446" y="973834"/>
                  <a:pt x="109641" y="976330"/>
                  <a:pt x="101600" y="985520"/>
                </a:cubicBezTo>
                <a:cubicBezTo>
                  <a:pt x="85518" y="1003899"/>
                  <a:pt x="74507" y="1026160"/>
                  <a:pt x="60960" y="1046480"/>
                </a:cubicBezTo>
                <a:cubicBezTo>
                  <a:pt x="43750" y="1072295"/>
                  <a:pt x="36236" y="1087883"/>
                  <a:pt x="10160" y="1107440"/>
                </a:cubicBezTo>
                <a:cubicBezTo>
                  <a:pt x="7451" y="1109472"/>
                  <a:pt x="3387" y="1107440"/>
                  <a:pt x="0" y="1107440"/>
                </a:cubicBezTo>
              </a:path>
            </a:pathLst>
          </a:custGeom>
          <a:ln w="57150" cmpd="sng">
            <a:solidFill>
              <a:srgbClr val="800000"/>
            </a:solidFill>
          </a:ln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808481" y="4378960"/>
            <a:ext cx="1132471" cy="782320"/>
          </a:xfrm>
          <a:custGeom>
            <a:avLst/>
            <a:gdLst>
              <a:gd name="connsiteX0" fmla="*/ 111760 w 1132471"/>
              <a:gd name="connsiteY0" fmla="*/ 0 h 782320"/>
              <a:gd name="connsiteX1" fmla="*/ 81280 w 1132471"/>
              <a:gd name="connsiteY1" fmla="*/ 91440 h 782320"/>
              <a:gd name="connsiteX2" fmla="*/ 50800 w 1132471"/>
              <a:gd name="connsiteY2" fmla="*/ 152400 h 782320"/>
              <a:gd name="connsiteX3" fmla="*/ 30480 w 1132471"/>
              <a:gd name="connsiteY3" fmla="*/ 182880 h 782320"/>
              <a:gd name="connsiteX4" fmla="*/ 10160 w 1132471"/>
              <a:gd name="connsiteY4" fmla="*/ 243840 h 782320"/>
              <a:gd name="connsiteX5" fmla="*/ 0 w 1132471"/>
              <a:gd name="connsiteY5" fmla="*/ 274320 h 782320"/>
              <a:gd name="connsiteX6" fmla="*/ 10160 w 1132471"/>
              <a:gd name="connsiteY6" fmla="*/ 375920 h 782320"/>
              <a:gd name="connsiteX7" fmla="*/ 20320 w 1132471"/>
              <a:gd name="connsiteY7" fmla="*/ 406400 h 782320"/>
              <a:gd name="connsiteX8" fmla="*/ 50800 w 1132471"/>
              <a:gd name="connsiteY8" fmla="*/ 416560 h 782320"/>
              <a:gd name="connsiteX9" fmla="*/ 91440 w 1132471"/>
              <a:gd name="connsiteY9" fmla="*/ 436880 h 782320"/>
              <a:gd name="connsiteX10" fmla="*/ 121920 w 1132471"/>
              <a:gd name="connsiteY10" fmla="*/ 457200 h 782320"/>
              <a:gd name="connsiteX11" fmla="*/ 233680 w 1132471"/>
              <a:gd name="connsiteY11" fmla="*/ 477520 h 782320"/>
              <a:gd name="connsiteX12" fmla="*/ 294640 w 1132471"/>
              <a:gd name="connsiteY12" fmla="*/ 497840 h 782320"/>
              <a:gd name="connsiteX13" fmla="*/ 548640 w 1132471"/>
              <a:gd name="connsiteY13" fmla="*/ 518160 h 782320"/>
              <a:gd name="connsiteX14" fmla="*/ 741680 w 1132471"/>
              <a:gd name="connsiteY14" fmla="*/ 508000 h 782320"/>
              <a:gd name="connsiteX15" fmla="*/ 782320 w 1132471"/>
              <a:gd name="connsiteY15" fmla="*/ 497840 h 782320"/>
              <a:gd name="connsiteX16" fmla="*/ 894080 w 1132471"/>
              <a:gd name="connsiteY16" fmla="*/ 487680 h 782320"/>
              <a:gd name="connsiteX17" fmla="*/ 1056640 w 1132471"/>
              <a:gd name="connsiteY17" fmla="*/ 497840 h 782320"/>
              <a:gd name="connsiteX18" fmla="*/ 1087120 w 1132471"/>
              <a:gd name="connsiteY18" fmla="*/ 508000 h 782320"/>
              <a:gd name="connsiteX19" fmla="*/ 1117600 w 1132471"/>
              <a:gd name="connsiteY19" fmla="*/ 538480 h 782320"/>
              <a:gd name="connsiteX20" fmla="*/ 1117600 w 1132471"/>
              <a:gd name="connsiteY20" fmla="*/ 721360 h 782320"/>
              <a:gd name="connsiteX21" fmla="*/ 1097280 w 1132471"/>
              <a:gd name="connsiteY21" fmla="*/ 782320 h 78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2471" h="782320">
                <a:moveTo>
                  <a:pt x="111760" y="0"/>
                </a:moveTo>
                <a:cubicBezTo>
                  <a:pt x="101600" y="30480"/>
                  <a:pt x="99102" y="64707"/>
                  <a:pt x="81280" y="91440"/>
                </a:cubicBezTo>
                <a:cubicBezTo>
                  <a:pt x="23046" y="178791"/>
                  <a:pt x="92864" y="68272"/>
                  <a:pt x="50800" y="152400"/>
                </a:cubicBezTo>
                <a:cubicBezTo>
                  <a:pt x="45339" y="163322"/>
                  <a:pt x="35439" y="171722"/>
                  <a:pt x="30480" y="182880"/>
                </a:cubicBezTo>
                <a:cubicBezTo>
                  <a:pt x="21781" y="202453"/>
                  <a:pt x="16933" y="223520"/>
                  <a:pt x="10160" y="243840"/>
                </a:cubicBezTo>
                <a:lnTo>
                  <a:pt x="0" y="274320"/>
                </a:lnTo>
                <a:cubicBezTo>
                  <a:pt x="3387" y="308187"/>
                  <a:pt x="4985" y="342280"/>
                  <a:pt x="10160" y="375920"/>
                </a:cubicBezTo>
                <a:cubicBezTo>
                  <a:pt x="11788" y="386505"/>
                  <a:pt x="12747" y="398827"/>
                  <a:pt x="20320" y="406400"/>
                </a:cubicBezTo>
                <a:cubicBezTo>
                  <a:pt x="27893" y="413973"/>
                  <a:pt x="40956" y="412341"/>
                  <a:pt x="50800" y="416560"/>
                </a:cubicBezTo>
                <a:cubicBezTo>
                  <a:pt x="64721" y="422526"/>
                  <a:pt x="78290" y="429366"/>
                  <a:pt x="91440" y="436880"/>
                </a:cubicBezTo>
                <a:cubicBezTo>
                  <a:pt x="102042" y="442938"/>
                  <a:pt x="110697" y="452390"/>
                  <a:pt x="121920" y="457200"/>
                </a:cubicBezTo>
                <a:cubicBezTo>
                  <a:pt x="145872" y="467465"/>
                  <a:pt x="217199" y="475166"/>
                  <a:pt x="233680" y="477520"/>
                </a:cubicBezTo>
                <a:cubicBezTo>
                  <a:pt x="254000" y="484293"/>
                  <a:pt x="273309" y="495901"/>
                  <a:pt x="294640" y="497840"/>
                </a:cubicBezTo>
                <a:cubicBezTo>
                  <a:pt x="453739" y="512304"/>
                  <a:pt x="369088" y="505335"/>
                  <a:pt x="548640" y="518160"/>
                </a:cubicBezTo>
                <a:cubicBezTo>
                  <a:pt x="612987" y="514773"/>
                  <a:pt x="677487" y="513582"/>
                  <a:pt x="741680" y="508000"/>
                </a:cubicBezTo>
                <a:cubicBezTo>
                  <a:pt x="755591" y="506790"/>
                  <a:pt x="768479" y="499685"/>
                  <a:pt x="782320" y="497840"/>
                </a:cubicBezTo>
                <a:cubicBezTo>
                  <a:pt x="819399" y="492896"/>
                  <a:pt x="856827" y="491067"/>
                  <a:pt x="894080" y="487680"/>
                </a:cubicBezTo>
                <a:cubicBezTo>
                  <a:pt x="948267" y="491067"/>
                  <a:pt x="1002646" y="492156"/>
                  <a:pt x="1056640" y="497840"/>
                </a:cubicBezTo>
                <a:cubicBezTo>
                  <a:pt x="1067291" y="498961"/>
                  <a:pt x="1078209" y="502059"/>
                  <a:pt x="1087120" y="508000"/>
                </a:cubicBezTo>
                <a:cubicBezTo>
                  <a:pt x="1099075" y="515970"/>
                  <a:pt x="1107440" y="528320"/>
                  <a:pt x="1117600" y="538480"/>
                </a:cubicBezTo>
                <a:cubicBezTo>
                  <a:pt x="1136464" y="613935"/>
                  <a:pt x="1138371" y="603657"/>
                  <a:pt x="1117600" y="721360"/>
                </a:cubicBezTo>
                <a:cubicBezTo>
                  <a:pt x="1091644" y="868443"/>
                  <a:pt x="1097280" y="649644"/>
                  <a:pt x="1097280" y="782320"/>
                </a:cubicBezTo>
              </a:path>
            </a:pathLst>
          </a:custGeom>
          <a:ln w="57150" cmpd="sng">
            <a:solidFill>
              <a:srgbClr val="800000"/>
            </a:solidFill>
          </a:ln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895601" y="5354320"/>
            <a:ext cx="701040" cy="558800"/>
          </a:xfrm>
          <a:custGeom>
            <a:avLst/>
            <a:gdLst>
              <a:gd name="connsiteX0" fmla="*/ 0 w 701040"/>
              <a:gd name="connsiteY0" fmla="*/ 0 h 558800"/>
              <a:gd name="connsiteX1" fmla="*/ 10160 w 701040"/>
              <a:gd name="connsiteY1" fmla="*/ 254000 h 558800"/>
              <a:gd name="connsiteX2" fmla="*/ 10160 w 701040"/>
              <a:gd name="connsiteY2" fmla="*/ 345440 h 558800"/>
              <a:gd name="connsiteX3" fmla="*/ 20320 w 701040"/>
              <a:gd name="connsiteY3" fmla="*/ 447040 h 558800"/>
              <a:gd name="connsiteX4" fmla="*/ 40640 w 701040"/>
              <a:gd name="connsiteY4" fmla="*/ 508000 h 558800"/>
              <a:gd name="connsiteX5" fmla="*/ 101600 w 701040"/>
              <a:gd name="connsiteY5" fmla="*/ 558800 h 558800"/>
              <a:gd name="connsiteX6" fmla="*/ 254000 w 701040"/>
              <a:gd name="connsiteY6" fmla="*/ 548640 h 558800"/>
              <a:gd name="connsiteX7" fmla="*/ 284480 w 701040"/>
              <a:gd name="connsiteY7" fmla="*/ 528320 h 558800"/>
              <a:gd name="connsiteX8" fmla="*/ 314960 w 701040"/>
              <a:gd name="connsiteY8" fmla="*/ 518160 h 558800"/>
              <a:gd name="connsiteX9" fmla="*/ 436880 w 701040"/>
              <a:gd name="connsiteY9" fmla="*/ 416560 h 558800"/>
              <a:gd name="connsiteX10" fmla="*/ 497840 w 701040"/>
              <a:gd name="connsiteY10" fmla="*/ 325120 h 558800"/>
              <a:gd name="connsiteX11" fmla="*/ 518160 w 701040"/>
              <a:gd name="connsiteY11" fmla="*/ 294640 h 558800"/>
              <a:gd name="connsiteX12" fmla="*/ 528320 w 701040"/>
              <a:gd name="connsiteY12" fmla="*/ 264160 h 558800"/>
              <a:gd name="connsiteX13" fmla="*/ 558800 w 701040"/>
              <a:gd name="connsiteY13" fmla="*/ 243840 h 558800"/>
              <a:gd name="connsiteX14" fmla="*/ 589280 w 701040"/>
              <a:gd name="connsiteY14" fmla="*/ 182880 h 558800"/>
              <a:gd name="connsiteX15" fmla="*/ 650240 w 701040"/>
              <a:gd name="connsiteY15" fmla="*/ 142240 h 558800"/>
              <a:gd name="connsiteX16" fmla="*/ 670560 w 701040"/>
              <a:gd name="connsiteY16" fmla="*/ 111760 h 558800"/>
              <a:gd name="connsiteX17" fmla="*/ 680720 w 701040"/>
              <a:gd name="connsiteY17" fmla="*/ 81280 h 558800"/>
              <a:gd name="connsiteX18" fmla="*/ 701040 w 701040"/>
              <a:gd name="connsiteY18" fmla="*/ 7112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1040" h="558800">
                <a:moveTo>
                  <a:pt x="0" y="0"/>
                </a:moveTo>
                <a:cubicBezTo>
                  <a:pt x="3387" y="84667"/>
                  <a:pt x="4330" y="169466"/>
                  <a:pt x="10160" y="254000"/>
                </a:cubicBezTo>
                <a:cubicBezTo>
                  <a:pt x="16782" y="350023"/>
                  <a:pt x="32613" y="233174"/>
                  <a:pt x="10160" y="345440"/>
                </a:cubicBezTo>
                <a:cubicBezTo>
                  <a:pt x="13547" y="379307"/>
                  <a:pt x="14048" y="413587"/>
                  <a:pt x="20320" y="447040"/>
                </a:cubicBezTo>
                <a:cubicBezTo>
                  <a:pt x="24267" y="468092"/>
                  <a:pt x="22818" y="496119"/>
                  <a:pt x="40640" y="508000"/>
                </a:cubicBezTo>
                <a:cubicBezTo>
                  <a:pt x="83075" y="536290"/>
                  <a:pt x="62486" y="519686"/>
                  <a:pt x="101600" y="558800"/>
                </a:cubicBezTo>
                <a:cubicBezTo>
                  <a:pt x="152400" y="555413"/>
                  <a:pt x="203780" y="557010"/>
                  <a:pt x="254000" y="548640"/>
                </a:cubicBezTo>
                <a:cubicBezTo>
                  <a:pt x="266045" y="546633"/>
                  <a:pt x="273558" y="533781"/>
                  <a:pt x="284480" y="528320"/>
                </a:cubicBezTo>
                <a:cubicBezTo>
                  <a:pt x="294059" y="523531"/>
                  <a:pt x="305598" y="523361"/>
                  <a:pt x="314960" y="518160"/>
                </a:cubicBezTo>
                <a:cubicBezTo>
                  <a:pt x="354650" y="496110"/>
                  <a:pt x="411816" y="454157"/>
                  <a:pt x="436880" y="416560"/>
                </a:cubicBezTo>
                <a:lnTo>
                  <a:pt x="497840" y="325120"/>
                </a:lnTo>
                <a:cubicBezTo>
                  <a:pt x="504613" y="314960"/>
                  <a:pt x="514299" y="306224"/>
                  <a:pt x="518160" y="294640"/>
                </a:cubicBezTo>
                <a:cubicBezTo>
                  <a:pt x="521547" y="284480"/>
                  <a:pt x="521630" y="272523"/>
                  <a:pt x="528320" y="264160"/>
                </a:cubicBezTo>
                <a:cubicBezTo>
                  <a:pt x="535948" y="254625"/>
                  <a:pt x="548640" y="250613"/>
                  <a:pt x="558800" y="243840"/>
                </a:cubicBezTo>
                <a:cubicBezTo>
                  <a:pt x="566047" y="222098"/>
                  <a:pt x="570743" y="199100"/>
                  <a:pt x="589280" y="182880"/>
                </a:cubicBezTo>
                <a:cubicBezTo>
                  <a:pt x="607659" y="166798"/>
                  <a:pt x="650240" y="142240"/>
                  <a:pt x="650240" y="142240"/>
                </a:cubicBezTo>
                <a:cubicBezTo>
                  <a:pt x="657013" y="132080"/>
                  <a:pt x="665099" y="122682"/>
                  <a:pt x="670560" y="111760"/>
                </a:cubicBezTo>
                <a:cubicBezTo>
                  <a:pt x="675349" y="102181"/>
                  <a:pt x="674294" y="89848"/>
                  <a:pt x="680720" y="81280"/>
                </a:cubicBezTo>
                <a:cubicBezTo>
                  <a:pt x="685264" y="75222"/>
                  <a:pt x="694267" y="74507"/>
                  <a:pt x="701040" y="71120"/>
                </a:cubicBezTo>
              </a:path>
            </a:pathLst>
          </a:custGeom>
          <a:ln w="57150" cmpd="sng">
            <a:solidFill>
              <a:srgbClr val="800000"/>
            </a:solidFill>
          </a:ln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785360" y="2672081"/>
            <a:ext cx="2794000" cy="1605280"/>
          </a:xfrm>
          <a:custGeom>
            <a:avLst/>
            <a:gdLst>
              <a:gd name="connsiteX0" fmla="*/ 0 w 2794000"/>
              <a:gd name="connsiteY0" fmla="*/ 1605280 h 1605280"/>
              <a:gd name="connsiteX1" fmla="*/ 132080 w 2794000"/>
              <a:gd name="connsiteY1" fmla="*/ 1513840 h 1605280"/>
              <a:gd name="connsiteX2" fmla="*/ 162560 w 2794000"/>
              <a:gd name="connsiteY2" fmla="*/ 1503680 h 1605280"/>
              <a:gd name="connsiteX3" fmla="*/ 223520 w 2794000"/>
              <a:gd name="connsiteY3" fmla="*/ 1473200 h 1605280"/>
              <a:gd name="connsiteX4" fmla="*/ 254000 w 2794000"/>
              <a:gd name="connsiteY4" fmla="*/ 1442720 h 1605280"/>
              <a:gd name="connsiteX5" fmla="*/ 274320 w 2794000"/>
              <a:gd name="connsiteY5" fmla="*/ 1412240 h 1605280"/>
              <a:gd name="connsiteX6" fmla="*/ 304800 w 2794000"/>
              <a:gd name="connsiteY6" fmla="*/ 1402080 h 1605280"/>
              <a:gd name="connsiteX7" fmla="*/ 345440 w 2794000"/>
              <a:gd name="connsiteY7" fmla="*/ 1341120 h 1605280"/>
              <a:gd name="connsiteX8" fmla="*/ 396240 w 2794000"/>
              <a:gd name="connsiteY8" fmla="*/ 1280160 h 1605280"/>
              <a:gd name="connsiteX9" fmla="*/ 426720 w 2794000"/>
              <a:gd name="connsiteY9" fmla="*/ 1249680 h 1605280"/>
              <a:gd name="connsiteX10" fmla="*/ 457200 w 2794000"/>
              <a:gd name="connsiteY10" fmla="*/ 1209040 h 1605280"/>
              <a:gd name="connsiteX11" fmla="*/ 467360 w 2794000"/>
              <a:gd name="connsiteY11" fmla="*/ 1178560 h 1605280"/>
              <a:gd name="connsiteX12" fmla="*/ 528320 w 2794000"/>
              <a:gd name="connsiteY12" fmla="*/ 1127760 h 1605280"/>
              <a:gd name="connsiteX13" fmla="*/ 568960 w 2794000"/>
              <a:gd name="connsiteY13" fmla="*/ 1066800 h 1605280"/>
              <a:gd name="connsiteX14" fmla="*/ 640080 w 2794000"/>
              <a:gd name="connsiteY14" fmla="*/ 985520 h 1605280"/>
              <a:gd name="connsiteX15" fmla="*/ 690880 w 2794000"/>
              <a:gd name="connsiteY15" fmla="*/ 924560 h 1605280"/>
              <a:gd name="connsiteX16" fmla="*/ 721360 w 2794000"/>
              <a:gd name="connsiteY16" fmla="*/ 904240 h 1605280"/>
              <a:gd name="connsiteX17" fmla="*/ 772160 w 2794000"/>
              <a:gd name="connsiteY17" fmla="*/ 853440 h 1605280"/>
              <a:gd name="connsiteX18" fmla="*/ 802640 w 2794000"/>
              <a:gd name="connsiteY18" fmla="*/ 822960 h 1605280"/>
              <a:gd name="connsiteX19" fmla="*/ 843280 w 2794000"/>
              <a:gd name="connsiteY19" fmla="*/ 812800 h 1605280"/>
              <a:gd name="connsiteX20" fmla="*/ 894080 w 2794000"/>
              <a:gd name="connsiteY20" fmla="*/ 762000 h 1605280"/>
              <a:gd name="connsiteX21" fmla="*/ 944880 w 2794000"/>
              <a:gd name="connsiteY21" fmla="*/ 711200 h 1605280"/>
              <a:gd name="connsiteX22" fmla="*/ 1016000 w 2794000"/>
              <a:gd name="connsiteY22" fmla="*/ 640080 h 1605280"/>
              <a:gd name="connsiteX23" fmla="*/ 1097280 w 2794000"/>
              <a:gd name="connsiteY23" fmla="*/ 548640 h 1605280"/>
              <a:gd name="connsiteX24" fmla="*/ 1158240 w 2794000"/>
              <a:gd name="connsiteY24" fmla="*/ 508000 h 1605280"/>
              <a:gd name="connsiteX25" fmla="*/ 1209040 w 2794000"/>
              <a:gd name="connsiteY25" fmla="*/ 467360 h 1605280"/>
              <a:gd name="connsiteX26" fmla="*/ 1270000 w 2794000"/>
              <a:gd name="connsiteY26" fmla="*/ 426720 h 1605280"/>
              <a:gd name="connsiteX27" fmla="*/ 1290320 w 2794000"/>
              <a:gd name="connsiteY27" fmla="*/ 355600 h 1605280"/>
              <a:gd name="connsiteX28" fmla="*/ 1320800 w 2794000"/>
              <a:gd name="connsiteY28" fmla="*/ 254000 h 1605280"/>
              <a:gd name="connsiteX29" fmla="*/ 1341120 w 2794000"/>
              <a:gd name="connsiteY29" fmla="*/ 60960 h 1605280"/>
              <a:gd name="connsiteX30" fmla="*/ 1351280 w 2794000"/>
              <a:gd name="connsiteY30" fmla="*/ 30480 h 1605280"/>
              <a:gd name="connsiteX31" fmla="*/ 1381760 w 2794000"/>
              <a:gd name="connsiteY31" fmla="*/ 40640 h 1605280"/>
              <a:gd name="connsiteX32" fmla="*/ 1391920 w 2794000"/>
              <a:gd name="connsiteY32" fmla="*/ 71120 h 1605280"/>
              <a:gd name="connsiteX33" fmla="*/ 1320800 w 2794000"/>
              <a:gd name="connsiteY33" fmla="*/ 81280 h 1605280"/>
              <a:gd name="connsiteX34" fmla="*/ 1290320 w 2794000"/>
              <a:gd name="connsiteY34" fmla="*/ 50800 h 1605280"/>
              <a:gd name="connsiteX35" fmla="*/ 1320800 w 2794000"/>
              <a:gd name="connsiteY35" fmla="*/ 30480 h 1605280"/>
              <a:gd name="connsiteX36" fmla="*/ 1381760 w 2794000"/>
              <a:gd name="connsiteY36" fmla="*/ 40640 h 1605280"/>
              <a:gd name="connsiteX37" fmla="*/ 1391920 w 2794000"/>
              <a:gd name="connsiteY37" fmla="*/ 71120 h 1605280"/>
              <a:gd name="connsiteX38" fmla="*/ 1371600 w 2794000"/>
              <a:gd name="connsiteY38" fmla="*/ 10160 h 1605280"/>
              <a:gd name="connsiteX39" fmla="*/ 1412240 w 2794000"/>
              <a:gd name="connsiteY39" fmla="*/ 0 h 1605280"/>
              <a:gd name="connsiteX40" fmla="*/ 1483360 w 2794000"/>
              <a:gd name="connsiteY40" fmla="*/ 10160 h 1605280"/>
              <a:gd name="connsiteX41" fmla="*/ 1493520 w 2794000"/>
              <a:gd name="connsiteY41" fmla="*/ 40640 h 1605280"/>
              <a:gd name="connsiteX42" fmla="*/ 1452880 w 2794000"/>
              <a:gd name="connsiteY42" fmla="*/ 60960 h 1605280"/>
              <a:gd name="connsiteX43" fmla="*/ 1524000 w 2794000"/>
              <a:gd name="connsiteY43" fmla="*/ 40640 h 1605280"/>
              <a:gd name="connsiteX44" fmla="*/ 1574800 w 2794000"/>
              <a:gd name="connsiteY44" fmla="*/ 111760 h 1605280"/>
              <a:gd name="connsiteX45" fmla="*/ 1605280 w 2794000"/>
              <a:gd name="connsiteY45" fmla="*/ 101600 h 1605280"/>
              <a:gd name="connsiteX46" fmla="*/ 1778000 w 2794000"/>
              <a:gd name="connsiteY46" fmla="*/ 142240 h 1605280"/>
              <a:gd name="connsiteX47" fmla="*/ 1798320 w 2794000"/>
              <a:gd name="connsiteY47" fmla="*/ 172720 h 1605280"/>
              <a:gd name="connsiteX48" fmla="*/ 1838960 w 2794000"/>
              <a:gd name="connsiteY48" fmla="*/ 152400 h 1605280"/>
              <a:gd name="connsiteX49" fmla="*/ 1930400 w 2794000"/>
              <a:gd name="connsiteY49" fmla="*/ 162560 h 1605280"/>
              <a:gd name="connsiteX50" fmla="*/ 1940560 w 2794000"/>
              <a:gd name="connsiteY50" fmla="*/ 193040 h 1605280"/>
              <a:gd name="connsiteX51" fmla="*/ 1920240 w 2794000"/>
              <a:gd name="connsiteY51" fmla="*/ 162560 h 1605280"/>
              <a:gd name="connsiteX52" fmla="*/ 1879600 w 2794000"/>
              <a:gd name="connsiteY52" fmla="*/ 172720 h 1605280"/>
              <a:gd name="connsiteX53" fmla="*/ 1879600 w 2794000"/>
              <a:gd name="connsiteY53" fmla="*/ 304800 h 1605280"/>
              <a:gd name="connsiteX54" fmla="*/ 1899920 w 2794000"/>
              <a:gd name="connsiteY54" fmla="*/ 365760 h 1605280"/>
              <a:gd name="connsiteX55" fmla="*/ 1930400 w 2794000"/>
              <a:gd name="connsiteY55" fmla="*/ 386080 h 1605280"/>
              <a:gd name="connsiteX56" fmla="*/ 1991360 w 2794000"/>
              <a:gd name="connsiteY56" fmla="*/ 447040 h 1605280"/>
              <a:gd name="connsiteX57" fmla="*/ 2052320 w 2794000"/>
              <a:gd name="connsiteY57" fmla="*/ 457200 h 1605280"/>
              <a:gd name="connsiteX58" fmla="*/ 2082800 w 2794000"/>
              <a:gd name="connsiteY58" fmla="*/ 467360 h 1605280"/>
              <a:gd name="connsiteX59" fmla="*/ 2225040 w 2794000"/>
              <a:gd name="connsiteY59" fmla="*/ 487680 h 1605280"/>
              <a:gd name="connsiteX60" fmla="*/ 2631440 w 2794000"/>
              <a:gd name="connsiteY60" fmla="*/ 497840 h 1605280"/>
              <a:gd name="connsiteX61" fmla="*/ 2702560 w 2794000"/>
              <a:gd name="connsiteY61" fmla="*/ 528320 h 1605280"/>
              <a:gd name="connsiteX62" fmla="*/ 2773680 w 2794000"/>
              <a:gd name="connsiteY62" fmla="*/ 558800 h 1605280"/>
              <a:gd name="connsiteX63" fmla="*/ 2794000 w 2794000"/>
              <a:gd name="connsiteY63" fmla="*/ 579120 h 160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794000" h="1605280">
                <a:moveTo>
                  <a:pt x="0" y="1605280"/>
                </a:moveTo>
                <a:cubicBezTo>
                  <a:pt x="64191" y="1555354"/>
                  <a:pt x="72280" y="1539469"/>
                  <a:pt x="132080" y="1513840"/>
                </a:cubicBezTo>
                <a:cubicBezTo>
                  <a:pt x="141924" y="1509621"/>
                  <a:pt x="152981" y="1508469"/>
                  <a:pt x="162560" y="1503680"/>
                </a:cubicBezTo>
                <a:cubicBezTo>
                  <a:pt x="241342" y="1464289"/>
                  <a:pt x="146908" y="1498737"/>
                  <a:pt x="223520" y="1473200"/>
                </a:cubicBezTo>
                <a:cubicBezTo>
                  <a:pt x="233680" y="1463040"/>
                  <a:pt x="244802" y="1453758"/>
                  <a:pt x="254000" y="1442720"/>
                </a:cubicBezTo>
                <a:cubicBezTo>
                  <a:pt x="261817" y="1433339"/>
                  <a:pt x="264785" y="1419868"/>
                  <a:pt x="274320" y="1412240"/>
                </a:cubicBezTo>
                <a:cubicBezTo>
                  <a:pt x="282683" y="1405550"/>
                  <a:pt x="294640" y="1405467"/>
                  <a:pt x="304800" y="1402080"/>
                </a:cubicBezTo>
                <a:cubicBezTo>
                  <a:pt x="318347" y="1381760"/>
                  <a:pt x="328171" y="1358389"/>
                  <a:pt x="345440" y="1341120"/>
                </a:cubicBezTo>
                <a:cubicBezTo>
                  <a:pt x="434488" y="1252072"/>
                  <a:pt x="325515" y="1365030"/>
                  <a:pt x="396240" y="1280160"/>
                </a:cubicBezTo>
                <a:cubicBezTo>
                  <a:pt x="405438" y="1269122"/>
                  <a:pt x="417369" y="1260589"/>
                  <a:pt x="426720" y="1249680"/>
                </a:cubicBezTo>
                <a:cubicBezTo>
                  <a:pt x="437740" y="1236823"/>
                  <a:pt x="447040" y="1222587"/>
                  <a:pt x="457200" y="1209040"/>
                </a:cubicBezTo>
                <a:cubicBezTo>
                  <a:pt x="460587" y="1198880"/>
                  <a:pt x="461419" y="1187471"/>
                  <a:pt x="467360" y="1178560"/>
                </a:cubicBezTo>
                <a:cubicBezTo>
                  <a:pt x="483006" y="1155091"/>
                  <a:pt x="505829" y="1142754"/>
                  <a:pt x="528320" y="1127760"/>
                </a:cubicBezTo>
                <a:cubicBezTo>
                  <a:pt x="547751" y="1069467"/>
                  <a:pt x="524565" y="1123879"/>
                  <a:pt x="568960" y="1066800"/>
                </a:cubicBezTo>
                <a:cubicBezTo>
                  <a:pt x="676264" y="928838"/>
                  <a:pt x="559335" y="1052808"/>
                  <a:pt x="640080" y="985520"/>
                </a:cubicBezTo>
                <a:cubicBezTo>
                  <a:pt x="739947" y="902298"/>
                  <a:pt x="610960" y="1004480"/>
                  <a:pt x="690880" y="924560"/>
                </a:cubicBezTo>
                <a:cubicBezTo>
                  <a:pt x="699514" y="915926"/>
                  <a:pt x="711200" y="911013"/>
                  <a:pt x="721360" y="904240"/>
                </a:cubicBezTo>
                <a:cubicBezTo>
                  <a:pt x="758613" y="848360"/>
                  <a:pt x="721360" y="895773"/>
                  <a:pt x="772160" y="853440"/>
                </a:cubicBezTo>
                <a:cubicBezTo>
                  <a:pt x="783198" y="844242"/>
                  <a:pt x="790165" y="830089"/>
                  <a:pt x="802640" y="822960"/>
                </a:cubicBezTo>
                <a:cubicBezTo>
                  <a:pt x="814764" y="816032"/>
                  <a:pt x="829733" y="816187"/>
                  <a:pt x="843280" y="812800"/>
                </a:cubicBezTo>
                <a:cubicBezTo>
                  <a:pt x="897467" y="731520"/>
                  <a:pt x="826347" y="829733"/>
                  <a:pt x="894080" y="762000"/>
                </a:cubicBezTo>
                <a:cubicBezTo>
                  <a:pt x="961813" y="694267"/>
                  <a:pt x="863600" y="765387"/>
                  <a:pt x="944880" y="711200"/>
                </a:cubicBezTo>
                <a:cubicBezTo>
                  <a:pt x="991461" y="641329"/>
                  <a:pt x="962352" y="657963"/>
                  <a:pt x="1016000" y="640080"/>
                </a:cubicBezTo>
                <a:cubicBezTo>
                  <a:pt x="1040432" y="603433"/>
                  <a:pt x="1055523" y="576478"/>
                  <a:pt x="1097280" y="548640"/>
                </a:cubicBezTo>
                <a:lnTo>
                  <a:pt x="1158240" y="508000"/>
                </a:lnTo>
                <a:cubicBezTo>
                  <a:pt x="1195785" y="451682"/>
                  <a:pt x="1157078" y="496228"/>
                  <a:pt x="1209040" y="467360"/>
                </a:cubicBezTo>
                <a:cubicBezTo>
                  <a:pt x="1230388" y="455500"/>
                  <a:pt x="1270000" y="426720"/>
                  <a:pt x="1270000" y="426720"/>
                </a:cubicBezTo>
                <a:cubicBezTo>
                  <a:pt x="1304145" y="324286"/>
                  <a:pt x="1252048" y="483175"/>
                  <a:pt x="1290320" y="355600"/>
                </a:cubicBezTo>
                <a:cubicBezTo>
                  <a:pt x="1327424" y="231922"/>
                  <a:pt x="1297382" y="347671"/>
                  <a:pt x="1320800" y="254000"/>
                </a:cubicBezTo>
                <a:cubicBezTo>
                  <a:pt x="1327573" y="189653"/>
                  <a:pt x="1332378" y="125069"/>
                  <a:pt x="1341120" y="60960"/>
                </a:cubicBezTo>
                <a:cubicBezTo>
                  <a:pt x="1342567" y="50349"/>
                  <a:pt x="1341701" y="35269"/>
                  <a:pt x="1351280" y="30480"/>
                </a:cubicBezTo>
                <a:cubicBezTo>
                  <a:pt x="1360859" y="25691"/>
                  <a:pt x="1371600" y="37253"/>
                  <a:pt x="1381760" y="40640"/>
                </a:cubicBezTo>
                <a:cubicBezTo>
                  <a:pt x="1385147" y="50800"/>
                  <a:pt x="1397430" y="61937"/>
                  <a:pt x="1391920" y="71120"/>
                </a:cubicBezTo>
                <a:cubicBezTo>
                  <a:pt x="1370995" y="105994"/>
                  <a:pt x="1344934" y="89325"/>
                  <a:pt x="1320800" y="81280"/>
                </a:cubicBezTo>
                <a:cubicBezTo>
                  <a:pt x="1310640" y="71120"/>
                  <a:pt x="1290320" y="65168"/>
                  <a:pt x="1290320" y="50800"/>
                </a:cubicBezTo>
                <a:cubicBezTo>
                  <a:pt x="1290320" y="38589"/>
                  <a:pt x="1308664" y="31828"/>
                  <a:pt x="1320800" y="30480"/>
                </a:cubicBezTo>
                <a:cubicBezTo>
                  <a:pt x="1341274" y="28205"/>
                  <a:pt x="1361440" y="37253"/>
                  <a:pt x="1381760" y="40640"/>
                </a:cubicBezTo>
                <a:cubicBezTo>
                  <a:pt x="1385147" y="50800"/>
                  <a:pt x="1402080" y="67733"/>
                  <a:pt x="1391920" y="71120"/>
                </a:cubicBezTo>
                <a:cubicBezTo>
                  <a:pt x="1310640" y="98213"/>
                  <a:pt x="1371600" y="10160"/>
                  <a:pt x="1371600" y="10160"/>
                </a:cubicBezTo>
                <a:cubicBezTo>
                  <a:pt x="1382327" y="1221"/>
                  <a:pt x="1398693" y="3387"/>
                  <a:pt x="1412240" y="0"/>
                </a:cubicBezTo>
                <a:cubicBezTo>
                  <a:pt x="1435947" y="3387"/>
                  <a:pt x="1461941" y="-550"/>
                  <a:pt x="1483360" y="10160"/>
                </a:cubicBezTo>
                <a:cubicBezTo>
                  <a:pt x="1492939" y="14949"/>
                  <a:pt x="1499030" y="31457"/>
                  <a:pt x="1493520" y="40640"/>
                </a:cubicBezTo>
                <a:cubicBezTo>
                  <a:pt x="1485728" y="53627"/>
                  <a:pt x="1466427" y="54187"/>
                  <a:pt x="1452880" y="60960"/>
                </a:cubicBezTo>
                <a:cubicBezTo>
                  <a:pt x="1437349" y="14366"/>
                  <a:pt x="1423774" y="4194"/>
                  <a:pt x="1524000" y="40640"/>
                </a:cubicBezTo>
                <a:cubicBezTo>
                  <a:pt x="1549171" y="49793"/>
                  <a:pt x="1564939" y="92038"/>
                  <a:pt x="1574800" y="111760"/>
                </a:cubicBezTo>
                <a:cubicBezTo>
                  <a:pt x="1584960" y="108373"/>
                  <a:pt x="1594644" y="100349"/>
                  <a:pt x="1605280" y="101600"/>
                </a:cubicBezTo>
                <a:cubicBezTo>
                  <a:pt x="1689569" y="111516"/>
                  <a:pt x="1716631" y="121784"/>
                  <a:pt x="1778000" y="142240"/>
                </a:cubicBezTo>
                <a:cubicBezTo>
                  <a:pt x="1784773" y="152400"/>
                  <a:pt x="1786275" y="170713"/>
                  <a:pt x="1798320" y="172720"/>
                </a:cubicBezTo>
                <a:cubicBezTo>
                  <a:pt x="1813260" y="175210"/>
                  <a:pt x="1823859" y="153562"/>
                  <a:pt x="1838960" y="152400"/>
                </a:cubicBezTo>
                <a:cubicBezTo>
                  <a:pt x="1869537" y="150048"/>
                  <a:pt x="1899920" y="159173"/>
                  <a:pt x="1930400" y="162560"/>
                </a:cubicBezTo>
                <a:cubicBezTo>
                  <a:pt x="1933787" y="172720"/>
                  <a:pt x="1951270" y="193040"/>
                  <a:pt x="1940560" y="193040"/>
                </a:cubicBezTo>
                <a:cubicBezTo>
                  <a:pt x="1928349" y="193040"/>
                  <a:pt x="1932086" y="159598"/>
                  <a:pt x="1920240" y="162560"/>
                </a:cubicBezTo>
                <a:lnTo>
                  <a:pt x="1879600" y="172720"/>
                </a:lnTo>
                <a:cubicBezTo>
                  <a:pt x="1860655" y="229555"/>
                  <a:pt x="1862088" y="211403"/>
                  <a:pt x="1879600" y="304800"/>
                </a:cubicBezTo>
                <a:cubicBezTo>
                  <a:pt x="1883547" y="325852"/>
                  <a:pt x="1882098" y="353879"/>
                  <a:pt x="1899920" y="365760"/>
                </a:cubicBezTo>
                <a:cubicBezTo>
                  <a:pt x="1910080" y="372533"/>
                  <a:pt x="1921274" y="377968"/>
                  <a:pt x="1930400" y="386080"/>
                </a:cubicBezTo>
                <a:cubicBezTo>
                  <a:pt x="1951878" y="405172"/>
                  <a:pt x="1963014" y="442316"/>
                  <a:pt x="1991360" y="447040"/>
                </a:cubicBezTo>
                <a:cubicBezTo>
                  <a:pt x="2011680" y="450427"/>
                  <a:pt x="2032210" y="452731"/>
                  <a:pt x="2052320" y="457200"/>
                </a:cubicBezTo>
                <a:cubicBezTo>
                  <a:pt x="2062775" y="459523"/>
                  <a:pt x="2072345" y="465037"/>
                  <a:pt x="2082800" y="467360"/>
                </a:cubicBezTo>
                <a:cubicBezTo>
                  <a:pt x="2108228" y="473011"/>
                  <a:pt x="2206112" y="486891"/>
                  <a:pt x="2225040" y="487680"/>
                </a:cubicBezTo>
                <a:cubicBezTo>
                  <a:pt x="2360432" y="493321"/>
                  <a:pt x="2495973" y="494453"/>
                  <a:pt x="2631440" y="497840"/>
                </a:cubicBezTo>
                <a:cubicBezTo>
                  <a:pt x="2702921" y="521667"/>
                  <a:pt x="2614677" y="490656"/>
                  <a:pt x="2702560" y="528320"/>
                </a:cubicBezTo>
                <a:cubicBezTo>
                  <a:pt x="2740491" y="544576"/>
                  <a:pt x="2733244" y="531843"/>
                  <a:pt x="2773680" y="558800"/>
                </a:cubicBezTo>
                <a:cubicBezTo>
                  <a:pt x="2781650" y="564113"/>
                  <a:pt x="2787227" y="572347"/>
                  <a:pt x="2794000" y="579120"/>
                </a:cubicBezTo>
              </a:path>
            </a:pathLst>
          </a:custGeom>
          <a:ln w="57150" cmpd="sng">
            <a:solidFill>
              <a:srgbClr val="800000"/>
            </a:solidFill>
            <a:headEnd type="none"/>
            <a:tailEnd type="triangle"/>
          </a:ln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981201" y="2976880"/>
            <a:ext cx="518160" cy="955040"/>
          </a:xfrm>
          <a:custGeom>
            <a:avLst/>
            <a:gdLst>
              <a:gd name="connsiteX0" fmla="*/ 0 w 518160"/>
              <a:gd name="connsiteY0" fmla="*/ 0 h 955040"/>
              <a:gd name="connsiteX1" fmla="*/ 10160 w 518160"/>
              <a:gd name="connsiteY1" fmla="*/ 71120 h 955040"/>
              <a:gd name="connsiteX2" fmla="*/ 20320 w 518160"/>
              <a:gd name="connsiteY2" fmla="*/ 111760 h 955040"/>
              <a:gd name="connsiteX3" fmla="*/ 30480 w 518160"/>
              <a:gd name="connsiteY3" fmla="*/ 233680 h 955040"/>
              <a:gd name="connsiteX4" fmla="*/ 40640 w 518160"/>
              <a:gd name="connsiteY4" fmla="*/ 375920 h 955040"/>
              <a:gd name="connsiteX5" fmla="*/ 60960 w 518160"/>
              <a:gd name="connsiteY5" fmla="*/ 406400 h 955040"/>
              <a:gd name="connsiteX6" fmla="*/ 121920 w 518160"/>
              <a:gd name="connsiteY6" fmla="*/ 447040 h 955040"/>
              <a:gd name="connsiteX7" fmla="*/ 142240 w 518160"/>
              <a:gd name="connsiteY7" fmla="*/ 487680 h 955040"/>
              <a:gd name="connsiteX8" fmla="*/ 182880 w 518160"/>
              <a:gd name="connsiteY8" fmla="*/ 508000 h 955040"/>
              <a:gd name="connsiteX9" fmla="*/ 213360 w 518160"/>
              <a:gd name="connsiteY9" fmla="*/ 528320 h 955040"/>
              <a:gd name="connsiteX10" fmla="*/ 274320 w 518160"/>
              <a:gd name="connsiteY10" fmla="*/ 589280 h 955040"/>
              <a:gd name="connsiteX11" fmla="*/ 304800 w 518160"/>
              <a:gd name="connsiteY11" fmla="*/ 619760 h 955040"/>
              <a:gd name="connsiteX12" fmla="*/ 335280 w 518160"/>
              <a:gd name="connsiteY12" fmla="*/ 650240 h 955040"/>
              <a:gd name="connsiteX13" fmla="*/ 375920 w 518160"/>
              <a:gd name="connsiteY13" fmla="*/ 690880 h 955040"/>
              <a:gd name="connsiteX14" fmla="*/ 396240 w 518160"/>
              <a:gd name="connsiteY14" fmla="*/ 721360 h 955040"/>
              <a:gd name="connsiteX15" fmla="*/ 426720 w 518160"/>
              <a:gd name="connsiteY15" fmla="*/ 741680 h 955040"/>
              <a:gd name="connsiteX16" fmla="*/ 467360 w 518160"/>
              <a:gd name="connsiteY16" fmla="*/ 802640 h 955040"/>
              <a:gd name="connsiteX17" fmla="*/ 477520 w 518160"/>
              <a:gd name="connsiteY17" fmla="*/ 833120 h 955040"/>
              <a:gd name="connsiteX18" fmla="*/ 497840 w 518160"/>
              <a:gd name="connsiteY18" fmla="*/ 863600 h 955040"/>
              <a:gd name="connsiteX19" fmla="*/ 518160 w 518160"/>
              <a:gd name="connsiteY19" fmla="*/ 934720 h 955040"/>
              <a:gd name="connsiteX20" fmla="*/ 508000 w 518160"/>
              <a:gd name="connsiteY20" fmla="*/ 955040 h 95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8160" h="955040">
                <a:moveTo>
                  <a:pt x="0" y="0"/>
                </a:moveTo>
                <a:cubicBezTo>
                  <a:pt x="3387" y="23707"/>
                  <a:pt x="5876" y="47559"/>
                  <a:pt x="10160" y="71120"/>
                </a:cubicBezTo>
                <a:cubicBezTo>
                  <a:pt x="12658" y="84858"/>
                  <a:pt x="18588" y="97904"/>
                  <a:pt x="20320" y="111760"/>
                </a:cubicBezTo>
                <a:cubicBezTo>
                  <a:pt x="25378" y="152226"/>
                  <a:pt x="27352" y="193019"/>
                  <a:pt x="30480" y="233680"/>
                </a:cubicBezTo>
                <a:cubicBezTo>
                  <a:pt x="34126" y="281074"/>
                  <a:pt x="32379" y="329109"/>
                  <a:pt x="40640" y="375920"/>
                </a:cubicBezTo>
                <a:cubicBezTo>
                  <a:pt x="42762" y="387945"/>
                  <a:pt x="51770" y="398359"/>
                  <a:pt x="60960" y="406400"/>
                </a:cubicBezTo>
                <a:cubicBezTo>
                  <a:pt x="79339" y="422482"/>
                  <a:pt x="121920" y="447040"/>
                  <a:pt x="121920" y="447040"/>
                </a:cubicBezTo>
                <a:cubicBezTo>
                  <a:pt x="128693" y="460587"/>
                  <a:pt x="131530" y="476970"/>
                  <a:pt x="142240" y="487680"/>
                </a:cubicBezTo>
                <a:cubicBezTo>
                  <a:pt x="152950" y="498390"/>
                  <a:pt x="169730" y="500486"/>
                  <a:pt x="182880" y="508000"/>
                </a:cubicBezTo>
                <a:cubicBezTo>
                  <a:pt x="193482" y="514058"/>
                  <a:pt x="204234" y="520208"/>
                  <a:pt x="213360" y="528320"/>
                </a:cubicBezTo>
                <a:cubicBezTo>
                  <a:pt x="234838" y="547412"/>
                  <a:pt x="254000" y="568960"/>
                  <a:pt x="274320" y="589280"/>
                </a:cubicBezTo>
                <a:lnTo>
                  <a:pt x="304800" y="619760"/>
                </a:lnTo>
                <a:lnTo>
                  <a:pt x="335280" y="650240"/>
                </a:lnTo>
                <a:cubicBezTo>
                  <a:pt x="357447" y="716742"/>
                  <a:pt x="326659" y="651472"/>
                  <a:pt x="375920" y="690880"/>
                </a:cubicBezTo>
                <a:cubicBezTo>
                  <a:pt x="385455" y="698508"/>
                  <a:pt x="387606" y="712726"/>
                  <a:pt x="396240" y="721360"/>
                </a:cubicBezTo>
                <a:cubicBezTo>
                  <a:pt x="404874" y="729994"/>
                  <a:pt x="416560" y="734907"/>
                  <a:pt x="426720" y="741680"/>
                </a:cubicBezTo>
                <a:cubicBezTo>
                  <a:pt x="440267" y="762000"/>
                  <a:pt x="459637" y="779472"/>
                  <a:pt x="467360" y="802640"/>
                </a:cubicBezTo>
                <a:cubicBezTo>
                  <a:pt x="470747" y="812800"/>
                  <a:pt x="472731" y="823541"/>
                  <a:pt x="477520" y="833120"/>
                </a:cubicBezTo>
                <a:cubicBezTo>
                  <a:pt x="482981" y="844042"/>
                  <a:pt x="492379" y="852678"/>
                  <a:pt x="497840" y="863600"/>
                </a:cubicBezTo>
                <a:cubicBezTo>
                  <a:pt x="502631" y="873182"/>
                  <a:pt x="518160" y="928209"/>
                  <a:pt x="518160" y="934720"/>
                </a:cubicBezTo>
                <a:cubicBezTo>
                  <a:pt x="518160" y="942293"/>
                  <a:pt x="511387" y="948267"/>
                  <a:pt x="508000" y="955040"/>
                </a:cubicBezTo>
              </a:path>
            </a:pathLst>
          </a:custGeom>
          <a:ln w="57150" cmpd="sng">
            <a:solidFill>
              <a:srgbClr val="800000"/>
            </a:solidFill>
          </a:ln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14600" y="2984500"/>
            <a:ext cx="2095500" cy="1104900"/>
          </a:xfrm>
          <a:custGeom>
            <a:avLst/>
            <a:gdLst>
              <a:gd name="connsiteX0" fmla="*/ 2095500 w 2095500"/>
              <a:gd name="connsiteY0" fmla="*/ 0 h 1104900"/>
              <a:gd name="connsiteX1" fmla="*/ 2082800 w 2095500"/>
              <a:gd name="connsiteY1" fmla="*/ 165100 h 1104900"/>
              <a:gd name="connsiteX2" fmla="*/ 2070100 w 2095500"/>
              <a:gd name="connsiteY2" fmla="*/ 203200 h 1104900"/>
              <a:gd name="connsiteX3" fmla="*/ 1993900 w 2095500"/>
              <a:gd name="connsiteY3" fmla="*/ 254000 h 1104900"/>
              <a:gd name="connsiteX4" fmla="*/ 1955800 w 2095500"/>
              <a:gd name="connsiteY4" fmla="*/ 279400 h 1104900"/>
              <a:gd name="connsiteX5" fmla="*/ 1841500 w 2095500"/>
              <a:gd name="connsiteY5" fmla="*/ 368300 h 1104900"/>
              <a:gd name="connsiteX6" fmla="*/ 1803400 w 2095500"/>
              <a:gd name="connsiteY6" fmla="*/ 406400 h 1104900"/>
              <a:gd name="connsiteX7" fmla="*/ 1765300 w 2095500"/>
              <a:gd name="connsiteY7" fmla="*/ 431800 h 1104900"/>
              <a:gd name="connsiteX8" fmla="*/ 1739900 w 2095500"/>
              <a:gd name="connsiteY8" fmla="*/ 469900 h 1104900"/>
              <a:gd name="connsiteX9" fmla="*/ 1701800 w 2095500"/>
              <a:gd name="connsiteY9" fmla="*/ 508000 h 1104900"/>
              <a:gd name="connsiteX10" fmla="*/ 1676400 w 2095500"/>
              <a:gd name="connsiteY10" fmla="*/ 546100 h 1104900"/>
              <a:gd name="connsiteX11" fmla="*/ 1638300 w 2095500"/>
              <a:gd name="connsiteY11" fmla="*/ 571500 h 1104900"/>
              <a:gd name="connsiteX12" fmla="*/ 1562100 w 2095500"/>
              <a:gd name="connsiteY12" fmla="*/ 635000 h 1104900"/>
              <a:gd name="connsiteX13" fmla="*/ 1536700 w 2095500"/>
              <a:gd name="connsiteY13" fmla="*/ 673100 h 1104900"/>
              <a:gd name="connsiteX14" fmla="*/ 1498600 w 2095500"/>
              <a:gd name="connsiteY14" fmla="*/ 698500 h 1104900"/>
              <a:gd name="connsiteX15" fmla="*/ 1460500 w 2095500"/>
              <a:gd name="connsiteY15" fmla="*/ 774700 h 1104900"/>
              <a:gd name="connsiteX16" fmla="*/ 1422400 w 2095500"/>
              <a:gd name="connsiteY16" fmla="*/ 787400 h 1104900"/>
              <a:gd name="connsiteX17" fmla="*/ 355600 w 2095500"/>
              <a:gd name="connsiteY17" fmla="*/ 787400 h 1104900"/>
              <a:gd name="connsiteX18" fmla="*/ 254000 w 2095500"/>
              <a:gd name="connsiteY18" fmla="*/ 812800 h 1104900"/>
              <a:gd name="connsiteX19" fmla="*/ 203200 w 2095500"/>
              <a:gd name="connsiteY19" fmla="*/ 825500 h 1104900"/>
              <a:gd name="connsiteX20" fmla="*/ 152400 w 2095500"/>
              <a:gd name="connsiteY20" fmla="*/ 901700 h 1104900"/>
              <a:gd name="connsiteX21" fmla="*/ 139700 w 2095500"/>
              <a:gd name="connsiteY21" fmla="*/ 939800 h 1104900"/>
              <a:gd name="connsiteX22" fmla="*/ 101600 w 2095500"/>
              <a:gd name="connsiteY22" fmla="*/ 965200 h 1104900"/>
              <a:gd name="connsiteX23" fmla="*/ 50800 w 2095500"/>
              <a:gd name="connsiteY23" fmla="*/ 1041400 h 1104900"/>
              <a:gd name="connsiteX24" fmla="*/ 0 w 2095500"/>
              <a:gd name="connsiteY24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95500" h="1104900">
                <a:moveTo>
                  <a:pt x="2095500" y="0"/>
                </a:moveTo>
                <a:cubicBezTo>
                  <a:pt x="2091267" y="55033"/>
                  <a:pt x="2089646" y="110330"/>
                  <a:pt x="2082800" y="165100"/>
                </a:cubicBezTo>
                <a:cubicBezTo>
                  <a:pt x="2081140" y="178384"/>
                  <a:pt x="2079566" y="193734"/>
                  <a:pt x="2070100" y="203200"/>
                </a:cubicBezTo>
                <a:cubicBezTo>
                  <a:pt x="2048514" y="224786"/>
                  <a:pt x="2019300" y="237067"/>
                  <a:pt x="1993900" y="254000"/>
                </a:cubicBezTo>
                <a:cubicBezTo>
                  <a:pt x="1981200" y="262467"/>
                  <a:pt x="1966593" y="268607"/>
                  <a:pt x="1955800" y="279400"/>
                </a:cubicBezTo>
                <a:cubicBezTo>
                  <a:pt x="1870134" y="365066"/>
                  <a:pt x="1913678" y="344241"/>
                  <a:pt x="1841500" y="368300"/>
                </a:cubicBezTo>
                <a:cubicBezTo>
                  <a:pt x="1828800" y="381000"/>
                  <a:pt x="1817198" y="394902"/>
                  <a:pt x="1803400" y="406400"/>
                </a:cubicBezTo>
                <a:cubicBezTo>
                  <a:pt x="1791674" y="416171"/>
                  <a:pt x="1776093" y="421007"/>
                  <a:pt x="1765300" y="431800"/>
                </a:cubicBezTo>
                <a:cubicBezTo>
                  <a:pt x="1754507" y="442593"/>
                  <a:pt x="1749671" y="458174"/>
                  <a:pt x="1739900" y="469900"/>
                </a:cubicBezTo>
                <a:cubicBezTo>
                  <a:pt x="1728402" y="483698"/>
                  <a:pt x="1713298" y="494202"/>
                  <a:pt x="1701800" y="508000"/>
                </a:cubicBezTo>
                <a:cubicBezTo>
                  <a:pt x="1692029" y="519726"/>
                  <a:pt x="1687193" y="535307"/>
                  <a:pt x="1676400" y="546100"/>
                </a:cubicBezTo>
                <a:cubicBezTo>
                  <a:pt x="1665607" y="556893"/>
                  <a:pt x="1650026" y="561729"/>
                  <a:pt x="1638300" y="571500"/>
                </a:cubicBezTo>
                <a:cubicBezTo>
                  <a:pt x="1540514" y="652988"/>
                  <a:pt x="1656695" y="571937"/>
                  <a:pt x="1562100" y="635000"/>
                </a:cubicBezTo>
                <a:cubicBezTo>
                  <a:pt x="1553633" y="647700"/>
                  <a:pt x="1547493" y="662307"/>
                  <a:pt x="1536700" y="673100"/>
                </a:cubicBezTo>
                <a:cubicBezTo>
                  <a:pt x="1525907" y="683893"/>
                  <a:pt x="1508135" y="686581"/>
                  <a:pt x="1498600" y="698500"/>
                </a:cubicBezTo>
                <a:cubicBezTo>
                  <a:pt x="1457698" y="749627"/>
                  <a:pt x="1519977" y="727118"/>
                  <a:pt x="1460500" y="774700"/>
                </a:cubicBezTo>
                <a:cubicBezTo>
                  <a:pt x="1450047" y="783063"/>
                  <a:pt x="1435100" y="783167"/>
                  <a:pt x="1422400" y="787400"/>
                </a:cubicBezTo>
                <a:cubicBezTo>
                  <a:pt x="911799" y="771927"/>
                  <a:pt x="950924" y="766138"/>
                  <a:pt x="355600" y="787400"/>
                </a:cubicBezTo>
                <a:cubicBezTo>
                  <a:pt x="311337" y="788981"/>
                  <a:pt x="292507" y="801798"/>
                  <a:pt x="254000" y="812800"/>
                </a:cubicBezTo>
                <a:cubicBezTo>
                  <a:pt x="237217" y="817595"/>
                  <a:pt x="220133" y="821267"/>
                  <a:pt x="203200" y="825500"/>
                </a:cubicBezTo>
                <a:cubicBezTo>
                  <a:pt x="186267" y="850900"/>
                  <a:pt x="162053" y="872740"/>
                  <a:pt x="152400" y="901700"/>
                </a:cubicBezTo>
                <a:cubicBezTo>
                  <a:pt x="148167" y="914400"/>
                  <a:pt x="148063" y="929347"/>
                  <a:pt x="139700" y="939800"/>
                </a:cubicBezTo>
                <a:cubicBezTo>
                  <a:pt x="130165" y="951719"/>
                  <a:pt x="114300" y="956733"/>
                  <a:pt x="101600" y="965200"/>
                </a:cubicBezTo>
                <a:cubicBezTo>
                  <a:pt x="79281" y="1032157"/>
                  <a:pt x="103651" y="977979"/>
                  <a:pt x="50800" y="1041400"/>
                </a:cubicBezTo>
                <a:cubicBezTo>
                  <a:pt x="-29304" y="1137525"/>
                  <a:pt x="73896" y="1031004"/>
                  <a:pt x="0" y="1104900"/>
                </a:cubicBezTo>
              </a:path>
            </a:pathLst>
          </a:custGeom>
          <a:ln w="57150" cmpd="sng">
            <a:solidFill>
              <a:srgbClr val="FFFF00"/>
            </a:solidFill>
          </a:ln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916008" y="4483101"/>
            <a:ext cx="1093893" cy="641985"/>
          </a:xfrm>
          <a:custGeom>
            <a:avLst/>
            <a:gdLst>
              <a:gd name="connsiteX0" fmla="*/ 27093 w 1093893"/>
              <a:gd name="connsiteY0" fmla="*/ 0 h 641985"/>
              <a:gd name="connsiteX1" fmla="*/ 1693 w 1093893"/>
              <a:gd name="connsiteY1" fmla="*/ 63500 h 641985"/>
              <a:gd name="connsiteX2" fmla="*/ 14393 w 1093893"/>
              <a:gd name="connsiteY2" fmla="*/ 165100 h 641985"/>
              <a:gd name="connsiteX3" fmla="*/ 128693 w 1093893"/>
              <a:gd name="connsiteY3" fmla="*/ 228600 h 641985"/>
              <a:gd name="connsiteX4" fmla="*/ 204893 w 1093893"/>
              <a:gd name="connsiteY4" fmla="*/ 241300 h 641985"/>
              <a:gd name="connsiteX5" fmla="*/ 242993 w 1093893"/>
              <a:gd name="connsiteY5" fmla="*/ 254000 h 641985"/>
              <a:gd name="connsiteX6" fmla="*/ 306493 w 1093893"/>
              <a:gd name="connsiteY6" fmla="*/ 266700 h 641985"/>
              <a:gd name="connsiteX7" fmla="*/ 865293 w 1093893"/>
              <a:gd name="connsiteY7" fmla="*/ 266700 h 641985"/>
              <a:gd name="connsiteX8" fmla="*/ 966893 w 1093893"/>
              <a:gd name="connsiteY8" fmla="*/ 292100 h 641985"/>
              <a:gd name="connsiteX9" fmla="*/ 1043093 w 1093893"/>
              <a:gd name="connsiteY9" fmla="*/ 317500 h 641985"/>
              <a:gd name="connsiteX10" fmla="*/ 1081193 w 1093893"/>
              <a:gd name="connsiteY10" fmla="*/ 355600 h 641985"/>
              <a:gd name="connsiteX11" fmla="*/ 1093893 w 1093893"/>
              <a:gd name="connsiteY11" fmla="*/ 393700 h 641985"/>
              <a:gd name="connsiteX12" fmla="*/ 1081193 w 1093893"/>
              <a:gd name="connsiteY12" fmla="*/ 584200 h 641985"/>
              <a:gd name="connsiteX13" fmla="*/ 1068493 w 1093893"/>
              <a:gd name="connsiteY13" fmla="*/ 635000 h 64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3893" h="641985">
                <a:moveTo>
                  <a:pt x="27093" y="0"/>
                </a:moveTo>
                <a:cubicBezTo>
                  <a:pt x="18626" y="21167"/>
                  <a:pt x="3441" y="40770"/>
                  <a:pt x="1693" y="63500"/>
                </a:cubicBezTo>
                <a:cubicBezTo>
                  <a:pt x="-925" y="97530"/>
                  <a:pt x="-2804" y="135619"/>
                  <a:pt x="14393" y="165100"/>
                </a:cubicBezTo>
                <a:cubicBezTo>
                  <a:pt x="29021" y="190177"/>
                  <a:pt x="93518" y="220783"/>
                  <a:pt x="128693" y="228600"/>
                </a:cubicBezTo>
                <a:cubicBezTo>
                  <a:pt x="153830" y="234186"/>
                  <a:pt x="179756" y="235714"/>
                  <a:pt x="204893" y="241300"/>
                </a:cubicBezTo>
                <a:cubicBezTo>
                  <a:pt x="217961" y="244204"/>
                  <a:pt x="230006" y="250753"/>
                  <a:pt x="242993" y="254000"/>
                </a:cubicBezTo>
                <a:cubicBezTo>
                  <a:pt x="263934" y="259235"/>
                  <a:pt x="285326" y="262467"/>
                  <a:pt x="306493" y="266700"/>
                </a:cubicBezTo>
                <a:cubicBezTo>
                  <a:pt x="536033" y="256720"/>
                  <a:pt x="639576" y="243350"/>
                  <a:pt x="865293" y="266700"/>
                </a:cubicBezTo>
                <a:cubicBezTo>
                  <a:pt x="900017" y="270292"/>
                  <a:pt x="933775" y="281061"/>
                  <a:pt x="966893" y="292100"/>
                </a:cubicBezTo>
                <a:lnTo>
                  <a:pt x="1043093" y="317500"/>
                </a:lnTo>
                <a:cubicBezTo>
                  <a:pt x="1055793" y="330200"/>
                  <a:pt x="1071230" y="340656"/>
                  <a:pt x="1081193" y="355600"/>
                </a:cubicBezTo>
                <a:cubicBezTo>
                  <a:pt x="1088619" y="366739"/>
                  <a:pt x="1093893" y="380313"/>
                  <a:pt x="1093893" y="393700"/>
                </a:cubicBezTo>
                <a:cubicBezTo>
                  <a:pt x="1093893" y="457341"/>
                  <a:pt x="1088221" y="520948"/>
                  <a:pt x="1081193" y="584200"/>
                </a:cubicBezTo>
                <a:cubicBezTo>
                  <a:pt x="1067154" y="710548"/>
                  <a:pt x="1068493" y="582276"/>
                  <a:pt x="1068493" y="635000"/>
                </a:cubicBezTo>
              </a:path>
            </a:pathLst>
          </a:custGeom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763130" y="4378960"/>
            <a:ext cx="1132471" cy="782320"/>
          </a:xfrm>
          <a:custGeom>
            <a:avLst/>
            <a:gdLst>
              <a:gd name="connsiteX0" fmla="*/ 111760 w 1132471"/>
              <a:gd name="connsiteY0" fmla="*/ 0 h 782320"/>
              <a:gd name="connsiteX1" fmla="*/ 81280 w 1132471"/>
              <a:gd name="connsiteY1" fmla="*/ 91440 h 782320"/>
              <a:gd name="connsiteX2" fmla="*/ 50800 w 1132471"/>
              <a:gd name="connsiteY2" fmla="*/ 152400 h 782320"/>
              <a:gd name="connsiteX3" fmla="*/ 30480 w 1132471"/>
              <a:gd name="connsiteY3" fmla="*/ 182880 h 782320"/>
              <a:gd name="connsiteX4" fmla="*/ 10160 w 1132471"/>
              <a:gd name="connsiteY4" fmla="*/ 243840 h 782320"/>
              <a:gd name="connsiteX5" fmla="*/ 0 w 1132471"/>
              <a:gd name="connsiteY5" fmla="*/ 274320 h 782320"/>
              <a:gd name="connsiteX6" fmla="*/ 10160 w 1132471"/>
              <a:gd name="connsiteY6" fmla="*/ 375920 h 782320"/>
              <a:gd name="connsiteX7" fmla="*/ 20320 w 1132471"/>
              <a:gd name="connsiteY7" fmla="*/ 406400 h 782320"/>
              <a:gd name="connsiteX8" fmla="*/ 50800 w 1132471"/>
              <a:gd name="connsiteY8" fmla="*/ 416560 h 782320"/>
              <a:gd name="connsiteX9" fmla="*/ 91440 w 1132471"/>
              <a:gd name="connsiteY9" fmla="*/ 436880 h 782320"/>
              <a:gd name="connsiteX10" fmla="*/ 121920 w 1132471"/>
              <a:gd name="connsiteY10" fmla="*/ 457200 h 782320"/>
              <a:gd name="connsiteX11" fmla="*/ 233680 w 1132471"/>
              <a:gd name="connsiteY11" fmla="*/ 477520 h 782320"/>
              <a:gd name="connsiteX12" fmla="*/ 294640 w 1132471"/>
              <a:gd name="connsiteY12" fmla="*/ 497840 h 782320"/>
              <a:gd name="connsiteX13" fmla="*/ 548640 w 1132471"/>
              <a:gd name="connsiteY13" fmla="*/ 518160 h 782320"/>
              <a:gd name="connsiteX14" fmla="*/ 741680 w 1132471"/>
              <a:gd name="connsiteY14" fmla="*/ 508000 h 782320"/>
              <a:gd name="connsiteX15" fmla="*/ 782320 w 1132471"/>
              <a:gd name="connsiteY15" fmla="*/ 497840 h 782320"/>
              <a:gd name="connsiteX16" fmla="*/ 894080 w 1132471"/>
              <a:gd name="connsiteY16" fmla="*/ 487680 h 782320"/>
              <a:gd name="connsiteX17" fmla="*/ 1056640 w 1132471"/>
              <a:gd name="connsiteY17" fmla="*/ 497840 h 782320"/>
              <a:gd name="connsiteX18" fmla="*/ 1087120 w 1132471"/>
              <a:gd name="connsiteY18" fmla="*/ 508000 h 782320"/>
              <a:gd name="connsiteX19" fmla="*/ 1117600 w 1132471"/>
              <a:gd name="connsiteY19" fmla="*/ 538480 h 782320"/>
              <a:gd name="connsiteX20" fmla="*/ 1117600 w 1132471"/>
              <a:gd name="connsiteY20" fmla="*/ 721360 h 782320"/>
              <a:gd name="connsiteX21" fmla="*/ 1097280 w 1132471"/>
              <a:gd name="connsiteY21" fmla="*/ 782320 h 78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2471" h="782320">
                <a:moveTo>
                  <a:pt x="111760" y="0"/>
                </a:moveTo>
                <a:cubicBezTo>
                  <a:pt x="101600" y="30480"/>
                  <a:pt x="99102" y="64707"/>
                  <a:pt x="81280" y="91440"/>
                </a:cubicBezTo>
                <a:cubicBezTo>
                  <a:pt x="23046" y="178791"/>
                  <a:pt x="92864" y="68272"/>
                  <a:pt x="50800" y="152400"/>
                </a:cubicBezTo>
                <a:cubicBezTo>
                  <a:pt x="45339" y="163322"/>
                  <a:pt x="35439" y="171722"/>
                  <a:pt x="30480" y="182880"/>
                </a:cubicBezTo>
                <a:cubicBezTo>
                  <a:pt x="21781" y="202453"/>
                  <a:pt x="16933" y="223520"/>
                  <a:pt x="10160" y="243840"/>
                </a:cubicBezTo>
                <a:lnTo>
                  <a:pt x="0" y="274320"/>
                </a:lnTo>
                <a:cubicBezTo>
                  <a:pt x="3387" y="308187"/>
                  <a:pt x="4985" y="342280"/>
                  <a:pt x="10160" y="375920"/>
                </a:cubicBezTo>
                <a:cubicBezTo>
                  <a:pt x="11788" y="386505"/>
                  <a:pt x="12747" y="398827"/>
                  <a:pt x="20320" y="406400"/>
                </a:cubicBezTo>
                <a:cubicBezTo>
                  <a:pt x="27893" y="413973"/>
                  <a:pt x="40956" y="412341"/>
                  <a:pt x="50800" y="416560"/>
                </a:cubicBezTo>
                <a:cubicBezTo>
                  <a:pt x="64721" y="422526"/>
                  <a:pt x="78290" y="429366"/>
                  <a:pt x="91440" y="436880"/>
                </a:cubicBezTo>
                <a:cubicBezTo>
                  <a:pt x="102042" y="442938"/>
                  <a:pt x="110697" y="452390"/>
                  <a:pt x="121920" y="457200"/>
                </a:cubicBezTo>
                <a:cubicBezTo>
                  <a:pt x="145872" y="467465"/>
                  <a:pt x="217199" y="475166"/>
                  <a:pt x="233680" y="477520"/>
                </a:cubicBezTo>
                <a:cubicBezTo>
                  <a:pt x="254000" y="484293"/>
                  <a:pt x="273309" y="495901"/>
                  <a:pt x="294640" y="497840"/>
                </a:cubicBezTo>
                <a:cubicBezTo>
                  <a:pt x="453739" y="512304"/>
                  <a:pt x="369088" y="505335"/>
                  <a:pt x="548640" y="518160"/>
                </a:cubicBezTo>
                <a:cubicBezTo>
                  <a:pt x="612987" y="514773"/>
                  <a:pt x="677487" y="513582"/>
                  <a:pt x="741680" y="508000"/>
                </a:cubicBezTo>
                <a:cubicBezTo>
                  <a:pt x="755591" y="506790"/>
                  <a:pt x="768479" y="499685"/>
                  <a:pt x="782320" y="497840"/>
                </a:cubicBezTo>
                <a:cubicBezTo>
                  <a:pt x="819399" y="492896"/>
                  <a:pt x="856827" y="491067"/>
                  <a:pt x="894080" y="487680"/>
                </a:cubicBezTo>
                <a:cubicBezTo>
                  <a:pt x="948267" y="491067"/>
                  <a:pt x="1002646" y="492156"/>
                  <a:pt x="1056640" y="497840"/>
                </a:cubicBezTo>
                <a:cubicBezTo>
                  <a:pt x="1067291" y="498961"/>
                  <a:pt x="1078209" y="502059"/>
                  <a:pt x="1087120" y="508000"/>
                </a:cubicBezTo>
                <a:cubicBezTo>
                  <a:pt x="1099075" y="515970"/>
                  <a:pt x="1107440" y="528320"/>
                  <a:pt x="1117600" y="538480"/>
                </a:cubicBezTo>
                <a:cubicBezTo>
                  <a:pt x="1136464" y="613935"/>
                  <a:pt x="1138371" y="603657"/>
                  <a:pt x="1117600" y="721360"/>
                </a:cubicBezTo>
                <a:cubicBezTo>
                  <a:pt x="1091644" y="868443"/>
                  <a:pt x="1097280" y="649644"/>
                  <a:pt x="1097280" y="782320"/>
                </a:cubicBezTo>
              </a:path>
            </a:pathLst>
          </a:custGeom>
          <a:ln w="57150" cmpd="sng">
            <a:solidFill>
              <a:srgbClr val="FFFF00"/>
            </a:solidFill>
          </a:ln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06700" y="5354320"/>
            <a:ext cx="701040" cy="558800"/>
          </a:xfrm>
          <a:custGeom>
            <a:avLst/>
            <a:gdLst>
              <a:gd name="connsiteX0" fmla="*/ 0 w 701040"/>
              <a:gd name="connsiteY0" fmla="*/ 0 h 558800"/>
              <a:gd name="connsiteX1" fmla="*/ 10160 w 701040"/>
              <a:gd name="connsiteY1" fmla="*/ 254000 h 558800"/>
              <a:gd name="connsiteX2" fmla="*/ 10160 w 701040"/>
              <a:gd name="connsiteY2" fmla="*/ 345440 h 558800"/>
              <a:gd name="connsiteX3" fmla="*/ 20320 w 701040"/>
              <a:gd name="connsiteY3" fmla="*/ 447040 h 558800"/>
              <a:gd name="connsiteX4" fmla="*/ 40640 w 701040"/>
              <a:gd name="connsiteY4" fmla="*/ 508000 h 558800"/>
              <a:gd name="connsiteX5" fmla="*/ 101600 w 701040"/>
              <a:gd name="connsiteY5" fmla="*/ 558800 h 558800"/>
              <a:gd name="connsiteX6" fmla="*/ 254000 w 701040"/>
              <a:gd name="connsiteY6" fmla="*/ 548640 h 558800"/>
              <a:gd name="connsiteX7" fmla="*/ 284480 w 701040"/>
              <a:gd name="connsiteY7" fmla="*/ 528320 h 558800"/>
              <a:gd name="connsiteX8" fmla="*/ 314960 w 701040"/>
              <a:gd name="connsiteY8" fmla="*/ 518160 h 558800"/>
              <a:gd name="connsiteX9" fmla="*/ 436880 w 701040"/>
              <a:gd name="connsiteY9" fmla="*/ 416560 h 558800"/>
              <a:gd name="connsiteX10" fmla="*/ 497840 w 701040"/>
              <a:gd name="connsiteY10" fmla="*/ 325120 h 558800"/>
              <a:gd name="connsiteX11" fmla="*/ 518160 w 701040"/>
              <a:gd name="connsiteY11" fmla="*/ 294640 h 558800"/>
              <a:gd name="connsiteX12" fmla="*/ 528320 w 701040"/>
              <a:gd name="connsiteY12" fmla="*/ 264160 h 558800"/>
              <a:gd name="connsiteX13" fmla="*/ 558800 w 701040"/>
              <a:gd name="connsiteY13" fmla="*/ 243840 h 558800"/>
              <a:gd name="connsiteX14" fmla="*/ 589280 w 701040"/>
              <a:gd name="connsiteY14" fmla="*/ 182880 h 558800"/>
              <a:gd name="connsiteX15" fmla="*/ 650240 w 701040"/>
              <a:gd name="connsiteY15" fmla="*/ 142240 h 558800"/>
              <a:gd name="connsiteX16" fmla="*/ 670560 w 701040"/>
              <a:gd name="connsiteY16" fmla="*/ 111760 h 558800"/>
              <a:gd name="connsiteX17" fmla="*/ 680720 w 701040"/>
              <a:gd name="connsiteY17" fmla="*/ 81280 h 558800"/>
              <a:gd name="connsiteX18" fmla="*/ 701040 w 701040"/>
              <a:gd name="connsiteY18" fmla="*/ 7112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1040" h="558800">
                <a:moveTo>
                  <a:pt x="0" y="0"/>
                </a:moveTo>
                <a:cubicBezTo>
                  <a:pt x="3387" y="84667"/>
                  <a:pt x="4330" y="169466"/>
                  <a:pt x="10160" y="254000"/>
                </a:cubicBezTo>
                <a:cubicBezTo>
                  <a:pt x="16782" y="350023"/>
                  <a:pt x="32613" y="233174"/>
                  <a:pt x="10160" y="345440"/>
                </a:cubicBezTo>
                <a:cubicBezTo>
                  <a:pt x="13547" y="379307"/>
                  <a:pt x="14048" y="413587"/>
                  <a:pt x="20320" y="447040"/>
                </a:cubicBezTo>
                <a:cubicBezTo>
                  <a:pt x="24267" y="468092"/>
                  <a:pt x="22818" y="496119"/>
                  <a:pt x="40640" y="508000"/>
                </a:cubicBezTo>
                <a:cubicBezTo>
                  <a:pt x="83075" y="536290"/>
                  <a:pt x="62486" y="519686"/>
                  <a:pt x="101600" y="558800"/>
                </a:cubicBezTo>
                <a:cubicBezTo>
                  <a:pt x="152400" y="555413"/>
                  <a:pt x="203780" y="557010"/>
                  <a:pt x="254000" y="548640"/>
                </a:cubicBezTo>
                <a:cubicBezTo>
                  <a:pt x="266045" y="546633"/>
                  <a:pt x="273558" y="533781"/>
                  <a:pt x="284480" y="528320"/>
                </a:cubicBezTo>
                <a:cubicBezTo>
                  <a:pt x="294059" y="523531"/>
                  <a:pt x="305598" y="523361"/>
                  <a:pt x="314960" y="518160"/>
                </a:cubicBezTo>
                <a:cubicBezTo>
                  <a:pt x="354650" y="496110"/>
                  <a:pt x="411816" y="454157"/>
                  <a:pt x="436880" y="416560"/>
                </a:cubicBezTo>
                <a:lnTo>
                  <a:pt x="497840" y="325120"/>
                </a:lnTo>
                <a:cubicBezTo>
                  <a:pt x="504613" y="314960"/>
                  <a:pt x="514299" y="306224"/>
                  <a:pt x="518160" y="294640"/>
                </a:cubicBezTo>
                <a:cubicBezTo>
                  <a:pt x="521547" y="284480"/>
                  <a:pt x="521630" y="272523"/>
                  <a:pt x="528320" y="264160"/>
                </a:cubicBezTo>
                <a:cubicBezTo>
                  <a:pt x="535948" y="254625"/>
                  <a:pt x="548640" y="250613"/>
                  <a:pt x="558800" y="243840"/>
                </a:cubicBezTo>
                <a:cubicBezTo>
                  <a:pt x="566047" y="222098"/>
                  <a:pt x="570743" y="199100"/>
                  <a:pt x="589280" y="182880"/>
                </a:cubicBezTo>
                <a:cubicBezTo>
                  <a:pt x="607659" y="166798"/>
                  <a:pt x="650240" y="142240"/>
                  <a:pt x="650240" y="142240"/>
                </a:cubicBezTo>
                <a:cubicBezTo>
                  <a:pt x="657013" y="132080"/>
                  <a:pt x="665099" y="122682"/>
                  <a:pt x="670560" y="111760"/>
                </a:cubicBezTo>
                <a:cubicBezTo>
                  <a:pt x="675349" y="102181"/>
                  <a:pt x="674294" y="89848"/>
                  <a:pt x="680720" y="81280"/>
                </a:cubicBezTo>
                <a:cubicBezTo>
                  <a:pt x="685264" y="75222"/>
                  <a:pt x="694267" y="74507"/>
                  <a:pt x="701040" y="71120"/>
                </a:cubicBezTo>
              </a:path>
            </a:pathLst>
          </a:custGeom>
          <a:ln w="57150" cmpd="sng">
            <a:solidFill>
              <a:srgbClr val="FFFF00"/>
            </a:solidFill>
          </a:ln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848860" y="2684781"/>
            <a:ext cx="2794000" cy="1605280"/>
          </a:xfrm>
          <a:custGeom>
            <a:avLst/>
            <a:gdLst>
              <a:gd name="connsiteX0" fmla="*/ 0 w 2794000"/>
              <a:gd name="connsiteY0" fmla="*/ 1605280 h 1605280"/>
              <a:gd name="connsiteX1" fmla="*/ 132080 w 2794000"/>
              <a:gd name="connsiteY1" fmla="*/ 1513840 h 1605280"/>
              <a:gd name="connsiteX2" fmla="*/ 162560 w 2794000"/>
              <a:gd name="connsiteY2" fmla="*/ 1503680 h 1605280"/>
              <a:gd name="connsiteX3" fmla="*/ 223520 w 2794000"/>
              <a:gd name="connsiteY3" fmla="*/ 1473200 h 1605280"/>
              <a:gd name="connsiteX4" fmla="*/ 254000 w 2794000"/>
              <a:gd name="connsiteY4" fmla="*/ 1442720 h 1605280"/>
              <a:gd name="connsiteX5" fmla="*/ 274320 w 2794000"/>
              <a:gd name="connsiteY5" fmla="*/ 1412240 h 1605280"/>
              <a:gd name="connsiteX6" fmla="*/ 304800 w 2794000"/>
              <a:gd name="connsiteY6" fmla="*/ 1402080 h 1605280"/>
              <a:gd name="connsiteX7" fmla="*/ 345440 w 2794000"/>
              <a:gd name="connsiteY7" fmla="*/ 1341120 h 1605280"/>
              <a:gd name="connsiteX8" fmla="*/ 396240 w 2794000"/>
              <a:gd name="connsiteY8" fmla="*/ 1280160 h 1605280"/>
              <a:gd name="connsiteX9" fmla="*/ 426720 w 2794000"/>
              <a:gd name="connsiteY9" fmla="*/ 1249680 h 1605280"/>
              <a:gd name="connsiteX10" fmla="*/ 457200 w 2794000"/>
              <a:gd name="connsiteY10" fmla="*/ 1209040 h 1605280"/>
              <a:gd name="connsiteX11" fmla="*/ 467360 w 2794000"/>
              <a:gd name="connsiteY11" fmla="*/ 1178560 h 1605280"/>
              <a:gd name="connsiteX12" fmla="*/ 528320 w 2794000"/>
              <a:gd name="connsiteY12" fmla="*/ 1127760 h 1605280"/>
              <a:gd name="connsiteX13" fmla="*/ 568960 w 2794000"/>
              <a:gd name="connsiteY13" fmla="*/ 1066800 h 1605280"/>
              <a:gd name="connsiteX14" fmla="*/ 640080 w 2794000"/>
              <a:gd name="connsiteY14" fmla="*/ 985520 h 1605280"/>
              <a:gd name="connsiteX15" fmla="*/ 690880 w 2794000"/>
              <a:gd name="connsiteY15" fmla="*/ 924560 h 1605280"/>
              <a:gd name="connsiteX16" fmla="*/ 721360 w 2794000"/>
              <a:gd name="connsiteY16" fmla="*/ 904240 h 1605280"/>
              <a:gd name="connsiteX17" fmla="*/ 772160 w 2794000"/>
              <a:gd name="connsiteY17" fmla="*/ 853440 h 1605280"/>
              <a:gd name="connsiteX18" fmla="*/ 802640 w 2794000"/>
              <a:gd name="connsiteY18" fmla="*/ 822960 h 1605280"/>
              <a:gd name="connsiteX19" fmla="*/ 843280 w 2794000"/>
              <a:gd name="connsiteY19" fmla="*/ 812800 h 1605280"/>
              <a:gd name="connsiteX20" fmla="*/ 894080 w 2794000"/>
              <a:gd name="connsiteY20" fmla="*/ 762000 h 1605280"/>
              <a:gd name="connsiteX21" fmla="*/ 944880 w 2794000"/>
              <a:gd name="connsiteY21" fmla="*/ 711200 h 1605280"/>
              <a:gd name="connsiteX22" fmla="*/ 1016000 w 2794000"/>
              <a:gd name="connsiteY22" fmla="*/ 640080 h 1605280"/>
              <a:gd name="connsiteX23" fmla="*/ 1097280 w 2794000"/>
              <a:gd name="connsiteY23" fmla="*/ 548640 h 1605280"/>
              <a:gd name="connsiteX24" fmla="*/ 1158240 w 2794000"/>
              <a:gd name="connsiteY24" fmla="*/ 508000 h 1605280"/>
              <a:gd name="connsiteX25" fmla="*/ 1209040 w 2794000"/>
              <a:gd name="connsiteY25" fmla="*/ 467360 h 1605280"/>
              <a:gd name="connsiteX26" fmla="*/ 1270000 w 2794000"/>
              <a:gd name="connsiteY26" fmla="*/ 426720 h 1605280"/>
              <a:gd name="connsiteX27" fmla="*/ 1290320 w 2794000"/>
              <a:gd name="connsiteY27" fmla="*/ 355600 h 1605280"/>
              <a:gd name="connsiteX28" fmla="*/ 1320800 w 2794000"/>
              <a:gd name="connsiteY28" fmla="*/ 254000 h 1605280"/>
              <a:gd name="connsiteX29" fmla="*/ 1341120 w 2794000"/>
              <a:gd name="connsiteY29" fmla="*/ 60960 h 1605280"/>
              <a:gd name="connsiteX30" fmla="*/ 1351280 w 2794000"/>
              <a:gd name="connsiteY30" fmla="*/ 30480 h 1605280"/>
              <a:gd name="connsiteX31" fmla="*/ 1381760 w 2794000"/>
              <a:gd name="connsiteY31" fmla="*/ 40640 h 1605280"/>
              <a:gd name="connsiteX32" fmla="*/ 1391920 w 2794000"/>
              <a:gd name="connsiteY32" fmla="*/ 71120 h 1605280"/>
              <a:gd name="connsiteX33" fmla="*/ 1320800 w 2794000"/>
              <a:gd name="connsiteY33" fmla="*/ 81280 h 1605280"/>
              <a:gd name="connsiteX34" fmla="*/ 1290320 w 2794000"/>
              <a:gd name="connsiteY34" fmla="*/ 50800 h 1605280"/>
              <a:gd name="connsiteX35" fmla="*/ 1320800 w 2794000"/>
              <a:gd name="connsiteY35" fmla="*/ 30480 h 1605280"/>
              <a:gd name="connsiteX36" fmla="*/ 1381760 w 2794000"/>
              <a:gd name="connsiteY36" fmla="*/ 40640 h 1605280"/>
              <a:gd name="connsiteX37" fmla="*/ 1391920 w 2794000"/>
              <a:gd name="connsiteY37" fmla="*/ 71120 h 1605280"/>
              <a:gd name="connsiteX38" fmla="*/ 1371600 w 2794000"/>
              <a:gd name="connsiteY38" fmla="*/ 10160 h 1605280"/>
              <a:gd name="connsiteX39" fmla="*/ 1412240 w 2794000"/>
              <a:gd name="connsiteY39" fmla="*/ 0 h 1605280"/>
              <a:gd name="connsiteX40" fmla="*/ 1483360 w 2794000"/>
              <a:gd name="connsiteY40" fmla="*/ 10160 h 1605280"/>
              <a:gd name="connsiteX41" fmla="*/ 1493520 w 2794000"/>
              <a:gd name="connsiteY41" fmla="*/ 40640 h 1605280"/>
              <a:gd name="connsiteX42" fmla="*/ 1452880 w 2794000"/>
              <a:gd name="connsiteY42" fmla="*/ 60960 h 1605280"/>
              <a:gd name="connsiteX43" fmla="*/ 1524000 w 2794000"/>
              <a:gd name="connsiteY43" fmla="*/ 40640 h 1605280"/>
              <a:gd name="connsiteX44" fmla="*/ 1574800 w 2794000"/>
              <a:gd name="connsiteY44" fmla="*/ 111760 h 1605280"/>
              <a:gd name="connsiteX45" fmla="*/ 1605280 w 2794000"/>
              <a:gd name="connsiteY45" fmla="*/ 101600 h 1605280"/>
              <a:gd name="connsiteX46" fmla="*/ 1778000 w 2794000"/>
              <a:gd name="connsiteY46" fmla="*/ 142240 h 1605280"/>
              <a:gd name="connsiteX47" fmla="*/ 1798320 w 2794000"/>
              <a:gd name="connsiteY47" fmla="*/ 172720 h 1605280"/>
              <a:gd name="connsiteX48" fmla="*/ 1838960 w 2794000"/>
              <a:gd name="connsiteY48" fmla="*/ 152400 h 1605280"/>
              <a:gd name="connsiteX49" fmla="*/ 1930400 w 2794000"/>
              <a:gd name="connsiteY49" fmla="*/ 162560 h 1605280"/>
              <a:gd name="connsiteX50" fmla="*/ 1940560 w 2794000"/>
              <a:gd name="connsiteY50" fmla="*/ 193040 h 1605280"/>
              <a:gd name="connsiteX51" fmla="*/ 1920240 w 2794000"/>
              <a:gd name="connsiteY51" fmla="*/ 162560 h 1605280"/>
              <a:gd name="connsiteX52" fmla="*/ 1879600 w 2794000"/>
              <a:gd name="connsiteY52" fmla="*/ 172720 h 1605280"/>
              <a:gd name="connsiteX53" fmla="*/ 1879600 w 2794000"/>
              <a:gd name="connsiteY53" fmla="*/ 304800 h 1605280"/>
              <a:gd name="connsiteX54" fmla="*/ 1899920 w 2794000"/>
              <a:gd name="connsiteY54" fmla="*/ 365760 h 1605280"/>
              <a:gd name="connsiteX55" fmla="*/ 1930400 w 2794000"/>
              <a:gd name="connsiteY55" fmla="*/ 386080 h 1605280"/>
              <a:gd name="connsiteX56" fmla="*/ 1991360 w 2794000"/>
              <a:gd name="connsiteY56" fmla="*/ 447040 h 1605280"/>
              <a:gd name="connsiteX57" fmla="*/ 2052320 w 2794000"/>
              <a:gd name="connsiteY57" fmla="*/ 457200 h 1605280"/>
              <a:gd name="connsiteX58" fmla="*/ 2082800 w 2794000"/>
              <a:gd name="connsiteY58" fmla="*/ 467360 h 1605280"/>
              <a:gd name="connsiteX59" fmla="*/ 2225040 w 2794000"/>
              <a:gd name="connsiteY59" fmla="*/ 487680 h 1605280"/>
              <a:gd name="connsiteX60" fmla="*/ 2631440 w 2794000"/>
              <a:gd name="connsiteY60" fmla="*/ 497840 h 1605280"/>
              <a:gd name="connsiteX61" fmla="*/ 2702560 w 2794000"/>
              <a:gd name="connsiteY61" fmla="*/ 528320 h 1605280"/>
              <a:gd name="connsiteX62" fmla="*/ 2773680 w 2794000"/>
              <a:gd name="connsiteY62" fmla="*/ 558800 h 1605280"/>
              <a:gd name="connsiteX63" fmla="*/ 2794000 w 2794000"/>
              <a:gd name="connsiteY63" fmla="*/ 579120 h 160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794000" h="1605280">
                <a:moveTo>
                  <a:pt x="0" y="1605280"/>
                </a:moveTo>
                <a:cubicBezTo>
                  <a:pt x="64191" y="1555354"/>
                  <a:pt x="72280" y="1539469"/>
                  <a:pt x="132080" y="1513840"/>
                </a:cubicBezTo>
                <a:cubicBezTo>
                  <a:pt x="141924" y="1509621"/>
                  <a:pt x="152981" y="1508469"/>
                  <a:pt x="162560" y="1503680"/>
                </a:cubicBezTo>
                <a:cubicBezTo>
                  <a:pt x="241342" y="1464289"/>
                  <a:pt x="146908" y="1498737"/>
                  <a:pt x="223520" y="1473200"/>
                </a:cubicBezTo>
                <a:cubicBezTo>
                  <a:pt x="233680" y="1463040"/>
                  <a:pt x="244802" y="1453758"/>
                  <a:pt x="254000" y="1442720"/>
                </a:cubicBezTo>
                <a:cubicBezTo>
                  <a:pt x="261817" y="1433339"/>
                  <a:pt x="264785" y="1419868"/>
                  <a:pt x="274320" y="1412240"/>
                </a:cubicBezTo>
                <a:cubicBezTo>
                  <a:pt x="282683" y="1405550"/>
                  <a:pt x="294640" y="1405467"/>
                  <a:pt x="304800" y="1402080"/>
                </a:cubicBezTo>
                <a:cubicBezTo>
                  <a:pt x="318347" y="1381760"/>
                  <a:pt x="328171" y="1358389"/>
                  <a:pt x="345440" y="1341120"/>
                </a:cubicBezTo>
                <a:cubicBezTo>
                  <a:pt x="434488" y="1252072"/>
                  <a:pt x="325515" y="1365030"/>
                  <a:pt x="396240" y="1280160"/>
                </a:cubicBezTo>
                <a:cubicBezTo>
                  <a:pt x="405438" y="1269122"/>
                  <a:pt x="417369" y="1260589"/>
                  <a:pt x="426720" y="1249680"/>
                </a:cubicBezTo>
                <a:cubicBezTo>
                  <a:pt x="437740" y="1236823"/>
                  <a:pt x="447040" y="1222587"/>
                  <a:pt x="457200" y="1209040"/>
                </a:cubicBezTo>
                <a:cubicBezTo>
                  <a:pt x="460587" y="1198880"/>
                  <a:pt x="461419" y="1187471"/>
                  <a:pt x="467360" y="1178560"/>
                </a:cubicBezTo>
                <a:cubicBezTo>
                  <a:pt x="483006" y="1155091"/>
                  <a:pt x="505829" y="1142754"/>
                  <a:pt x="528320" y="1127760"/>
                </a:cubicBezTo>
                <a:cubicBezTo>
                  <a:pt x="547751" y="1069467"/>
                  <a:pt x="524565" y="1123879"/>
                  <a:pt x="568960" y="1066800"/>
                </a:cubicBezTo>
                <a:cubicBezTo>
                  <a:pt x="676264" y="928838"/>
                  <a:pt x="559335" y="1052808"/>
                  <a:pt x="640080" y="985520"/>
                </a:cubicBezTo>
                <a:cubicBezTo>
                  <a:pt x="739947" y="902298"/>
                  <a:pt x="610960" y="1004480"/>
                  <a:pt x="690880" y="924560"/>
                </a:cubicBezTo>
                <a:cubicBezTo>
                  <a:pt x="699514" y="915926"/>
                  <a:pt x="711200" y="911013"/>
                  <a:pt x="721360" y="904240"/>
                </a:cubicBezTo>
                <a:cubicBezTo>
                  <a:pt x="758613" y="848360"/>
                  <a:pt x="721360" y="895773"/>
                  <a:pt x="772160" y="853440"/>
                </a:cubicBezTo>
                <a:cubicBezTo>
                  <a:pt x="783198" y="844242"/>
                  <a:pt x="790165" y="830089"/>
                  <a:pt x="802640" y="822960"/>
                </a:cubicBezTo>
                <a:cubicBezTo>
                  <a:pt x="814764" y="816032"/>
                  <a:pt x="829733" y="816187"/>
                  <a:pt x="843280" y="812800"/>
                </a:cubicBezTo>
                <a:cubicBezTo>
                  <a:pt x="897467" y="731520"/>
                  <a:pt x="826347" y="829733"/>
                  <a:pt x="894080" y="762000"/>
                </a:cubicBezTo>
                <a:cubicBezTo>
                  <a:pt x="961813" y="694267"/>
                  <a:pt x="863600" y="765387"/>
                  <a:pt x="944880" y="711200"/>
                </a:cubicBezTo>
                <a:cubicBezTo>
                  <a:pt x="991461" y="641329"/>
                  <a:pt x="962352" y="657963"/>
                  <a:pt x="1016000" y="640080"/>
                </a:cubicBezTo>
                <a:cubicBezTo>
                  <a:pt x="1040432" y="603433"/>
                  <a:pt x="1055523" y="576478"/>
                  <a:pt x="1097280" y="548640"/>
                </a:cubicBezTo>
                <a:lnTo>
                  <a:pt x="1158240" y="508000"/>
                </a:lnTo>
                <a:cubicBezTo>
                  <a:pt x="1195785" y="451682"/>
                  <a:pt x="1157078" y="496228"/>
                  <a:pt x="1209040" y="467360"/>
                </a:cubicBezTo>
                <a:cubicBezTo>
                  <a:pt x="1230388" y="455500"/>
                  <a:pt x="1270000" y="426720"/>
                  <a:pt x="1270000" y="426720"/>
                </a:cubicBezTo>
                <a:cubicBezTo>
                  <a:pt x="1304145" y="324286"/>
                  <a:pt x="1252048" y="483175"/>
                  <a:pt x="1290320" y="355600"/>
                </a:cubicBezTo>
                <a:cubicBezTo>
                  <a:pt x="1327424" y="231922"/>
                  <a:pt x="1297382" y="347671"/>
                  <a:pt x="1320800" y="254000"/>
                </a:cubicBezTo>
                <a:cubicBezTo>
                  <a:pt x="1327573" y="189653"/>
                  <a:pt x="1332378" y="125069"/>
                  <a:pt x="1341120" y="60960"/>
                </a:cubicBezTo>
                <a:cubicBezTo>
                  <a:pt x="1342567" y="50349"/>
                  <a:pt x="1341701" y="35269"/>
                  <a:pt x="1351280" y="30480"/>
                </a:cubicBezTo>
                <a:cubicBezTo>
                  <a:pt x="1360859" y="25691"/>
                  <a:pt x="1371600" y="37253"/>
                  <a:pt x="1381760" y="40640"/>
                </a:cubicBezTo>
                <a:cubicBezTo>
                  <a:pt x="1385147" y="50800"/>
                  <a:pt x="1397430" y="61937"/>
                  <a:pt x="1391920" y="71120"/>
                </a:cubicBezTo>
                <a:cubicBezTo>
                  <a:pt x="1370995" y="105994"/>
                  <a:pt x="1344934" y="89325"/>
                  <a:pt x="1320800" y="81280"/>
                </a:cubicBezTo>
                <a:cubicBezTo>
                  <a:pt x="1310640" y="71120"/>
                  <a:pt x="1290320" y="65168"/>
                  <a:pt x="1290320" y="50800"/>
                </a:cubicBezTo>
                <a:cubicBezTo>
                  <a:pt x="1290320" y="38589"/>
                  <a:pt x="1308664" y="31828"/>
                  <a:pt x="1320800" y="30480"/>
                </a:cubicBezTo>
                <a:cubicBezTo>
                  <a:pt x="1341274" y="28205"/>
                  <a:pt x="1361440" y="37253"/>
                  <a:pt x="1381760" y="40640"/>
                </a:cubicBezTo>
                <a:cubicBezTo>
                  <a:pt x="1385147" y="50800"/>
                  <a:pt x="1402080" y="67733"/>
                  <a:pt x="1391920" y="71120"/>
                </a:cubicBezTo>
                <a:cubicBezTo>
                  <a:pt x="1310640" y="98213"/>
                  <a:pt x="1371600" y="10160"/>
                  <a:pt x="1371600" y="10160"/>
                </a:cubicBezTo>
                <a:cubicBezTo>
                  <a:pt x="1382327" y="1221"/>
                  <a:pt x="1398693" y="3387"/>
                  <a:pt x="1412240" y="0"/>
                </a:cubicBezTo>
                <a:cubicBezTo>
                  <a:pt x="1435947" y="3387"/>
                  <a:pt x="1461941" y="-550"/>
                  <a:pt x="1483360" y="10160"/>
                </a:cubicBezTo>
                <a:cubicBezTo>
                  <a:pt x="1492939" y="14949"/>
                  <a:pt x="1499030" y="31457"/>
                  <a:pt x="1493520" y="40640"/>
                </a:cubicBezTo>
                <a:cubicBezTo>
                  <a:pt x="1485728" y="53627"/>
                  <a:pt x="1466427" y="54187"/>
                  <a:pt x="1452880" y="60960"/>
                </a:cubicBezTo>
                <a:cubicBezTo>
                  <a:pt x="1437349" y="14366"/>
                  <a:pt x="1423774" y="4194"/>
                  <a:pt x="1524000" y="40640"/>
                </a:cubicBezTo>
                <a:cubicBezTo>
                  <a:pt x="1549171" y="49793"/>
                  <a:pt x="1564939" y="92038"/>
                  <a:pt x="1574800" y="111760"/>
                </a:cubicBezTo>
                <a:cubicBezTo>
                  <a:pt x="1584960" y="108373"/>
                  <a:pt x="1594644" y="100349"/>
                  <a:pt x="1605280" y="101600"/>
                </a:cubicBezTo>
                <a:cubicBezTo>
                  <a:pt x="1689569" y="111516"/>
                  <a:pt x="1716631" y="121784"/>
                  <a:pt x="1778000" y="142240"/>
                </a:cubicBezTo>
                <a:cubicBezTo>
                  <a:pt x="1784773" y="152400"/>
                  <a:pt x="1786275" y="170713"/>
                  <a:pt x="1798320" y="172720"/>
                </a:cubicBezTo>
                <a:cubicBezTo>
                  <a:pt x="1813260" y="175210"/>
                  <a:pt x="1823859" y="153562"/>
                  <a:pt x="1838960" y="152400"/>
                </a:cubicBezTo>
                <a:cubicBezTo>
                  <a:pt x="1869537" y="150048"/>
                  <a:pt x="1899920" y="159173"/>
                  <a:pt x="1930400" y="162560"/>
                </a:cubicBezTo>
                <a:cubicBezTo>
                  <a:pt x="1933787" y="172720"/>
                  <a:pt x="1951270" y="193040"/>
                  <a:pt x="1940560" y="193040"/>
                </a:cubicBezTo>
                <a:cubicBezTo>
                  <a:pt x="1928349" y="193040"/>
                  <a:pt x="1932086" y="159598"/>
                  <a:pt x="1920240" y="162560"/>
                </a:cubicBezTo>
                <a:lnTo>
                  <a:pt x="1879600" y="172720"/>
                </a:lnTo>
                <a:cubicBezTo>
                  <a:pt x="1860655" y="229555"/>
                  <a:pt x="1862088" y="211403"/>
                  <a:pt x="1879600" y="304800"/>
                </a:cubicBezTo>
                <a:cubicBezTo>
                  <a:pt x="1883547" y="325852"/>
                  <a:pt x="1882098" y="353879"/>
                  <a:pt x="1899920" y="365760"/>
                </a:cubicBezTo>
                <a:cubicBezTo>
                  <a:pt x="1910080" y="372533"/>
                  <a:pt x="1921274" y="377968"/>
                  <a:pt x="1930400" y="386080"/>
                </a:cubicBezTo>
                <a:cubicBezTo>
                  <a:pt x="1951878" y="405172"/>
                  <a:pt x="1963014" y="442316"/>
                  <a:pt x="1991360" y="447040"/>
                </a:cubicBezTo>
                <a:cubicBezTo>
                  <a:pt x="2011680" y="450427"/>
                  <a:pt x="2032210" y="452731"/>
                  <a:pt x="2052320" y="457200"/>
                </a:cubicBezTo>
                <a:cubicBezTo>
                  <a:pt x="2062775" y="459523"/>
                  <a:pt x="2072345" y="465037"/>
                  <a:pt x="2082800" y="467360"/>
                </a:cubicBezTo>
                <a:cubicBezTo>
                  <a:pt x="2108228" y="473011"/>
                  <a:pt x="2206112" y="486891"/>
                  <a:pt x="2225040" y="487680"/>
                </a:cubicBezTo>
                <a:cubicBezTo>
                  <a:pt x="2360432" y="493321"/>
                  <a:pt x="2495973" y="494453"/>
                  <a:pt x="2631440" y="497840"/>
                </a:cubicBezTo>
                <a:cubicBezTo>
                  <a:pt x="2702921" y="521667"/>
                  <a:pt x="2614677" y="490656"/>
                  <a:pt x="2702560" y="528320"/>
                </a:cubicBezTo>
                <a:cubicBezTo>
                  <a:pt x="2740491" y="544576"/>
                  <a:pt x="2733244" y="531843"/>
                  <a:pt x="2773680" y="558800"/>
                </a:cubicBezTo>
                <a:cubicBezTo>
                  <a:pt x="2781650" y="564113"/>
                  <a:pt x="2787227" y="572347"/>
                  <a:pt x="2794000" y="579120"/>
                </a:cubicBezTo>
              </a:path>
            </a:pathLst>
          </a:custGeom>
          <a:ln w="57150" cmpd="sng">
            <a:solidFill>
              <a:srgbClr val="FFFF00"/>
            </a:solidFill>
            <a:headEnd type="none"/>
            <a:tailEnd type="triangle"/>
          </a:ln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11600" y="4500982"/>
            <a:ext cx="3670300" cy="858520"/>
          </a:xfrm>
          <a:custGeom>
            <a:avLst/>
            <a:gdLst>
              <a:gd name="connsiteX0" fmla="*/ 0 w 3378200"/>
              <a:gd name="connsiteY0" fmla="*/ 444500 h 647801"/>
              <a:gd name="connsiteX1" fmla="*/ 25400 w 3378200"/>
              <a:gd name="connsiteY1" fmla="*/ 304800 h 647801"/>
              <a:gd name="connsiteX2" fmla="*/ 88900 w 3378200"/>
              <a:gd name="connsiteY2" fmla="*/ 228600 h 647801"/>
              <a:gd name="connsiteX3" fmla="*/ 139700 w 3378200"/>
              <a:gd name="connsiteY3" fmla="*/ 203200 h 647801"/>
              <a:gd name="connsiteX4" fmla="*/ 190500 w 3378200"/>
              <a:gd name="connsiteY4" fmla="*/ 152400 h 647801"/>
              <a:gd name="connsiteX5" fmla="*/ 241300 w 3378200"/>
              <a:gd name="connsiteY5" fmla="*/ 127000 h 647801"/>
              <a:gd name="connsiteX6" fmla="*/ 292100 w 3378200"/>
              <a:gd name="connsiteY6" fmla="*/ 76200 h 647801"/>
              <a:gd name="connsiteX7" fmla="*/ 330200 w 3378200"/>
              <a:gd name="connsiteY7" fmla="*/ 63500 h 647801"/>
              <a:gd name="connsiteX8" fmla="*/ 393700 w 3378200"/>
              <a:gd name="connsiteY8" fmla="*/ 38100 h 647801"/>
              <a:gd name="connsiteX9" fmla="*/ 469900 w 3378200"/>
              <a:gd name="connsiteY9" fmla="*/ 0 h 647801"/>
              <a:gd name="connsiteX10" fmla="*/ 622300 w 3378200"/>
              <a:gd name="connsiteY10" fmla="*/ 12700 h 647801"/>
              <a:gd name="connsiteX11" fmla="*/ 711200 w 3378200"/>
              <a:gd name="connsiteY11" fmla="*/ 38100 h 647801"/>
              <a:gd name="connsiteX12" fmla="*/ 850900 w 3378200"/>
              <a:gd name="connsiteY12" fmla="*/ 177800 h 647801"/>
              <a:gd name="connsiteX13" fmla="*/ 901700 w 3378200"/>
              <a:gd name="connsiteY13" fmla="*/ 228600 h 647801"/>
              <a:gd name="connsiteX14" fmla="*/ 977900 w 3378200"/>
              <a:gd name="connsiteY14" fmla="*/ 317500 h 647801"/>
              <a:gd name="connsiteX15" fmla="*/ 1028700 w 3378200"/>
              <a:gd name="connsiteY15" fmla="*/ 419100 h 647801"/>
              <a:gd name="connsiteX16" fmla="*/ 1054100 w 3378200"/>
              <a:gd name="connsiteY16" fmla="*/ 520700 h 647801"/>
              <a:gd name="connsiteX17" fmla="*/ 1282700 w 3378200"/>
              <a:gd name="connsiteY17" fmla="*/ 558800 h 647801"/>
              <a:gd name="connsiteX18" fmla="*/ 1651000 w 3378200"/>
              <a:gd name="connsiteY18" fmla="*/ 609600 h 647801"/>
              <a:gd name="connsiteX19" fmla="*/ 3162300 w 3378200"/>
              <a:gd name="connsiteY19" fmla="*/ 622300 h 647801"/>
              <a:gd name="connsiteX20" fmla="*/ 3263900 w 3378200"/>
              <a:gd name="connsiteY20" fmla="*/ 635000 h 647801"/>
              <a:gd name="connsiteX21" fmla="*/ 3378200 w 3378200"/>
              <a:gd name="connsiteY21" fmla="*/ 647700 h 6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78200" h="647801">
                <a:moveTo>
                  <a:pt x="0" y="444500"/>
                </a:moveTo>
                <a:cubicBezTo>
                  <a:pt x="1427" y="435941"/>
                  <a:pt x="20075" y="319000"/>
                  <a:pt x="25400" y="304800"/>
                </a:cubicBezTo>
                <a:cubicBezTo>
                  <a:pt x="33551" y="283065"/>
                  <a:pt x="72027" y="240652"/>
                  <a:pt x="88900" y="228600"/>
                </a:cubicBezTo>
                <a:cubicBezTo>
                  <a:pt x="104306" y="217596"/>
                  <a:pt x="124554" y="214559"/>
                  <a:pt x="139700" y="203200"/>
                </a:cubicBezTo>
                <a:cubicBezTo>
                  <a:pt x="158858" y="188832"/>
                  <a:pt x="171342" y="166768"/>
                  <a:pt x="190500" y="152400"/>
                </a:cubicBezTo>
                <a:cubicBezTo>
                  <a:pt x="205646" y="141041"/>
                  <a:pt x="226154" y="138359"/>
                  <a:pt x="241300" y="127000"/>
                </a:cubicBezTo>
                <a:cubicBezTo>
                  <a:pt x="260458" y="112632"/>
                  <a:pt x="272613" y="90119"/>
                  <a:pt x="292100" y="76200"/>
                </a:cubicBezTo>
                <a:cubicBezTo>
                  <a:pt x="302993" y="68419"/>
                  <a:pt x="317665" y="68200"/>
                  <a:pt x="330200" y="63500"/>
                </a:cubicBezTo>
                <a:cubicBezTo>
                  <a:pt x="351546" y="55495"/>
                  <a:pt x="373310" y="48295"/>
                  <a:pt x="393700" y="38100"/>
                </a:cubicBezTo>
                <a:cubicBezTo>
                  <a:pt x="492177" y="-11139"/>
                  <a:pt x="374135" y="31922"/>
                  <a:pt x="469900" y="0"/>
                </a:cubicBezTo>
                <a:cubicBezTo>
                  <a:pt x="520700" y="4233"/>
                  <a:pt x="571718" y="6377"/>
                  <a:pt x="622300" y="12700"/>
                </a:cubicBezTo>
                <a:cubicBezTo>
                  <a:pt x="647815" y="15889"/>
                  <a:pt x="685895" y="29665"/>
                  <a:pt x="711200" y="38100"/>
                </a:cubicBezTo>
                <a:lnTo>
                  <a:pt x="850900" y="177800"/>
                </a:lnTo>
                <a:lnTo>
                  <a:pt x="901700" y="228600"/>
                </a:lnTo>
                <a:cubicBezTo>
                  <a:pt x="932648" y="259548"/>
                  <a:pt x="955091" y="278399"/>
                  <a:pt x="977900" y="317500"/>
                </a:cubicBezTo>
                <a:cubicBezTo>
                  <a:pt x="996979" y="350206"/>
                  <a:pt x="1019517" y="382366"/>
                  <a:pt x="1028700" y="419100"/>
                </a:cubicBezTo>
                <a:cubicBezTo>
                  <a:pt x="1037167" y="452967"/>
                  <a:pt x="1022876" y="505088"/>
                  <a:pt x="1054100" y="520700"/>
                </a:cubicBezTo>
                <a:cubicBezTo>
                  <a:pt x="1158045" y="572672"/>
                  <a:pt x="1086016" y="544751"/>
                  <a:pt x="1282700" y="558800"/>
                </a:cubicBezTo>
                <a:cubicBezTo>
                  <a:pt x="1466227" y="601152"/>
                  <a:pt x="1448746" y="606604"/>
                  <a:pt x="1651000" y="609600"/>
                </a:cubicBezTo>
                <a:lnTo>
                  <a:pt x="3162300" y="622300"/>
                </a:lnTo>
                <a:lnTo>
                  <a:pt x="3263900" y="635000"/>
                </a:lnTo>
                <a:cubicBezTo>
                  <a:pt x="3367415" y="649788"/>
                  <a:pt x="3307056" y="647700"/>
                  <a:pt x="3378200" y="647700"/>
                </a:cubicBezTo>
              </a:path>
            </a:pathLst>
          </a:custGeom>
          <a:ln w="76200" cmpd="sng">
            <a:solidFill>
              <a:srgbClr val="FFFF00"/>
            </a:solidFill>
            <a:headEnd type="none"/>
            <a:tailEnd type="arrow"/>
          </a:ln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972560" y="4610101"/>
            <a:ext cx="3670300" cy="858520"/>
          </a:xfrm>
          <a:custGeom>
            <a:avLst/>
            <a:gdLst>
              <a:gd name="connsiteX0" fmla="*/ 0 w 3378200"/>
              <a:gd name="connsiteY0" fmla="*/ 444500 h 647801"/>
              <a:gd name="connsiteX1" fmla="*/ 25400 w 3378200"/>
              <a:gd name="connsiteY1" fmla="*/ 304800 h 647801"/>
              <a:gd name="connsiteX2" fmla="*/ 88900 w 3378200"/>
              <a:gd name="connsiteY2" fmla="*/ 228600 h 647801"/>
              <a:gd name="connsiteX3" fmla="*/ 139700 w 3378200"/>
              <a:gd name="connsiteY3" fmla="*/ 203200 h 647801"/>
              <a:gd name="connsiteX4" fmla="*/ 190500 w 3378200"/>
              <a:gd name="connsiteY4" fmla="*/ 152400 h 647801"/>
              <a:gd name="connsiteX5" fmla="*/ 241300 w 3378200"/>
              <a:gd name="connsiteY5" fmla="*/ 127000 h 647801"/>
              <a:gd name="connsiteX6" fmla="*/ 292100 w 3378200"/>
              <a:gd name="connsiteY6" fmla="*/ 76200 h 647801"/>
              <a:gd name="connsiteX7" fmla="*/ 330200 w 3378200"/>
              <a:gd name="connsiteY7" fmla="*/ 63500 h 647801"/>
              <a:gd name="connsiteX8" fmla="*/ 393700 w 3378200"/>
              <a:gd name="connsiteY8" fmla="*/ 38100 h 647801"/>
              <a:gd name="connsiteX9" fmla="*/ 469900 w 3378200"/>
              <a:gd name="connsiteY9" fmla="*/ 0 h 647801"/>
              <a:gd name="connsiteX10" fmla="*/ 622300 w 3378200"/>
              <a:gd name="connsiteY10" fmla="*/ 12700 h 647801"/>
              <a:gd name="connsiteX11" fmla="*/ 711200 w 3378200"/>
              <a:gd name="connsiteY11" fmla="*/ 38100 h 647801"/>
              <a:gd name="connsiteX12" fmla="*/ 850900 w 3378200"/>
              <a:gd name="connsiteY12" fmla="*/ 177800 h 647801"/>
              <a:gd name="connsiteX13" fmla="*/ 901700 w 3378200"/>
              <a:gd name="connsiteY13" fmla="*/ 228600 h 647801"/>
              <a:gd name="connsiteX14" fmla="*/ 977900 w 3378200"/>
              <a:gd name="connsiteY14" fmla="*/ 317500 h 647801"/>
              <a:gd name="connsiteX15" fmla="*/ 1028700 w 3378200"/>
              <a:gd name="connsiteY15" fmla="*/ 419100 h 647801"/>
              <a:gd name="connsiteX16" fmla="*/ 1054100 w 3378200"/>
              <a:gd name="connsiteY16" fmla="*/ 520700 h 647801"/>
              <a:gd name="connsiteX17" fmla="*/ 1282700 w 3378200"/>
              <a:gd name="connsiteY17" fmla="*/ 558800 h 647801"/>
              <a:gd name="connsiteX18" fmla="*/ 1651000 w 3378200"/>
              <a:gd name="connsiteY18" fmla="*/ 609600 h 647801"/>
              <a:gd name="connsiteX19" fmla="*/ 3162300 w 3378200"/>
              <a:gd name="connsiteY19" fmla="*/ 622300 h 647801"/>
              <a:gd name="connsiteX20" fmla="*/ 3263900 w 3378200"/>
              <a:gd name="connsiteY20" fmla="*/ 635000 h 647801"/>
              <a:gd name="connsiteX21" fmla="*/ 3378200 w 3378200"/>
              <a:gd name="connsiteY21" fmla="*/ 647700 h 6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78200" h="647801">
                <a:moveTo>
                  <a:pt x="0" y="444500"/>
                </a:moveTo>
                <a:cubicBezTo>
                  <a:pt x="1427" y="435941"/>
                  <a:pt x="20075" y="319000"/>
                  <a:pt x="25400" y="304800"/>
                </a:cubicBezTo>
                <a:cubicBezTo>
                  <a:pt x="33551" y="283065"/>
                  <a:pt x="72027" y="240652"/>
                  <a:pt x="88900" y="228600"/>
                </a:cubicBezTo>
                <a:cubicBezTo>
                  <a:pt x="104306" y="217596"/>
                  <a:pt x="124554" y="214559"/>
                  <a:pt x="139700" y="203200"/>
                </a:cubicBezTo>
                <a:cubicBezTo>
                  <a:pt x="158858" y="188832"/>
                  <a:pt x="171342" y="166768"/>
                  <a:pt x="190500" y="152400"/>
                </a:cubicBezTo>
                <a:cubicBezTo>
                  <a:pt x="205646" y="141041"/>
                  <a:pt x="226154" y="138359"/>
                  <a:pt x="241300" y="127000"/>
                </a:cubicBezTo>
                <a:cubicBezTo>
                  <a:pt x="260458" y="112632"/>
                  <a:pt x="272613" y="90119"/>
                  <a:pt x="292100" y="76200"/>
                </a:cubicBezTo>
                <a:cubicBezTo>
                  <a:pt x="302993" y="68419"/>
                  <a:pt x="317665" y="68200"/>
                  <a:pt x="330200" y="63500"/>
                </a:cubicBezTo>
                <a:cubicBezTo>
                  <a:pt x="351546" y="55495"/>
                  <a:pt x="373310" y="48295"/>
                  <a:pt x="393700" y="38100"/>
                </a:cubicBezTo>
                <a:cubicBezTo>
                  <a:pt x="492177" y="-11139"/>
                  <a:pt x="374135" y="31922"/>
                  <a:pt x="469900" y="0"/>
                </a:cubicBezTo>
                <a:cubicBezTo>
                  <a:pt x="520700" y="4233"/>
                  <a:pt x="571718" y="6377"/>
                  <a:pt x="622300" y="12700"/>
                </a:cubicBezTo>
                <a:cubicBezTo>
                  <a:pt x="647815" y="15889"/>
                  <a:pt x="685895" y="29665"/>
                  <a:pt x="711200" y="38100"/>
                </a:cubicBezTo>
                <a:lnTo>
                  <a:pt x="850900" y="177800"/>
                </a:lnTo>
                <a:lnTo>
                  <a:pt x="901700" y="228600"/>
                </a:lnTo>
                <a:cubicBezTo>
                  <a:pt x="932648" y="259548"/>
                  <a:pt x="955091" y="278399"/>
                  <a:pt x="977900" y="317500"/>
                </a:cubicBezTo>
                <a:cubicBezTo>
                  <a:pt x="996979" y="350206"/>
                  <a:pt x="1019517" y="382366"/>
                  <a:pt x="1028700" y="419100"/>
                </a:cubicBezTo>
                <a:cubicBezTo>
                  <a:pt x="1037167" y="452967"/>
                  <a:pt x="1022876" y="505088"/>
                  <a:pt x="1054100" y="520700"/>
                </a:cubicBezTo>
                <a:cubicBezTo>
                  <a:pt x="1158045" y="572672"/>
                  <a:pt x="1086016" y="544751"/>
                  <a:pt x="1282700" y="558800"/>
                </a:cubicBezTo>
                <a:cubicBezTo>
                  <a:pt x="1466227" y="601152"/>
                  <a:pt x="1448746" y="606604"/>
                  <a:pt x="1651000" y="609600"/>
                </a:cubicBezTo>
                <a:lnTo>
                  <a:pt x="3162300" y="622300"/>
                </a:lnTo>
                <a:lnTo>
                  <a:pt x="3263900" y="635000"/>
                </a:lnTo>
                <a:cubicBezTo>
                  <a:pt x="3367415" y="649788"/>
                  <a:pt x="3307056" y="647700"/>
                  <a:pt x="3378200" y="647700"/>
                </a:cubicBezTo>
              </a:path>
            </a:pathLst>
          </a:custGeom>
          <a:ln w="76200" cmpd="sng">
            <a:solidFill>
              <a:srgbClr val="800000"/>
            </a:solidFill>
            <a:headEnd type="none"/>
            <a:tailEnd type="arrow"/>
          </a:ln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4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>
                <a:cs typeface="Calibri"/>
              </a:rPr>
              <a:t>Cities with Combined Sewers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55" y="1715039"/>
            <a:ext cx="7180326" cy="4523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9432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72302" y="963843"/>
            <a:ext cx="7701799" cy="5384725"/>
            <a:chOff x="-1" y="432954"/>
            <a:chExt cx="9144001" cy="6414886"/>
          </a:xfrm>
        </p:grpSpPr>
        <p:pic>
          <p:nvPicPr>
            <p:cNvPr id="4" name="Picture 3" descr="Screen Shot 2014-05-02 at 7.41.38 AM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39"/>
            <a:stretch/>
          </p:blipFill>
          <p:spPr>
            <a:xfrm>
              <a:off x="-1" y="432954"/>
              <a:ext cx="9144001" cy="6414886"/>
            </a:xfrm>
            <a:prstGeom prst="rect">
              <a:avLst/>
            </a:prstGeom>
            <a:ln>
              <a:solidFill>
                <a:srgbClr val="2D2D8A"/>
              </a:solidFill>
            </a:ln>
          </p:spPr>
        </p:pic>
        <p:sp>
          <p:nvSpPr>
            <p:cNvPr id="3" name="Rectangle 2"/>
            <p:cNvSpPr/>
            <p:nvPr/>
          </p:nvSpPr>
          <p:spPr bwMode="auto">
            <a:xfrm>
              <a:off x="5029200" y="4356100"/>
              <a:ext cx="2527300" cy="2095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06" fontAlgn="base">
                <a:spcBef>
                  <a:spcPct val="0"/>
                </a:spcBef>
                <a:spcAft>
                  <a:spcPct val="0"/>
                </a:spcAft>
              </a:pPr>
              <a:endParaRPr lang="en-US"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232400" y="4361142"/>
            <a:ext cx="3441700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Times New Roman"/>
                <a:cs typeface="Times New Roman"/>
              </a:rPr>
              <a:t>“Early Thursday morning the plant experienced the highest level of water flow ever recorded…”</a:t>
            </a:r>
          </a:p>
        </p:txBody>
      </p:sp>
      <p:sp>
        <p:nvSpPr>
          <p:cNvPr id="11" name="Left Brace 10"/>
          <p:cNvSpPr/>
          <p:nvPr/>
        </p:nvSpPr>
        <p:spPr bwMode="auto">
          <a:xfrm>
            <a:off x="4749800" y="4277232"/>
            <a:ext cx="812800" cy="1739900"/>
          </a:xfrm>
          <a:prstGeom prst="leftBrace">
            <a:avLst/>
          </a:prstGeom>
          <a:noFill/>
          <a:ln w="28575" cmpd="sng">
            <a:solidFill>
              <a:srgbClr val="FF0000"/>
            </a:solidFill>
          </a:ln>
          <a:effectLst/>
          <a:extLst/>
        </p:spPr>
        <p:txBody>
          <a:bodyPr vert="horz" wrap="square" lIns="91430" tIns="45716" rIns="91430" bIns="45716" numCol="1" rtlCol="0" anchor="t" anchorCtr="0" compatLnSpc="1">
            <a:prstTxWarp prst="textNoShape">
              <a:avLst/>
            </a:prstTxWarp>
          </a:bodyPr>
          <a:lstStyle/>
          <a:p>
            <a:pPr algn="ctr" defTabSz="914306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 rot="20207195">
            <a:off x="149885" y="1395488"/>
            <a:ext cx="3034710" cy="6604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30" tIns="45716" rIns="91430" bIns="45716" numCol="1" rtlCol="0" anchor="t" anchorCtr="0" compatLnSpc="1">
            <a:prstTxWarp prst="textNoShape">
              <a:avLst/>
            </a:prstTxWarp>
          </a:bodyPr>
          <a:lstStyle/>
          <a:p>
            <a:pPr algn="ctr" defTabSz="914306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FF0000"/>
                </a:solidFill>
                <a:latin typeface="Calibri"/>
                <a:ea typeface="ヒラギノ角ゴ ProN W3" charset="0"/>
                <a:cs typeface="Calibri"/>
                <a:sym typeface="Gill Sans" charset="0"/>
              </a:rPr>
              <a:t>May 1, 2014</a:t>
            </a:r>
          </a:p>
        </p:txBody>
      </p:sp>
    </p:spTree>
    <p:extLst>
      <p:ext uri="{BB962C8B-B14F-4D97-AF65-F5344CB8AC3E}">
        <p14:creationId xmlns:p14="http://schemas.microsoft.com/office/powerpoint/2010/main" val="174471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1" y="1359834"/>
            <a:ext cx="6594766" cy="5351862"/>
          </a:xfrm>
          <a:prstGeom prst="rect">
            <a:avLst/>
          </a:prstGeom>
          <a:ln>
            <a:solidFill>
              <a:srgbClr val="FF9DAE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17754" y="574805"/>
            <a:ext cx="7772400" cy="722621"/>
          </a:xfrm>
        </p:spPr>
        <p:txBody>
          <a:bodyPr/>
          <a:lstStyle/>
          <a:p>
            <a:pPr algn="l"/>
            <a:r>
              <a:rPr lang="en-US" dirty="0"/>
              <a:t>Eagleville Brook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80644" y="1587915"/>
            <a:ext cx="3623310" cy="59231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9DAE"/>
                </a:solidFill>
              </a:rPr>
              <a:t>Urban Watershed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499896"/>
              </p:ext>
            </p:extLst>
          </p:nvPr>
        </p:nvGraphicFramePr>
        <p:xfrm>
          <a:off x="5849111" y="822353"/>
          <a:ext cx="2755393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Eagleville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Urban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drainage</a:t>
                      </a:r>
                      <a:r>
                        <a:rPr lang="en-US" baseline="0" dirty="0"/>
                        <a:t> 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0.8 mi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% developed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% impervious 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% wetlands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685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682591"/>
              </p:ext>
            </p:extLst>
          </p:nvPr>
        </p:nvGraphicFramePr>
        <p:xfrm>
          <a:off x="2077210" y="994518"/>
          <a:ext cx="2273810" cy="1461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206">
                <a:tc>
                  <a:txBody>
                    <a:bodyPr/>
                    <a:lstStyle/>
                    <a:p>
                      <a:r>
                        <a:rPr lang="en-US" sz="1600" dirty="0"/>
                        <a:t>Fenton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Forest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206">
                <a:tc>
                  <a:txBody>
                    <a:bodyPr/>
                    <a:lstStyle/>
                    <a:p>
                      <a:r>
                        <a:rPr lang="en-US" sz="1600" dirty="0"/>
                        <a:t>% developed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596">
                <a:tc>
                  <a:txBody>
                    <a:bodyPr/>
                    <a:lstStyle/>
                    <a:p>
                      <a:r>
                        <a:rPr lang="en-US" sz="1600" dirty="0"/>
                        <a:t>% impervious 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&lt;1%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371524"/>
              </p:ext>
            </p:extLst>
          </p:nvPr>
        </p:nvGraphicFramePr>
        <p:xfrm>
          <a:off x="4351020" y="994518"/>
          <a:ext cx="2113788" cy="1461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206">
                <a:tc>
                  <a:txBody>
                    <a:bodyPr/>
                    <a:lstStyle/>
                    <a:p>
                      <a:r>
                        <a:rPr lang="en-US" sz="1600" dirty="0"/>
                        <a:t>Roberts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206">
                <a:tc>
                  <a:txBody>
                    <a:bodyPr/>
                    <a:lstStyle/>
                    <a:p>
                      <a:r>
                        <a:rPr lang="en-US" sz="1600" dirty="0"/>
                        <a:t>% developed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596">
                <a:tc>
                  <a:txBody>
                    <a:bodyPr/>
                    <a:lstStyle/>
                    <a:p>
                      <a:r>
                        <a:rPr lang="en-US" sz="1600" dirty="0"/>
                        <a:t>% impervious 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44647"/>
              </p:ext>
            </p:extLst>
          </p:nvPr>
        </p:nvGraphicFramePr>
        <p:xfrm>
          <a:off x="6464808" y="994518"/>
          <a:ext cx="2151889" cy="1461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723">
                <a:tc>
                  <a:txBody>
                    <a:bodyPr/>
                    <a:lstStyle/>
                    <a:p>
                      <a:r>
                        <a:rPr lang="en-US" sz="1600" dirty="0"/>
                        <a:t>Eagleville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Urban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395">
                <a:tc>
                  <a:txBody>
                    <a:bodyPr/>
                    <a:lstStyle/>
                    <a:p>
                      <a:r>
                        <a:rPr lang="en-US" sz="1600" dirty="0"/>
                        <a:t>% developed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890">
                <a:tc>
                  <a:txBody>
                    <a:bodyPr/>
                    <a:lstStyle/>
                    <a:p>
                      <a:r>
                        <a:rPr lang="en-US" sz="1600" dirty="0"/>
                        <a:t>%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impervious 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148914"/>
              </p:ext>
            </p:extLst>
          </p:nvPr>
        </p:nvGraphicFramePr>
        <p:xfrm>
          <a:off x="539494" y="2455526"/>
          <a:ext cx="8110729" cy="35102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533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2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6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79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TDS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conductivity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ammonia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nitrate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phosphate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Macroinverts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56415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077210" y="994518"/>
            <a:ext cx="2273810" cy="14610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51020" y="994518"/>
            <a:ext cx="2113788" cy="14610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52613" y="994518"/>
            <a:ext cx="2164084" cy="14610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84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93242" y="2026326"/>
            <a:ext cx="7527798" cy="3210213"/>
          </a:xfrm>
        </p:spPr>
        <p:txBody>
          <a:bodyPr>
            <a:no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our field results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600" dirty="0">
                <a:solidFill>
                  <a:srgbClr val="00B0F0"/>
                </a:solidFill>
              </a:rPr>
              <a:t>water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land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600" dirty="0"/>
              <a:t>water &amp; 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522974"/>
            <a:ext cx="3063240" cy="204216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70"/>
          <a:stretch/>
        </p:blipFill>
        <p:spPr>
          <a:xfrm>
            <a:off x="6089904" y="4697730"/>
            <a:ext cx="3063240" cy="216027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2610854"/>
            <a:ext cx="3061734" cy="204115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182009" y="1010975"/>
            <a:ext cx="5212951" cy="722621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LAND</a:t>
            </a:r>
            <a:r>
              <a:rPr lang="en-US" sz="5400" b="1" dirty="0">
                <a:solidFill>
                  <a:srgbClr val="0070C0"/>
                </a:solidFill>
              </a:rPr>
              <a:t> &amp; WATER</a:t>
            </a:r>
          </a:p>
        </p:txBody>
      </p:sp>
    </p:spTree>
    <p:extLst>
      <p:ext uri="{BB962C8B-B14F-4D97-AF65-F5344CB8AC3E}">
        <p14:creationId xmlns:p14="http://schemas.microsoft.com/office/powerpoint/2010/main" val="69942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699</TotalTime>
  <Words>821</Words>
  <Application>Microsoft Macintosh PowerPoint</Application>
  <PresentationFormat>On-screen Show (4:3)</PresentationFormat>
  <Paragraphs>204</Paragraphs>
  <Slides>65</Slides>
  <Notes>5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ＭＳ Ｐゴシック</vt:lpstr>
      <vt:lpstr>ヒラギノ角ゴ ProN W3</vt:lpstr>
      <vt:lpstr>Arial</vt:lpstr>
      <vt:lpstr>Calibri</vt:lpstr>
      <vt:lpstr>Calibri Light</vt:lpstr>
      <vt:lpstr>Franklin Gothic Demi Cond</vt:lpstr>
      <vt:lpstr>Gill Sans</vt:lpstr>
      <vt:lpstr>Times New Roman</vt:lpstr>
      <vt:lpstr>Trebuchet MS</vt:lpstr>
      <vt:lpstr>Office Theme</vt:lpstr>
      <vt:lpstr>LAND &amp; WATER</vt:lpstr>
      <vt:lpstr>LAND &amp; WATER</vt:lpstr>
      <vt:lpstr>PowerPoint Presentation</vt:lpstr>
      <vt:lpstr>Watersheds all 3 on same map here</vt:lpstr>
      <vt:lpstr>Fenton River</vt:lpstr>
      <vt:lpstr>Roberts Brook</vt:lpstr>
      <vt:lpstr>Eagleville Brook</vt:lpstr>
      <vt:lpstr>PowerPoint Presentation</vt:lpstr>
      <vt:lpstr>LAND &amp; WATER</vt:lpstr>
      <vt:lpstr>Graphic: Water Cycle - Natural</vt:lpstr>
      <vt:lpstr>What is a Watershed?</vt:lpstr>
      <vt:lpstr>LAND &amp; WATER</vt:lpstr>
      <vt:lpstr>PowerPoint Presentation</vt:lpstr>
      <vt:lpstr>PowerPoint Presentation</vt:lpstr>
      <vt:lpstr>PowerPoint Presentation</vt:lpstr>
      <vt:lpstr>PowerPoint Presentation</vt:lpstr>
      <vt:lpstr>Land Cover vs Land Use</vt:lpstr>
      <vt:lpstr>creating 30m land cover </vt:lpstr>
      <vt:lpstr>What it looks like</vt:lpstr>
      <vt:lpstr>Why create land cover?</vt:lpstr>
      <vt:lpstr>Why create land cover?</vt:lpstr>
      <vt:lpstr>The information, part 1:  STATUS</vt:lpstr>
      <vt:lpstr>PowerPoint Presentation</vt:lpstr>
      <vt:lpstr>Land Cover Status: 2015</vt:lpstr>
      <vt:lpstr>PowerPoint Presentation</vt:lpstr>
      <vt:lpstr>The information, part 2: CHANGE</vt:lpstr>
      <vt:lpstr>PowerPoint Presentation</vt:lpstr>
      <vt:lpstr>the expansion of development</vt:lpstr>
      <vt:lpstr>Turf/Grass vs Ag Field classes</vt:lpstr>
      <vt:lpstr>The “development footprint”(2010)</vt:lpstr>
      <vt:lpstr>Beyond “Basic” Land Cover</vt:lpstr>
      <vt:lpstr>PowerPoint Presentation</vt:lpstr>
      <vt:lpstr>LAND &amp; WATER</vt:lpstr>
      <vt:lpstr>PowerPoint Presentation</vt:lpstr>
      <vt:lpstr>Impervious Surfaces</vt:lpstr>
      <vt:lpstr>Impervious Surfaces</vt:lpstr>
      <vt:lpstr>High resolution (1 ft) impervious cover</vt:lpstr>
      <vt:lpstr>The famous (in certain circles) Impervious Cover Model</vt:lpstr>
      <vt:lpstr>PowerPoint Presentation</vt:lpstr>
      <vt:lpstr>Hydrologic Impacts of Development</vt:lpstr>
      <vt:lpstr>Water Quality Impacts</vt:lpstr>
      <vt:lpstr>PowerPoint Presentation</vt:lpstr>
      <vt:lpstr>A few recent examples from the news</vt:lpstr>
      <vt:lpstr>PowerPoint Presentation</vt:lpstr>
      <vt:lpstr>PowerPoint Presentation</vt:lpstr>
      <vt:lpstr>PowerPoint Presentation</vt:lpstr>
      <vt:lpstr>Water Quantity Impacts</vt:lpstr>
      <vt:lpstr>PowerPoint Presentation</vt:lpstr>
      <vt:lpstr>A partial list of road closings during 2013  Colorado flooding </vt:lpstr>
      <vt:lpstr>Harvey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the National Climate Assessment</vt:lpstr>
      <vt:lpstr>More of this in our future</vt:lpstr>
      <vt:lpstr>Infrastructure Meltdown</vt:lpstr>
      <vt:lpstr>Infrastructure meltdown of the geyser kind</vt:lpstr>
      <vt:lpstr>PowerPoint Presentation</vt:lpstr>
      <vt:lpstr>PowerPoint Presentation</vt:lpstr>
      <vt:lpstr>PowerPoint Presentation</vt:lpstr>
      <vt:lpstr>Combined Sewer Overflows</vt:lpstr>
      <vt:lpstr>Cities with Combined Sewers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Arnold Jr, Chester</dc:creator>
  <cp:lastModifiedBy>Arnold Jr, Chester</cp:lastModifiedBy>
  <cp:revision>71</cp:revision>
  <dcterms:created xsi:type="dcterms:W3CDTF">2017-07-21T16:30:56Z</dcterms:created>
  <dcterms:modified xsi:type="dcterms:W3CDTF">2018-07-19T17:53:07Z</dcterms:modified>
</cp:coreProperties>
</file>