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9144000"/>
  <p:notesSz cx="6858000" cy="9144000"/>
  <p:embeddedFontLst>
    <p:embeddedFont>
      <p:font typeface="Merriweather Sans"/>
      <p:regular r:id="rId41"/>
      <p:bold r:id="rId42"/>
      <p:italic r:id="rId43"/>
      <p:boldItalic r:id="rId44"/>
    </p:embeddedFont>
    <p:embeddedFont>
      <p:font typeface="Montserrat"/>
      <p:bold r:id="rId45"/>
      <p:boldItalic r:id="rId46"/>
    </p:embeddedFont>
    <p:embeddedFont>
      <p:font typeface="Montserrat Medium"/>
      <p:regular r:id="rId47"/>
      <p:bold r:id="rId48"/>
      <p:italic r:id="rId49"/>
      <p:boldItalic r:id="rId50"/>
    </p:embeddedFont>
    <p:embeddedFont>
      <p:font typeface="Gill Sans"/>
      <p:regular r:id="rId51"/>
      <p:bold r:id="rId52"/>
    </p:embeddedFont>
    <p:embeddedFont>
      <p:font typeface="Merriweather"/>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54B2487-940A-4E2C-9268-EB96BC7AE26E}">
  <a:tblStyle styleId="{F54B2487-940A-4E2C-9268-EB96BC7AE26E}"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MerriweatherSans-bold.fntdata"/><Relationship Id="rId41" Type="http://schemas.openxmlformats.org/officeDocument/2006/relationships/font" Target="fonts/MerriweatherSans-regular.fntdata"/><Relationship Id="rId44" Type="http://schemas.openxmlformats.org/officeDocument/2006/relationships/font" Target="fonts/MerriweatherSans-boldItalic.fntdata"/><Relationship Id="rId43" Type="http://schemas.openxmlformats.org/officeDocument/2006/relationships/font" Target="fonts/MerriweatherSans-italic.fntdata"/><Relationship Id="rId46" Type="http://schemas.openxmlformats.org/officeDocument/2006/relationships/font" Target="fonts/Montserrat-boldItalic.fntdata"/><Relationship Id="rId45"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Medium-bold.fntdata"/><Relationship Id="rId47" Type="http://schemas.openxmlformats.org/officeDocument/2006/relationships/font" Target="fonts/MontserratMedium-regular.fntdata"/><Relationship Id="rId49" Type="http://schemas.openxmlformats.org/officeDocument/2006/relationships/font" Target="fonts/Montserrat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illSans-regular.fntdata"/><Relationship Id="rId50" Type="http://schemas.openxmlformats.org/officeDocument/2006/relationships/font" Target="fonts/MontserratMedium-boldItalic.fntdata"/><Relationship Id="rId53" Type="http://schemas.openxmlformats.org/officeDocument/2006/relationships/font" Target="fonts/Merriweather-regular.fntdata"/><Relationship Id="rId52" Type="http://schemas.openxmlformats.org/officeDocument/2006/relationships/font" Target="fonts/GillSans-bold.fntdata"/><Relationship Id="rId11" Type="http://schemas.openxmlformats.org/officeDocument/2006/relationships/slide" Target="slides/slide6.xml"/><Relationship Id="rId55" Type="http://schemas.openxmlformats.org/officeDocument/2006/relationships/font" Target="fonts/Merriweather-italic.fntdata"/><Relationship Id="rId10" Type="http://schemas.openxmlformats.org/officeDocument/2006/relationships/slide" Target="slides/slide5.xml"/><Relationship Id="rId54" Type="http://schemas.openxmlformats.org/officeDocument/2006/relationships/font" Target="fonts/Merriweather-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Merriweath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1pPr>
            <a:lvl2pPr indent="0" lvl="1" marL="4572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2pPr>
            <a:lvl3pPr indent="0" lvl="2" marL="9144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3pPr>
            <a:lvl4pPr indent="0" lvl="3" marL="13716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4pPr>
            <a:lvl5pPr indent="0" lvl="4" marL="18288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5pPr>
            <a:lvl6pPr indent="0" lvl="5" marL="22860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6pPr>
            <a:lvl7pPr indent="0" lvl="6" marL="32004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7pPr>
            <a:lvl8pPr indent="0" lvl="7" marL="45720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8pPr>
            <a:lvl9pPr indent="0" lvl="8" marL="64008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91425" lIns="91425" spcFirstLastPara="1" rIns="91425" wrap="square" tIns="91425"/>
          <a:lstStyle>
            <a:lvl1pPr indent="0" lvl="0" marL="0" marR="0" rtl="0" algn="r">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1pPr>
            <a:lvl2pPr indent="0" lvl="1" marL="4572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2pPr>
            <a:lvl3pPr indent="0" lvl="2" marL="9144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3pPr>
            <a:lvl4pPr indent="0" lvl="3" marL="13716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4pPr>
            <a:lvl5pPr indent="0" lvl="4" marL="18288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5pPr>
            <a:lvl6pPr indent="0" lvl="5" marL="22860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6pPr>
            <a:lvl7pPr indent="0" lvl="6" marL="32004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7pPr>
            <a:lvl8pPr indent="0" lvl="7" marL="45720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8pPr>
            <a:lvl9pPr indent="0" lvl="8" marL="64008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9pPr>
          </a:lstStyle>
          <a:p/>
        </p:txBody>
      </p:sp>
      <p:sp>
        <p:nvSpPr>
          <p:cNvPr id="5" name="Google Shape;5;n"/>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1pPr>
            <a:lvl2pPr indent="0" lvl="1" marL="4572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2pPr>
            <a:lvl3pPr indent="0" lvl="2" marL="9144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3pPr>
            <a:lvl4pPr indent="0" lvl="3" marL="13716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4pPr>
            <a:lvl5pPr indent="0" lvl="4" marL="18288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5pPr>
            <a:lvl6pPr indent="0" lvl="5" marL="22860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6pPr>
            <a:lvl7pPr indent="0" lvl="6" marL="32004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7pPr>
            <a:lvl8pPr indent="0" lvl="7" marL="45720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8pPr>
            <a:lvl9pPr indent="0" lvl="8" marL="6400800" marR="0" rtl="0" algn="l">
              <a:lnSpc>
                <a:spcPct val="100000"/>
              </a:lnSpc>
              <a:spcBef>
                <a:spcPts val="0"/>
              </a:spcBef>
              <a:spcAft>
                <a:spcPts val="0"/>
              </a:spcAft>
              <a:buSzPts val="1400"/>
              <a:buNone/>
              <a:defRPr b="0" i="0" sz="1200" u="none" cap="none" strike="noStrike">
                <a:solidFill>
                  <a:srgbClr val="000000"/>
                </a:solidFill>
                <a:latin typeface="Gill Sans"/>
                <a:ea typeface="Gill Sans"/>
                <a:cs typeface="Gill Sans"/>
                <a:sym typeface="Gill Sans"/>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Gill Sans"/>
              <a:buNone/>
            </a:pPr>
            <a:fld id="{00000000-1234-1234-1234-123412341234}" type="slidenum">
              <a:rPr b="0" i="0" lang="en-US" sz="1200" u="none" cap="none" strike="noStrike">
                <a:solidFill>
                  <a:srgbClr val="000000"/>
                </a:solidFill>
                <a:latin typeface="Gill Sans"/>
                <a:ea typeface="Gill Sans"/>
                <a:cs typeface="Gill Sans"/>
                <a:sym typeface="Gill Sans"/>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2" name="Google Shape;62;p4: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Performance expectations are “end points” that are assessed at the end.</a:t>
            </a:r>
            <a:br>
              <a:rPr lang="en-US"/>
            </a:br>
            <a:br>
              <a:rPr lang="en-US"/>
            </a:br>
            <a:r>
              <a:rPr lang="en-US"/>
              <a:t>Teachers role is to design instruction to get students to that end point.</a:t>
            </a:r>
            <a:br>
              <a:rPr lang="en-US"/>
            </a:br>
            <a:br>
              <a:rPr lang="en-US"/>
            </a:br>
            <a:r>
              <a:rPr lang="en-US"/>
              <a:t>Instruction should engage students in practices</a:t>
            </a:r>
            <a:br>
              <a:rPr lang="en-US"/>
            </a:br>
            <a:endParaRPr/>
          </a:p>
        </p:txBody>
      </p:sp>
      <p:sp>
        <p:nvSpPr>
          <p:cNvPr id="130" name="Google Shape;130;p15: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br>
              <a:rPr lang="en-US"/>
            </a:br>
            <a:r>
              <a:rPr lang="en-US"/>
              <a:t>Scientific Ideas Are Not Enough!</a:t>
            </a:r>
            <a:br>
              <a:rPr lang="en-US"/>
            </a:br>
            <a:br>
              <a:rPr lang="en-US"/>
            </a:br>
            <a:r>
              <a:rPr lang="en-US"/>
              <a:t>Understanding content is inextricably linked to engaging in practices. Simply “consuming” information leads to declarative, isolated ideas.  </a:t>
            </a:r>
            <a:br>
              <a:rPr lang="en-US"/>
            </a:br>
            <a:br>
              <a:rPr lang="en-US"/>
            </a:br>
            <a:r>
              <a:rPr lang="en-US"/>
              <a:t>Science is both a body of knowledge and the process that develops and refines that body of knowledge. Understanding both the ideas and process is essential for progress in science. </a:t>
            </a:r>
            <a:br>
              <a:rPr lang="en-US"/>
            </a:br>
            <a:br>
              <a:rPr lang="en-US"/>
            </a:br>
            <a:r>
              <a:rPr lang="en-US"/>
              <a:t>The learning of science is similar: students cannot learn one without the other.  </a:t>
            </a:r>
            <a:br>
              <a:rPr lang="en-US"/>
            </a:br>
            <a:br>
              <a:rPr lang="en-US"/>
            </a:br>
            <a:endParaRPr/>
          </a:p>
        </p:txBody>
      </p:sp>
      <p:sp>
        <p:nvSpPr>
          <p:cNvPr id="137" name="Google Shape;137;p16: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7: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44" name="Google Shape;14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FFFFFF"/>
              </a:buClr>
              <a:buFont typeface="Gill Sans"/>
              <a:buNone/>
            </a:pPr>
            <a:r>
              <a:rPr b="0" i="0" lang="en-US" sz="1800" u="none" cap="none" strike="noStrike">
                <a:solidFill>
                  <a:srgbClr val="FFFFFF"/>
                </a:solidFill>
                <a:latin typeface="Gill Sans"/>
                <a:ea typeface="Gill Sans"/>
                <a:cs typeface="Gill Sans"/>
                <a:sym typeface="Gill Sans"/>
              </a:rPr>
              <a:t>Berland (2011) describes practices as the habits of mind and processes undertaken by communities of scientists as they work to develop explanations and arguments for explaining natural phenomena and/or leverage science for making informed decisions as citizens.</a:t>
            </a:r>
            <a:endParaRPr/>
          </a:p>
          <a:p>
            <a:pPr indent="0" lvl="0" marL="0" marR="0" rtl="0" algn="l">
              <a:spcBef>
                <a:spcPts val="0"/>
              </a:spcBef>
              <a:spcAft>
                <a:spcPts val="0"/>
              </a:spcAft>
              <a:buFont typeface="Arial"/>
              <a:buNone/>
            </a:pPr>
            <a:r>
              <a:t/>
            </a:r>
            <a:endParaRPr b="0" i="0" sz="1800" u="none" cap="none" strike="noStrike"/>
          </a:p>
          <a:p>
            <a:pPr indent="0" lvl="0" marL="0" marR="0" rtl="0" algn="l">
              <a:spcBef>
                <a:spcPts val="0"/>
              </a:spcBef>
              <a:spcAft>
                <a:spcPts val="0"/>
              </a:spcAft>
              <a:buNone/>
            </a:pPr>
            <a:r>
              <a:t/>
            </a:r>
            <a:endParaRPr b="0" i="0" sz="1800" u="none" cap="none" strike="noStrike"/>
          </a:p>
        </p:txBody>
      </p:sp>
      <p:sp>
        <p:nvSpPr>
          <p:cNvPr id="145" name="Google Shape;145;p1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Gill Sans"/>
              <a:buNone/>
            </a:pPr>
            <a:fld id="{00000000-1234-1234-1234-123412341234}" type="slidenum">
              <a:rPr b="0" i="0" lang="en-US" sz="1200" u="none">
                <a:solidFill>
                  <a:srgbClr val="000000"/>
                </a:solidFill>
                <a:latin typeface="Gill Sans"/>
                <a:ea typeface="Gill Sans"/>
                <a:cs typeface="Gill Sans"/>
                <a:sym typeface="Gill Sans"/>
              </a:rP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236bf5cfc7_1_15: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54" name="Google Shape;154;g236bf5cfc7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5" name="Google Shape;155;g236bf5cfc7_1_1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9: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62" name="Google Shape;16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Font typeface="Arial"/>
              <a:buNone/>
            </a:pPr>
            <a:r>
              <a:t/>
            </a:r>
            <a:endParaRPr/>
          </a:p>
        </p:txBody>
      </p:sp>
      <p:sp>
        <p:nvSpPr>
          <p:cNvPr id="163" name="Google Shape;163;p1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Gill Sans"/>
              <a:buNone/>
            </a:pPr>
            <a:fld id="{00000000-1234-1234-1234-123412341234}" type="slidenum">
              <a:rPr b="0" i="0" lang="en-US" sz="1200" u="none">
                <a:solidFill>
                  <a:srgbClr val="000000"/>
                </a:solidFill>
                <a:latin typeface="Gill Sans"/>
                <a:ea typeface="Gill Sans"/>
                <a:cs typeface="Gill Sans"/>
                <a:sym typeface="Gill Sans"/>
              </a:rP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23675b1aab_0_9: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75" name="Google Shape;175;g23675b1aa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6" name="Google Shape;176;g23675b1aab_0_9: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Present phenomena: aerial photos of 3 water resources located close to the UCONN campus (1 min)</a:t>
            </a:r>
            <a:endParaRPr/>
          </a:p>
          <a:p>
            <a:pPr indent="0" lvl="0" marL="0">
              <a:spcBef>
                <a:spcPts val="0"/>
              </a:spcBef>
              <a:spcAft>
                <a:spcPts val="0"/>
              </a:spcAft>
              <a:buNone/>
            </a:pPr>
            <a:r>
              <a:rPr lang="en-US"/>
              <a:t>Point out overall location relative to each. Then show next slide of each and point out that they have links in their google Scientists notebook</a:t>
            </a:r>
            <a:br>
              <a:rPr lang="en-US"/>
            </a:br>
            <a:endParaRPr/>
          </a:p>
        </p:txBody>
      </p:sp>
      <p:sp>
        <p:nvSpPr>
          <p:cNvPr id="183" name="Google Shape;183;p21: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22: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90" name="Google Shape;19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latin typeface="Gill Sans"/>
                <a:ea typeface="Gill Sans"/>
                <a:cs typeface="Gill Sans"/>
                <a:sym typeface="Gill Sans"/>
              </a:rPr>
              <a:t>1. Think Pair Share</a:t>
            </a:r>
            <a:endParaRPr>
              <a:latin typeface="Gill Sans"/>
              <a:ea typeface="Gill Sans"/>
              <a:cs typeface="Gill Sans"/>
              <a:sym typeface="Gill Sans"/>
            </a:endParaRPr>
          </a:p>
          <a:p>
            <a:pPr indent="0" lvl="0" marL="0" marR="0" rtl="0" algn="l">
              <a:spcBef>
                <a:spcPts val="0"/>
              </a:spcBef>
              <a:spcAft>
                <a:spcPts val="0"/>
              </a:spcAft>
              <a:buNone/>
            </a:pPr>
            <a:r>
              <a:rPr lang="en-US">
                <a:latin typeface="Gill Sans"/>
                <a:ea typeface="Gill Sans"/>
                <a:cs typeface="Gill Sans"/>
                <a:sym typeface="Gill Sans"/>
              </a:rPr>
              <a:t>2. Students write individual initial explanations about the state of each water resource and why in their scientist notebook. (3 min)</a:t>
            </a:r>
            <a:br>
              <a:rPr lang="en-US">
                <a:latin typeface="Gill Sans"/>
                <a:ea typeface="Gill Sans"/>
                <a:cs typeface="Gill Sans"/>
                <a:sym typeface="Gill Sans"/>
              </a:rPr>
            </a:br>
            <a:r>
              <a:rPr lang="en-US">
                <a:latin typeface="Gill Sans"/>
                <a:ea typeface="Gill Sans"/>
                <a:cs typeface="Gill Sans"/>
                <a:sym typeface="Gill Sans"/>
              </a:rPr>
              <a:t>3. Students in small groups share initial ideas and brainstorm how they could answer the question (5 min)</a:t>
            </a:r>
            <a:br>
              <a:rPr lang="en-US">
                <a:latin typeface="Gill Sans"/>
                <a:ea typeface="Gill Sans"/>
                <a:cs typeface="Gill Sans"/>
                <a:sym typeface="Gill Sans"/>
              </a:rPr>
            </a:br>
            <a:br>
              <a:rPr lang="en-US">
                <a:latin typeface="Gill Sans"/>
                <a:ea typeface="Gill Sans"/>
                <a:cs typeface="Gill Sans"/>
                <a:sym typeface="Gill Sans"/>
              </a:rPr>
            </a:br>
            <a:endParaRPr b="0" i="0" sz="1800" u="none" cap="none" strike="noStrike">
              <a:solidFill>
                <a:srgbClr val="000000"/>
              </a:solidFill>
              <a:latin typeface="Gill Sans"/>
              <a:ea typeface="Gill Sans"/>
              <a:cs typeface="Gill Sans"/>
              <a:sym typeface="Gill Sans"/>
            </a:endParaRPr>
          </a:p>
        </p:txBody>
      </p:sp>
      <p:sp>
        <p:nvSpPr>
          <p:cNvPr id="191" name="Google Shape;191;p2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Gill Sans"/>
              <a:buNone/>
            </a:pPr>
            <a:fld id="{00000000-1234-1234-1234-123412341234}" type="slidenum">
              <a:rPr b="0" i="0" lang="en-US" sz="1200" u="none">
                <a:solidFill>
                  <a:srgbClr val="000000"/>
                </a:solidFill>
                <a:latin typeface="Gill Sans"/>
                <a:ea typeface="Gill Sans"/>
                <a:cs typeface="Gill Sans"/>
                <a:sym typeface="Gill Sans"/>
              </a:rP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236abf2503_0_41: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11" name="Google Shape;211;g236abf250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Font typeface="Arial"/>
              <a:buNone/>
            </a:pPr>
            <a:r>
              <a:rPr lang="en-US">
                <a:solidFill>
                  <a:schemeClr val="dk1"/>
                </a:solidFill>
                <a:latin typeface="Gill Sans"/>
                <a:ea typeface="Gill Sans"/>
                <a:cs typeface="Gill Sans"/>
                <a:sym typeface="Gill Sans"/>
              </a:rPr>
              <a:t>3. Whole group discussion to create initial Gotta Have List (5 min)</a:t>
            </a:r>
            <a:endParaRPr/>
          </a:p>
        </p:txBody>
      </p:sp>
      <p:sp>
        <p:nvSpPr>
          <p:cNvPr id="212" name="Google Shape;212;g236abf2503_0_4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1. Review scientific model -  Explanatory Model  - important that it shows the mechanism for the phenomenon – the why it happens. Use pictures, arrows, words (3 min)</a:t>
            </a:r>
            <a:br>
              <a:rPr lang="en-US"/>
            </a:br>
            <a:br>
              <a:rPr lang="en-US"/>
            </a:br>
            <a:br>
              <a:rPr lang="en-US"/>
            </a:br>
            <a:br>
              <a:rPr lang="en-US"/>
            </a:br>
            <a:endParaRPr/>
          </a:p>
        </p:txBody>
      </p:sp>
      <p:sp>
        <p:nvSpPr>
          <p:cNvPr id="219" name="Google Shape;219;p24: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Add discussion of AST - 4 practices. </a:t>
            </a:r>
            <a:endParaRPr/>
          </a:p>
        </p:txBody>
      </p:sp>
      <p:sp>
        <p:nvSpPr>
          <p:cNvPr id="70" name="Google Shape;70;p5: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3e00086c97_0_5: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26" name="Google Shape;226;g3e00086c9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solidFill>
                  <a:schemeClr val="dk1"/>
                </a:solidFill>
              </a:rPr>
              <a:t>2. Student groups work on initial model of 3 water resources (15 min)</a:t>
            </a:r>
            <a:endParaRPr/>
          </a:p>
        </p:txBody>
      </p:sp>
      <p:sp>
        <p:nvSpPr>
          <p:cNvPr id="227" name="Google Shape;227;g3e00086c97_0_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236abf2503_0_48: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33" name="Google Shape;233;g236abf2503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solidFill>
                  <a:schemeClr val="dk1"/>
                </a:solidFill>
              </a:rPr>
              <a:t>3. Groups post models and gallery walk (5 min)</a:t>
            </a:r>
            <a:br>
              <a:rPr lang="en-US">
                <a:solidFill>
                  <a:schemeClr val="dk1"/>
                </a:solidFill>
              </a:rPr>
            </a:br>
            <a:r>
              <a:rPr lang="en-US">
                <a:solidFill>
                  <a:schemeClr val="dk1"/>
                </a:solidFill>
              </a:rPr>
              <a:t>4. Class discussion comparing models and ideas. What would you need to know to answer the question? (10 min) What questions will need to be answered - Create Driving Question Board</a:t>
            </a:r>
            <a:br>
              <a:rPr lang="en-US">
                <a:solidFill>
                  <a:schemeClr val="dk1"/>
                </a:solidFill>
              </a:rPr>
            </a:br>
            <a:r>
              <a:rPr lang="en-US">
                <a:solidFill>
                  <a:schemeClr val="dk1"/>
                </a:solidFill>
              </a:rPr>
              <a:t>5. Preview of next day’s lesson – Water quality testing (1 min)</a:t>
            </a:r>
            <a:endParaRPr/>
          </a:p>
        </p:txBody>
      </p:sp>
      <p:sp>
        <p:nvSpPr>
          <p:cNvPr id="234" name="Google Shape;234;g236abf2503_0_4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236bf5cfc7_1_1: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41" name="Google Shape;241;g236bf5cfc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2" name="Google Shape;242;g236bf5cfc7_1_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23675b1aab_0_1: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51" name="Google Shape;251;g23675b1aa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Complete summary chart together. (15 min)</a:t>
            </a:r>
            <a:endParaRPr/>
          </a:p>
          <a:p>
            <a:pPr indent="0" lvl="0" marL="0">
              <a:spcBef>
                <a:spcPts val="0"/>
              </a:spcBef>
              <a:spcAft>
                <a:spcPts val="0"/>
              </a:spcAft>
              <a:buNone/>
            </a:pPr>
            <a:r>
              <a:rPr lang="en-US"/>
              <a:t>Time to jot down notes </a:t>
            </a:r>
            <a:endParaRPr/>
          </a:p>
          <a:p>
            <a:pPr indent="0" lvl="0" marL="0">
              <a:spcBef>
                <a:spcPts val="0"/>
              </a:spcBef>
              <a:spcAft>
                <a:spcPts val="0"/>
              </a:spcAft>
              <a:buNone/>
            </a:pPr>
            <a:r>
              <a:rPr lang="en-US"/>
              <a:t>Last few minutes share notes and remind them it is OK to copy good ideas</a:t>
            </a:r>
            <a:endParaRPr/>
          </a:p>
          <a:p>
            <a:pPr indent="0" lvl="0" marL="0">
              <a:spcBef>
                <a:spcPts val="0"/>
              </a:spcBef>
              <a:spcAft>
                <a:spcPts val="0"/>
              </a:spcAft>
              <a:buNone/>
            </a:pPr>
            <a:r>
              <a:rPr lang="en-US"/>
              <a:t>Day</a:t>
            </a:r>
            <a:endParaRPr/>
          </a:p>
        </p:txBody>
      </p:sp>
      <p:sp>
        <p:nvSpPr>
          <p:cNvPr id="252" name="Google Shape;252;g23675b1aab_0_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236abf2503_0_9: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60" name="Google Shape;260;g236abf250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Complete summary chart together. (15 min)</a:t>
            </a:r>
            <a:endParaRPr/>
          </a:p>
          <a:p>
            <a:pPr indent="0" lvl="0" marL="0" rtl="0">
              <a:spcBef>
                <a:spcPts val="0"/>
              </a:spcBef>
              <a:spcAft>
                <a:spcPts val="0"/>
              </a:spcAft>
              <a:buNone/>
            </a:pPr>
            <a:r>
              <a:rPr lang="en-US"/>
              <a:t>Time to jot down notes </a:t>
            </a:r>
            <a:endParaRPr/>
          </a:p>
          <a:p>
            <a:pPr indent="0" lvl="0" marL="0" rtl="0">
              <a:spcBef>
                <a:spcPts val="0"/>
              </a:spcBef>
              <a:spcAft>
                <a:spcPts val="0"/>
              </a:spcAft>
              <a:buNone/>
            </a:pPr>
            <a:r>
              <a:rPr lang="en-US"/>
              <a:t>Last few minutes share notes and remind them it is OK to copy good ideas</a:t>
            </a:r>
            <a:endParaRPr/>
          </a:p>
          <a:p>
            <a:pPr indent="0" lvl="0" marL="0" rtl="0">
              <a:spcBef>
                <a:spcPts val="0"/>
              </a:spcBef>
              <a:spcAft>
                <a:spcPts val="0"/>
              </a:spcAft>
              <a:buNone/>
            </a:pPr>
            <a:r>
              <a:rPr lang="en-US"/>
              <a:t>Day</a:t>
            </a:r>
            <a:endParaRPr/>
          </a:p>
        </p:txBody>
      </p:sp>
      <p:sp>
        <p:nvSpPr>
          <p:cNvPr id="261" name="Google Shape;261;g236abf2503_0_9: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e00086c97_0_20: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68" name="Google Shape;268;g3e00086c9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Complete summary chart together. (15 min)</a:t>
            </a:r>
            <a:endParaRPr/>
          </a:p>
          <a:p>
            <a:pPr indent="0" lvl="0" marL="0" rtl="0">
              <a:spcBef>
                <a:spcPts val="0"/>
              </a:spcBef>
              <a:spcAft>
                <a:spcPts val="0"/>
              </a:spcAft>
              <a:buNone/>
            </a:pPr>
            <a:r>
              <a:rPr lang="en-US"/>
              <a:t>Time to jot down notes </a:t>
            </a:r>
            <a:endParaRPr/>
          </a:p>
          <a:p>
            <a:pPr indent="0" lvl="0" marL="0" rtl="0">
              <a:spcBef>
                <a:spcPts val="0"/>
              </a:spcBef>
              <a:spcAft>
                <a:spcPts val="0"/>
              </a:spcAft>
              <a:buNone/>
            </a:pPr>
            <a:r>
              <a:rPr lang="en-US"/>
              <a:t>Last few minutes share notes and remind them it is OK to copy good ideas</a:t>
            </a:r>
            <a:endParaRPr/>
          </a:p>
          <a:p>
            <a:pPr indent="0" lvl="0" marL="0" rtl="0">
              <a:spcBef>
                <a:spcPts val="0"/>
              </a:spcBef>
              <a:spcAft>
                <a:spcPts val="0"/>
              </a:spcAft>
              <a:buNone/>
            </a:pPr>
            <a:r>
              <a:rPr lang="en-US"/>
              <a:t>Day</a:t>
            </a:r>
            <a:endParaRPr/>
          </a:p>
        </p:txBody>
      </p:sp>
      <p:sp>
        <p:nvSpPr>
          <p:cNvPr id="269" name="Google Shape;269;g3e00086c97_0_2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24eab13146_0_0: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76" name="Google Shape;276;g24eab131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77" name="Google Shape;277;g24eab13146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236abf2503_0_16: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84" name="Google Shape;284;g236abf250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Complete summary chart together. (15 min)</a:t>
            </a:r>
            <a:endParaRPr/>
          </a:p>
          <a:p>
            <a:pPr indent="0" lvl="0" marL="0" rtl="0">
              <a:spcBef>
                <a:spcPts val="0"/>
              </a:spcBef>
              <a:spcAft>
                <a:spcPts val="0"/>
              </a:spcAft>
              <a:buNone/>
            </a:pPr>
            <a:r>
              <a:rPr lang="en-US"/>
              <a:t>Time to jot down notes </a:t>
            </a:r>
            <a:endParaRPr/>
          </a:p>
          <a:p>
            <a:pPr indent="0" lvl="0" marL="0" rtl="0">
              <a:spcBef>
                <a:spcPts val="0"/>
              </a:spcBef>
              <a:spcAft>
                <a:spcPts val="0"/>
              </a:spcAft>
              <a:buNone/>
            </a:pPr>
            <a:r>
              <a:rPr lang="en-US"/>
              <a:t>Last few minutes share notes and remind them it is OK to copy good ideas</a:t>
            </a:r>
            <a:endParaRPr/>
          </a:p>
          <a:p>
            <a:pPr indent="0" lvl="0" marL="0" rtl="0">
              <a:spcBef>
                <a:spcPts val="0"/>
              </a:spcBef>
              <a:spcAft>
                <a:spcPts val="0"/>
              </a:spcAft>
              <a:buNone/>
            </a:pPr>
            <a:r>
              <a:rPr lang="en-US"/>
              <a:t>Revise initial models</a:t>
            </a:r>
            <a:endParaRPr/>
          </a:p>
        </p:txBody>
      </p:sp>
      <p:sp>
        <p:nvSpPr>
          <p:cNvPr id="285" name="Google Shape;285;g236abf2503_0_1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236abf2503_0_0: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292" name="Google Shape;292;g236abf25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300"/>
              </a:spcBef>
              <a:spcAft>
                <a:spcPts val="0"/>
              </a:spcAft>
              <a:buNone/>
            </a:pPr>
            <a:r>
              <a:rPr b="1" lang="en-US" sz="1400">
                <a:solidFill>
                  <a:schemeClr val="dk1"/>
                </a:solidFill>
                <a:latin typeface="Times New Roman"/>
                <a:ea typeface="Times New Roman"/>
                <a:cs typeface="Times New Roman"/>
                <a:sym typeface="Times New Roman"/>
              </a:rPr>
              <a:t>PAR</a:t>
            </a:r>
            <a:r>
              <a:rPr b="1" lang="en-US" sz="1400">
                <a:solidFill>
                  <a:schemeClr val="dk1"/>
                </a:solidFill>
                <a:latin typeface="Times New Roman"/>
                <a:ea typeface="Times New Roman"/>
                <a:cs typeface="Times New Roman"/>
                <a:sym typeface="Times New Roman"/>
              </a:rPr>
              <a:t>T</a:t>
            </a:r>
            <a:r>
              <a:rPr b="1" lang="en-US" sz="1400">
                <a:solidFill>
                  <a:schemeClr val="dk1"/>
                </a:solidFill>
                <a:latin typeface="Times New Roman"/>
                <a:ea typeface="Times New Roman"/>
                <a:cs typeface="Times New Roman"/>
                <a:sym typeface="Times New Roman"/>
              </a:rPr>
              <a:t> 1: PLANNING A UNIT AROUND “BIG SCIENCE IDEAS”</a:t>
            </a:r>
            <a:endParaRPr b="1" sz="1400">
              <a:solidFill>
                <a:schemeClr val="dk1"/>
              </a:solidFill>
              <a:latin typeface="Times New Roman"/>
              <a:ea typeface="Times New Roman"/>
              <a:cs typeface="Times New Roman"/>
              <a:sym typeface="Times New Roman"/>
            </a:endParaRPr>
          </a:p>
          <a:p>
            <a:pPr indent="-317500" lvl="1" marL="914400" rtl="0">
              <a:spcBef>
                <a:spcPts val="0"/>
              </a:spcBef>
              <a:spcAft>
                <a:spcPts val="0"/>
              </a:spcAft>
              <a:buSzPts val="1400"/>
              <a:buAutoNum type="alphaLcPeriod"/>
            </a:pPr>
            <a:r>
              <a:rPr lang="en-US"/>
              <a:t>DCIs and PEs and Framework</a:t>
            </a:r>
            <a:endParaRPr/>
          </a:p>
          <a:p>
            <a:pPr indent="-317500" lvl="1" marL="914400" rtl="0">
              <a:spcBef>
                <a:spcPts val="0"/>
              </a:spcBef>
              <a:spcAft>
                <a:spcPts val="0"/>
              </a:spcAft>
              <a:buSzPts val="1400"/>
              <a:buAutoNum type="alphaLcPeriod"/>
            </a:pPr>
            <a:r>
              <a:rPr lang="en-US"/>
              <a:t>Anchoring Phenomenon </a:t>
            </a:r>
            <a:endParaRPr/>
          </a:p>
          <a:p>
            <a:pPr indent="-317500" lvl="1" marL="914400" rtl="0">
              <a:spcBef>
                <a:spcPts val="0"/>
              </a:spcBef>
              <a:spcAft>
                <a:spcPts val="0"/>
              </a:spcAft>
              <a:buSzPts val="1400"/>
              <a:buAutoNum type="alphaLcPeriod"/>
            </a:pPr>
            <a:r>
              <a:rPr lang="en-US"/>
              <a:t>Crosscutting concepts</a:t>
            </a:r>
            <a:endParaRPr/>
          </a:p>
          <a:p>
            <a:pPr indent="-317500" lvl="1" marL="914400" rtl="0">
              <a:spcBef>
                <a:spcPts val="0"/>
              </a:spcBef>
              <a:spcAft>
                <a:spcPts val="0"/>
              </a:spcAft>
              <a:buSzPts val="1400"/>
              <a:buAutoNum type="alphaLcPeriod"/>
            </a:pPr>
            <a:r>
              <a:rPr lang="en-US"/>
              <a:t>Provide a Target Explanation</a:t>
            </a:r>
            <a:endParaRPr/>
          </a:p>
          <a:p>
            <a:pPr indent="-317500" lvl="1" marL="914400" rtl="0">
              <a:spcBef>
                <a:spcPts val="0"/>
              </a:spcBef>
              <a:spcAft>
                <a:spcPts val="0"/>
              </a:spcAft>
              <a:buSzPts val="1400"/>
              <a:buAutoNum type="alphaLcPeriod"/>
            </a:pPr>
            <a:r>
              <a:rPr lang="en-US"/>
              <a:t>Develop Driving Questions</a:t>
            </a:r>
            <a:endParaRPr/>
          </a:p>
          <a:p>
            <a:pPr indent="-317500" lvl="1" marL="914400" rtl="0">
              <a:spcBef>
                <a:spcPts val="0"/>
              </a:spcBef>
              <a:spcAft>
                <a:spcPts val="0"/>
              </a:spcAft>
              <a:buSzPts val="1400"/>
              <a:buAutoNum type="alphaLcPeriod"/>
            </a:pPr>
            <a:r>
              <a:rPr lang="en-US"/>
              <a:t>Construct example of final model</a:t>
            </a:r>
            <a:endParaRPr/>
          </a:p>
          <a:p>
            <a:pPr indent="-317500" lvl="1" marL="914400" rtl="0">
              <a:spcBef>
                <a:spcPts val="0"/>
              </a:spcBef>
              <a:spcAft>
                <a:spcPts val="0"/>
              </a:spcAft>
              <a:buSzPts val="1400"/>
              <a:buAutoNum type="alphaLcPeriod"/>
            </a:pPr>
            <a:r>
              <a:rPr lang="en-US"/>
              <a:t>Identify concepts (scientific principles) within target explanation</a:t>
            </a:r>
            <a:endParaRPr/>
          </a:p>
          <a:p>
            <a:pPr indent="-317500" lvl="1" marL="914400" rtl="0">
              <a:spcBef>
                <a:spcPts val="0"/>
              </a:spcBef>
              <a:spcAft>
                <a:spcPts val="0"/>
              </a:spcAft>
              <a:buSzPts val="1400"/>
              <a:buAutoNum type="alphaLcPeriod"/>
            </a:pPr>
            <a:r>
              <a:rPr lang="en-US"/>
              <a:t>Choose classroom activities to help students understand these scientific principles</a:t>
            </a:r>
            <a:endParaRPr/>
          </a:p>
          <a:p>
            <a:pPr indent="-317500" lvl="1" marL="914400" rtl="0">
              <a:spcBef>
                <a:spcPts val="0"/>
              </a:spcBef>
              <a:spcAft>
                <a:spcPts val="0"/>
              </a:spcAft>
              <a:buSzPts val="1400"/>
              <a:buAutoNum type="alphaLcPeriod"/>
            </a:pPr>
            <a:r>
              <a:rPr lang="en-US"/>
              <a:t>Identify previous and future ideas and reasoning </a:t>
            </a:r>
            <a:endParaRPr/>
          </a:p>
          <a:p>
            <a:pPr indent="0" lvl="0" marL="0" rtl="0" algn="l">
              <a:lnSpc>
                <a:spcPct val="150000"/>
              </a:lnSpc>
              <a:spcBef>
                <a:spcPts val="300"/>
              </a:spcBef>
              <a:spcAft>
                <a:spcPts val="0"/>
              </a:spcAft>
              <a:buNone/>
            </a:pPr>
            <a:r>
              <a:t/>
            </a:r>
            <a:endParaRPr b="1" sz="1100">
              <a:solidFill>
                <a:schemeClr val="dk1"/>
              </a:solidFill>
              <a:latin typeface="Times New Roman"/>
              <a:ea typeface="Times New Roman"/>
              <a:cs typeface="Times New Roman"/>
              <a:sym typeface="Times New Roman"/>
            </a:endParaRPr>
          </a:p>
          <a:p>
            <a:pPr indent="0" lvl="0" marL="0" rtl="0" algn="l">
              <a:lnSpc>
                <a:spcPct val="150000"/>
              </a:lnSpc>
              <a:spcBef>
                <a:spcPts val="300"/>
              </a:spcBef>
              <a:spcAft>
                <a:spcPts val="0"/>
              </a:spcAft>
              <a:buNone/>
            </a:pPr>
            <a:r>
              <a:t/>
            </a:r>
            <a:endParaRPr b="1" sz="1100">
              <a:solidFill>
                <a:schemeClr val="dk1"/>
              </a:solidFill>
              <a:latin typeface="Times New Roman"/>
              <a:ea typeface="Times New Roman"/>
              <a:cs typeface="Times New Roman"/>
              <a:sym typeface="Times New Roman"/>
            </a:endParaRPr>
          </a:p>
          <a:p>
            <a:pPr indent="0" lvl="0" marL="0" rtl="0" algn="l">
              <a:lnSpc>
                <a:spcPct val="150000"/>
              </a:lnSpc>
              <a:spcBef>
                <a:spcPts val="300"/>
              </a:spcBef>
              <a:spcAft>
                <a:spcPts val="0"/>
              </a:spcAft>
              <a:buNone/>
            </a:pPr>
            <a:r>
              <a:t/>
            </a:r>
            <a:endParaRPr b="1" sz="1100">
              <a:solidFill>
                <a:schemeClr val="dk1"/>
              </a:solidFill>
              <a:latin typeface="Times New Roman"/>
              <a:ea typeface="Times New Roman"/>
              <a:cs typeface="Times New Roman"/>
              <a:sym typeface="Times New Roman"/>
            </a:endParaRPr>
          </a:p>
          <a:p>
            <a:pPr indent="0" lvl="0" marL="0" rtl="0">
              <a:lnSpc>
                <a:spcPct val="115000"/>
              </a:lnSpc>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0" lvl="0" marL="0">
              <a:spcBef>
                <a:spcPts val="0"/>
              </a:spcBef>
              <a:spcAft>
                <a:spcPts val="0"/>
              </a:spcAft>
              <a:buNone/>
            </a:pPr>
            <a:r>
              <a:t/>
            </a:r>
            <a:endParaRPr/>
          </a:p>
        </p:txBody>
      </p:sp>
      <p:sp>
        <p:nvSpPr>
          <p:cNvPr id="293" name="Google Shape;293;g236abf2503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24ecae4b78_0_0: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00" name="Google Shape;300;g24ecae4b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01" name="Google Shape;301;g24ecae4b78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77" name="Google Shape;77;p6: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3e00086c97_0_27: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08" name="Google Shape;308;g3e00086c9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sz="2400">
                <a:solidFill>
                  <a:schemeClr val="lt1"/>
                </a:solidFill>
                <a:latin typeface="Times New Roman"/>
                <a:ea typeface="Times New Roman"/>
                <a:cs typeface="Times New Roman"/>
                <a:sym typeface="Times New Roman"/>
              </a:rPr>
              <a:t>This conversation is different from the previous one, in that students are not trying to explain the outcome of an activity, but to relate the activity to a bigger science idea or puzzle that the unit is framed around.</a:t>
            </a:r>
            <a:endParaRPr/>
          </a:p>
        </p:txBody>
      </p:sp>
      <p:sp>
        <p:nvSpPr>
          <p:cNvPr id="309" name="Google Shape;309;g3e00086c97_0_27: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24ecae4b78_0_7: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16" name="Google Shape;316;g24ecae4b7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7" name="Google Shape;317;g24ecae4b78_0_7: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3e00086c97_0_43: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24" name="Google Shape;324;g3e00086c9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5" name="Google Shape;325;g3e00086c97_0_4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3e00086c97_0_36: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32" name="Google Shape;332;g3e00086c9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3" name="Google Shape;333;g3e00086c97_0_3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3c0811452e_0_2: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40" name="Google Shape;340;g3c0811452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1" name="Google Shape;341;g3c0811452e_0_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236abf2503_0_23: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48" name="Google Shape;348;g236abf250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9" name="Google Shape;349;g236abf2503_0_23: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Gill Sans"/>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400"/>
              </a:spcBef>
              <a:spcAft>
                <a:spcPts val="0"/>
              </a:spcAft>
              <a:buNone/>
            </a:pPr>
            <a:r>
              <a:rPr lang="en-US" sz="1200">
                <a:latin typeface="Gill Sans"/>
                <a:ea typeface="Gill Sans"/>
                <a:cs typeface="Gill Sans"/>
                <a:sym typeface="Gill Sans"/>
              </a:rPr>
              <a:t>Berland (2011) describes practices as the habits of mind and processes undertaken by communities of scientists as they work to develop explanations and arguments for explai</a:t>
            </a:r>
            <a:r>
              <a:rPr lang="en-US" sz="1200">
                <a:solidFill>
                  <a:srgbClr val="FFFFFF"/>
                </a:solidFill>
                <a:latin typeface="Gill Sans"/>
                <a:ea typeface="Gill Sans"/>
                <a:cs typeface="Gill Sans"/>
                <a:sym typeface="Gill Sans"/>
              </a:rPr>
              <a:t>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rtl="0">
              <a:lnSpc>
                <a:spcPct val="115000"/>
              </a:lnSpc>
              <a:spcBef>
                <a:spcPts val="400"/>
              </a:spcBef>
              <a:spcAft>
                <a:spcPts val="0"/>
              </a:spcAft>
              <a:buNone/>
            </a:pPr>
            <a:r>
              <a:rPr lang="en-US" sz="1200">
                <a:solidFill>
                  <a:srgbClr val="FFFFFF"/>
                </a:solidFill>
                <a:latin typeface="Gill Sans"/>
                <a:ea typeface="Gill Sans"/>
                <a:cs typeface="Gill Sans"/>
                <a:sym typeface="Gill Sans"/>
              </a:rPr>
              <a:t>Berland (2011) describes practices as the habits of mind and processes undertaken by communities of scientists as they work to develop explanations and arguments for explaining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rtl="0">
              <a:lnSpc>
                <a:spcPct val="115000"/>
              </a:lnSpc>
              <a:spcBef>
                <a:spcPts val="400"/>
              </a:spcBef>
              <a:spcAft>
                <a:spcPts val="0"/>
              </a:spcAft>
              <a:buClr>
                <a:schemeClr val="dk1"/>
              </a:buClr>
              <a:buSzPts val="1100"/>
              <a:buFont typeface="Arial"/>
              <a:buNone/>
            </a:pPr>
            <a:r>
              <a:rPr lang="en-US" sz="1200">
                <a:solidFill>
                  <a:srgbClr val="FFFFFF"/>
                </a:solidFill>
                <a:latin typeface="Gill Sans"/>
                <a:ea typeface="Gill Sans"/>
                <a:cs typeface="Gill Sans"/>
                <a:sym typeface="Gill Sans"/>
              </a:rPr>
              <a:t>11) describes practices as the habits of mind and processes undertaken by communities of scientists as they work to develop explanations and arguments for explaining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rtl="0">
              <a:lnSpc>
                <a:spcPct val="115000"/>
              </a:lnSpc>
              <a:spcBef>
                <a:spcPts val="400"/>
              </a:spcBef>
              <a:spcAft>
                <a:spcPts val="0"/>
              </a:spcAft>
              <a:buClr>
                <a:schemeClr val="dk1"/>
              </a:buClr>
              <a:buSzPts val="1100"/>
              <a:buFont typeface="Arial"/>
              <a:buNone/>
            </a:pPr>
            <a:r>
              <a:rPr lang="en-US" sz="1200">
                <a:solidFill>
                  <a:srgbClr val="FFFFFF"/>
                </a:solidFill>
                <a:latin typeface="Gill Sans"/>
                <a:ea typeface="Gill Sans"/>
                <a:cs typeface="Gill Sans"/>
                <a:sym typeface="Gill Sans"/>
              </a:rPr>
              <a:t>Berland (2011) describes practices as the habits of mind and processes undertaken by communities of scientists as they work to develop explanations and arguments for explaining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rtl="0">
              <a:lnSpc>
                <a:spcPct val="115000"/>
              </a:lnSpc>
              <a:spcBef>
                <a:spcPts val="400"/>
              </a:spcBef>
              <a:spcAft>
                <a:spcPts val="0"/>
              </a:spcAft>
              <a:buNone/>
            </a:pPr>
            <a:r>
              <a:rPr lang="en-US" sz="1200">
                <a:solidFill>
                  <a:srgbClr val="FFFFFF"/>
                </a:solidFill>
                <a:latin typeface="Gill Sans"/>
                <a:ea typeface="Gill Sans"/>
                <a:cs typeface="Gill Sans"/>
                <a:sym typeface="Gill Sans"/>
              </a:rPr>
              <a:t>Berland (2011) describes practices as the habits of mind and processes undertaken by communities of scientists as they work to develop explanations and arguments for explaining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rtl="0">
              <a:lnSpc>
                <a:spcPct val="115000"/>
              </a:lnSpc>
              <a:spcBef>
                <a:spcPts val="400"/>
              </a:spcBef>
              <a:spcAft>
                <a:spcPts val="0"/>
              </a:spcAft>
              <a:buNone/>
            </a:pPr>
            <a:r>
              <a:rPr lang="en-US" sz="1200">
                <a:solidFill>
                  <a:srgbClr val="FFFFFF"/>
                </a:solidFill>
                <a:latin typeface="Gill Sans"/>
                <a:ea typeface="Gill Sans"/>
                <a:cs typeface="Gill Sans"/>
                <a:sym typeface="Gill Sans"/>
              </a:rPr>
              <a:t>Berland (2011) describes practices as the habits of mind and processes undertaken by communities of scientists as they work to develop explanations and arguments for explaining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rtl="0">
              <a:lnSpc>
                <a:spcPct val="115000"/>
              </a:lnSpc>
              <a:spcBef>
                <a:spcPts val="400"/>
              </a:spcBef>
              <a:spcAft>
                <a:spcPts val="0"/>
              </a:spcAft>
              <a:buClr>
                <a:schemeClr val="dk1"/>
              </a:buClr>
              <a:buSzPts val="1100"/>
              <a:buFont typeface="Arial"/>
              <a:buNone/>
            </a:pPr>
            <a:r>
              <a:rPr lang="en-US" sz="1200">
                <a:solidFill>
                  <a:srgbClr val="FFFFFF"/>
                </a:solidFill>
                <a:latin typeface="Gill Sans"/>
                <a:ea typeface="Gill Sans"/>
                <a:cs typeface="Gill Sans"/>
                <a:sym typeface="Gill Sans"/>
              </a:rPr>
              <a:t>Berland (2011) describes practices as the habits of mind and processes undertaken by communities of scientists as they work to develop explanations and arguments for explaining natural phenomena and/or leverage science for making informed decisions as citizens.</a:t>
            </a:r>
            <a:endParaRPr sz="1200">
              <a:solidFill>
                <a:srgbClr val="FFFFFF"/>
              </a:solidFill>
              <a:latin typeface="Gill Sans"/>
              <a:ea typeface="Gill Sans"/>
              <a:cs typeface="Gill Sans"/>
              <a:sym typeface="Gill Sans"/>
            </a:endParaRPr>
          </a:p>
          <a:p>
            <a:pPr indent="0" lvl="0" marL="0">
              <a:spcBef>
                <a:spcPts val="0"/>
              </a:spcBef>
              <a:spcAft>
                <a:spcPts val="0"/>
              </a:spcAft>
              <a:buNone/>
            </a:pPr>
            <a:r>
              <a:t/>
            </a:r>
            <a:endParaRPr/>
          </a:p>
        </p:txBody>
      </p:sp>
      <p:sp>
        <p:nvSpPr>
          <p:cNvPr id="86" name="Google Shape;86;p9: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400"/>
              </a:spcBef>
              <a:spcAft>
                <a:spcPts val="0"/>
              </a:spcAft>
              <a:buNone/>
            </a:pPr>
            <a:r>
              <a:rPr lang="en-US" sz="1200">
                <a:latin typeface="Gill Sans"/>
                <a:ea typeface="Gill Sans"/>
                <a:cs typeface="Gill Sans"/>
                <a:sym typeface="Gill Sans"/>
              </a:rPr>
              <a:t>CCCCs provide students with connections and intellectual tools that are related across the differing areas of disciplinary content and can enrich their application of practices and their understanding of core ideas. — Framework p. 233</a:t>
            </a:r>
            <a:endParaRPr sz="1200">
              <a:latin typeface="Gill Sans"/>
              <a:ea typeface="Gill Sans"/>
              <a:cs typeface="Gill Sans"/>
              <a:sym typeface="Gill Sans"/>
            </a:endParaRPr>
          </a:p>
          <a:p>
            <a:pPr indent="0" lvl="0" marL="0">
              <a:spcBef>
                <a:spcPts val="0"/>
              </a:spcBef>
              <a:spcAft>
                <a:spcPts val="0"/>
              </a:spcAft>
              <a:buNone/>
            </a:pPr>
            <a:r>
              <a:t/>
            </a:r>
            <a:endParaRPr/>
          </a:p>
        </p:txBody>
      </p:sp>
      <p:sp>
        <p:nvSpPr>
          <p:cNvPr id="93" name="Google Shape;93;p10: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Disciplinary Core Ideas:</a:t>
            </a:r>
            <a:br>
              <a:rPr lang="en-US"/>
            </a:br>
            <a:r>
              <a:rPr lang="en-US"/>
              <a:t>Have broad importance across multiple science or engineering disciplines or is a key organizing concept of a single discipline</a:t>
            </a:r>
            <a:br>
              <a:rPr lang="en-US"/>
            </a:br>
            <a:r>
              <a:rPr lang="en-US"/>
              <a:t>Provide key tools for understanding or investigating more complex ideas and solving problems</a:t>
            </a:r>
            <a:br>
              <a:rPr lang="en-US"/>
            </a:br>
            <a:r>
              <a:rPr lang="en-US"/>
              <a:t>Relate to the interests and life experiences of students or can be connected to societal or personal concerns that require scientific or technical knowledge </a:t>
            </a:r>
            <a:br>
              <a:rPr lang="en-US"/>
            </a:br>
            <a:r>
              <a:rPr lang="en-US"/>
              <a:t>Are teachable and learnable over multiple grades at increasing levels of depth and sophistication</a:t>
            </a:r>
            <a:br>
              <a:rPr lang="en-US"/>
            </a:br>
            <a:br>
              <a:rPr lang="en-US"/>
            </a:br>
            <a:endParaRPr/>
          </a:p>
        </p:txBody>
      </p:sp>
      <p:sp>
        <p:nvSpPr>
          <p:cNvPr id="100" name="Google Shape;100;p12: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7" name="Google Shape;107;p13: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5" name="Google Shape;115;p14: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3" name="Google Shape;123;p7:notes"/>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3" name="Shape 13"/>
        <p:cNvGrpSpPr/>
        <p:nvPr/>
      </p:nvGrpSpPr>
      <p:grpSpPr>
        <a:xfrm>
          <a:off x="0" y="0"/>
          <a:ext cx="0" cy="0"/>
          <a:chOff x="0" y="0"/>
          <a:chExt cx="0" cy="0"/>
        </a:xfrm>
      </p:grpSpPr>
      <p:sp>
        <p:nvSpPr>
          <p:cNvPr id="14" name="Google Shape;14;p2"/>
          <p:cNvSpPr txBox="1"/>
          <p:nvPr>
            <p:ph type="title"/>
          </p:nvPr>
        </p:nvSpPr>
        <p:spPr>
          <a:xfrm>
            <a:off x="685800" y="1844675"/>
            <a:ext cx="7772400" cy="20415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15" name="Google Shape;15;p2"/>
          <p:cNvSpPr txBox="1"/>
          <p:nvPr>
            <p:ph idx="1" type="body"/>
          </p:nvPr>
        </p:nvSpPr>
        <p:spPr>
          <a:xfrm>
            <a:off x="1371600" y="3886200"/>
            <a:ext cx="6400800" cy="2971800"/>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b="0" i="0" sz="3200" u="none" cap="none" strike="noStrike">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8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16" name="Google Shape;16;p2"/>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2" name="Shape 52"/>
        <p:cNvGrpSpPr/>
        <p:nvPr/>
      </p:nvGrpSpPr>
      <p:grpSpPr>
        <a:xfrm>
          <a:off x="0" y="0"/>
          <a:ext cx="0" cy="0"/>
          <a:chOff x="0" y="0"/>
          <a:chExt cx="0" cy="0"/>
        </a:xfrm>
      </p:grpSpPr>
      <p:sp>
        <p:nvSpPr>
          <p:cNvPr id="53" name="Google Shape;53;p11"/>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1" i="0" sz="40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54" name="Google Shape;54;p11"/>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ctr">
              <a:spcBef>
                <a:spcPts val="800"/>
              </a:spcBef>
              <a:spcAft>
                <a:spcPts val="0"/>
              </a:spcAft>
              <a:buClr>
                <a:srgbClr val="878787"/>
              </a:buClr>
              <a:buSzPts val="1400"/>
              <a:buFont typeface="Merriweather Sans"/>
              <a:buNone/>
              <a:defRPr sz="20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Clr>
                <a:srgbClr val="878787"/>
              </a:buClr>
              <a:buSzPts val="1400"/>
              <a:buFont typeface="Merriweather Sans"/>
              <a:buNone/>
              <a:defRPr b="0" i="0" sz="18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Clr>
                <a:srgbClr val="878787"/>
              </a:buClr>
              <a:buSzPts val="1400"/>
              <a:buFont typeface="Merriweather Sans"/>
              <a:buNone/>
              <a:defRPr b="0" i="0" sz="16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Clr>
                <a:srgbClr val="878787"/>
              </a:buClr>
              <a:buSzPts val="1400"/>
              <a:buFont typeface="Merriweather Sans"/>
              <a:buNone/>
              <a:defRPr b="0" i="0" sz="14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Clr>
                <a:srgbClr val="878787"/>
              </a:buClr>
              <a:buSzPts val="1400"/>
              <a:buFont typeface="Merriweather Sans"/>
              <a:buNone/>
              <a:defRPr b="0" i="0" sz="14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Clr>
                <a:srgbClr val="878787"/>
              </a:buClr>
              <a:buSzPts val="1400"/>
              <a:buFont typeface="Merriweather Sans"/>
              <a:buNone/>
              <a:defRPr b="0" i="0" sz="14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Clr>
                <a:srgbClr val="878787"/>
              </a:buClr>
              <a:buSzPts val="1400"/>
              <a:buFont typeface="Merriweather Sans"/>
              <a:buNone/>
              <a:defRPr b="0" i="0" sz="14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Clr>
                <a:srgbClr val="878787"/>
              </a:buClr>
              <a:buSzPts val="1400"/>
              <a:buFont typeface="Merriweather Sans"/>
              <a:buNone/>
              <a:defRPr b="0" i="0" sz="14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Clr>
                <a:srgbClr val="878787"/>
              </a:buClr>
              <a:buSzPts val="1400"/>
              <a:buFont typeface="Merriweather Sans"/>
              <a:buNone/>
              <a:defRPr b="0" i="0" sz="1400" u="none" cap="none" strike="noStrike">
                <a:solidFill>
                  <a:srgbClr val="878787"/>
                </a:solidFill>
                <a:latin typeface="Merriweather Sans"/>
                <a:ea typeface="Merriweather Sans"/>
                <a:cs typeface="Merriweather Sans"/>
                <a:sym typeface="Merriweather Sans"/>
              </a:defRPr>
            </a:lvl9pPr>
          </a:lstStyle>
          <a:p/>
        </p:txBody>
      </p:sp>
      <p:sp>
        <p:nvSpPr>
          <p:cNvPr id="55" name="Google Shape;55;p11"/>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6" name="Shape 56"/>
        <p:cNvGrpSpPr/>
        <p:nvPr/>
      </p:nvGrpSpPr>
      <p:grpSpPr>
        <a:xfrm>
          <a:off x="0" y="0"/>
          <a:ext cx="0" cy="0"/>
          <a:chOff x="0" y="0"/>
          <a:chExt cx="0" cy="0"/>
        </a:xfrm>
      </p:grpSpPr>
      <p:sp>
        <p:nvSpPr>
          <p:cNvPr id="57" name="Google Shape;57;p1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58" name="Google Shape;58;p1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indent="0" lvl="0" marL="0" marR="0" rtl="0" algn="ctr">
              <a:spcBef>
                <a:spcPts val="800"/>
              </a:spcBef>
              <a:spcAft>
                <a:spcPts val="0"/>
              </a:spcAft>
              <a:buClr>
                <a:srgbClr val="878787"/>
              </a:buClr>
              <a:buSzPts val="1400"/>
              <a:buFont typeface="Merriweather Sans"/>
              <a:buNone/>
              <a:defRPr sz="3200">
                <a:solidFill>
                  <a:srgbClr val="878787"/>
                </a:solidFill>
                <a:latin typeface="Merriweather Sans"/>
                <a:ea typeface="Merriweather Sans"/>
                <a:cs typeface="Merriweather Sans"/>
                <a:sym typeface="Merriweather Sans"/>
              </a:defRPr>
            </a:lvl1pPr>
            <a:lvl2pPr indent="0" lvl="1" marL="457200" marR="0" rtl="0" algn="ctr">
              <a:spcBef>
                <a:spcPts val="700"/>
              </a:spcBef>
              <a:spcAft>
                <a:spcPts val="0"/>
              </a:spcAft>
              <a:buClr>
                <a:srgbClr val="878787"/>
              </a:buClr>
              <a:buSzPts val="1400"/>
              <a:buFont typeface="Merriweather Sans"/>
              <a:buNone/>
              <a:defRPr b="0" i="0" sz="2800" u="none" cap="none" strike="noStrike">
                <a:solidFill>
                  <a:srgbClr val="878787"/>
                </a:solidFill>
                <a:latin typeface="Merriweather Sans"/>
                <a:ea typeface="Merriweather Sans"/>
                <a:cs typeface="Merriweather Sans"/>
                <a:sym typeface="Merriweather Sans"/>
              </a:defRPr>
            </a:lvl2pPr>
            <a:lvl3pPr indent="0" lvl="2" marL="914400" marR="0" rtl="0" algn="ctr">
              <a:spcBef>
                <a:spcPts val="600"/>
              </a:spcBef>
              <a:spcAft>
                <a:spcPts val="0"/>
              </a:spcAft>
              <a:buClr>
                <a:srgbClr val="878787"/>
              </a:buClr>
              <a:buSzPts val="1400"/>
              <a:buFont typeface="Merriweather Sans"/>
              <a:buNone/>
              <a:defRPr b="0" i="0" sz="2400" u="none" cap="none" strike="noStrike">
                <a:solidFill>
                  <a:srgbClr val="878787"/>
                </a:solidFill>
                <a:latin typeface="Merriweather Sans"/>
                <a:ea typeface="Merriweather Sans"/>
                <a:cs typeface="Merriweather Sans"/>
                <a:sym typeface="Merriweather Sans"/>
              </a:defRPr>
            </a:lvl3pPr>
            <a:lvl4pPr indent="0" lvl="3" marL="13716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4pPr>
            <a:lvl5pPr indent="0" lvl="4" marL="18288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5pPr>
            <a:lvl6pPr indent="0" lvl="5" marL="22860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6pPr>
            <a:lvl7pPr indent="0" lvl="6" marL="27432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7pPr>
            <a:lvl8pPr indent="0" lvl="7" marL="32004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8pPr>
            <a:lvl9pPr indent="0" lvl="8" marL="36576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59" name="Google Shape;59;p12"/>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7" name="Shape 17"/>
        <p:cNvGrpSpPr/>
        <p:nvPr/>
      </p:nvGrpSpPr>
      <p:grpSpPr>
        <a:xfrm>
          <a:off x="0" y="0"/>
          <a:ext cx="0" cy="0"/>
          <a:chOff x="0" y="0"/>
          <a:chExt cx="0" cy="0"/>
        </a:xfrm>
      </p:grpSpPr>
      <p:sp>
        <p:nvSpPr>
          <p:cNvPr id="18" name="Google Shape;18;p3"/>
          <p:cNvSpPr txBox="1"/>
          <p:nvPr>
            <p:ph type="title"/>
          </p:nvPr>
        </p:nvSpPr>
        <p:spPr>
          <a:xfrm>
            <a:off x="685800" y="1844675"/>
            <a:ext cx="7772400" cy="20415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19" name="Google Shape;19;p3"/>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0" name="Shape 20"/>
        <p:cNvGrpSpPr/>
        <p:nvPr/>
      </p:nvGrpSpPr>
      <p:grpSpPr>
        <a:xfrm>
          <a:off x="0" y="0"/>
          <a:ext cx="0" cy="0"/>
          <a:chOff x="0" y="0"/>
          <a:chExt cx="0" cy="0"/>
        </a:xfrm>
      </p:grpSpPr>
      <p:sp>
        <p:nvSpPr>
          <p:cNvPr id="21" name="Google Shape;21;p4"/>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2" name="Shape 22"/>
        <p:cNvGrpSpPr/>
        <p:nvPr/>
      </p:nvGrpSpPr>
      <p:grpSpPr>
        <a:xfrm>
          <a:off x="0" y="0"/>
          <a:ext cx="0" cy="0"/>
          <a:chOff x="0" y="0"/>
          <a:chExt cx="0" cy="0"/>
        </a:xfrm>
      </p:grpSpPr>
      <p:sp>
        <p:nvSpPr>
          <p:cNvPr id="23" name="Google Shape;23;p5"/>
          <p:cNvSpPr txBox="1"/>
          <p:nvPr>
            <p:ph type="title"/>
          </p:nvPr>
        </p:nvSpPr>
        <p:spPr>
          <a:xfrm rot="5400000">
            <a:off x="4979987" y="3379788"/>
            <a:ext cx="5013325" cy="19431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24" name="Google Shape;24;p5"/>
          <p:cNvSpPr txBox="1"/>
          <p:nvPr>
            <p:ph idx="1" type="body"/>
          </p:nvPr>
        </p:nvSpPr>
        <p:spPr>
          <a:xfrm rot="5400000">
            <a:off x="1017587" y="1512888"/>
            <a:ext cx="5013325" cy="5676900"/>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32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8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25" name="Google Shape;25;p5"/>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6" name="Shape 26"/>
        <p:cNvGrpSpPr/>
        <p:nvPr/>
      </p:nvGrpSpPr>
      <p:grpSpPr>
        <a:xfrm>
          <a:off x="0" y="0"/>
          <a:ext cx="0" cy="0"/>
          <a:chOff x="0" y="0"/>
          <a:chExt cx="0" cy="0"/>
        </a:xfrm>
      </p:grpSpPr>
      <p:sp>
        <p:nvSpPr>
          <p:cNvPr id="27" name="Google Shape;27;p6"/>
          <p:cNvSpPr txBox="1"/>
          <p:nvPr>
            <p:ph type="title"/>
          </p:nvPr>
        </p:nvSpPr>
        <p:spPr>
          <a:xfrm>
            <a:off x="685800" y="1844675"/>
            <a:ext cx="7772400" cy="20415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28" name="Google Shape;28;p6"/>
          <p:cNvSpPr txBox="1"/>
          <p:nvPr>
            <p:ph idx="1" type="body"/>
          </p:nvPr>
        </p:nvSpPr>
        <p:spPr>
          <a:xfrm rot="5400000">
            <a:off x="3086100" y="2171700"/>
            <a:ext cx="2971800" cy="6400800"/>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32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8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29" name="Google Shape;29;p6"/>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0" name="Shape 30"/>
        <p:cNvGrpSpPr/>
        <p:nvPr/>
      </p:nvGrpSpPr>
      <p:grpSpPr>
        <a:xfrm>
          <a:off x="0" y="0"/>
          <a:ext cx="0" cy="0"/>
          <a:chOff x="0" y="0"/>
          <a:chExt cx="0" cy="0"/>
        </a:xfrm>
      </p:grpSpPr>
      <p:sp>
        <p:nvSpPr>
          <p:cNvPr id="31" name="Google Shape;31;p7"/>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1" i="0" sz="20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32" name="Google Shape;32;p7"/>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indent="0" lvl="0" marL="0" marR="0" rtl="0" algn="ctr">
              <a:spcBef>
                <a:spcPts val="800"/>
              </a:spcBef>
              <a:spcAft>
                <a:spcPts val="0"/>
              </a:spcAft>
              <a:buClr>
                <a:srgbClr val="878787"/>
              </a:buClr>
              <a:buSzPts val="1400"/>
              <a:buFont typeface="Merriweather Sans"/>
              <a:buNone/>
              <a:defRPr sz="3200">
                <a:solidFill>
                  <a:srgbClr val="878787"/>
                </a:solidFill>
                <a:latin typeface="Merriweather Sans"/>
                <a:ea typeface="Merriweather Sans"/>
                <a:cs typeface="Merriweather Sans"/>
                <a:sym typeface="Merriweather Sans"/>
              </a:defRPr>
            </a:lvl1pPr>
            <a:lvl2pPr indent="0" lvl="1" marL="457200" marR="0" rtl="0" algn="ctr">
              <a:spcBef>
                <a:spcPts val="700"/>
              </a:spcBef>
              <a:spcAft>
                <a:spcPts val="0"/>
              </a:spcAft>
              <a:buClr>
                <a:srgbClr val="878787"/>
              </a:buClr>
              <a:buSzPts val="1400"/>
              <a:buFont typeface="Merriweather Sans"/>
              <a:buNone/>
              <a:defRPr b="0" i="0" sz="2800" u="none" cap="none" strike="noStrike">
                <a:solidFill>
                  <a:srgbClr val="878787"/>
                </a:solidFill>
                <a:latin typeface="Merriweather Sans"/>
                <a:ea typeface="Merriweather Sans"/>
                <a:cs typeface="Merriweather Sans"/>
                <a:sym typeface="Merriweather Sans"/>
              </a:defRPr>
            </a:lvl2pPr>
            <a:lvl3pPr indent="0" lvl="2" marL="914400" marR="0" rtl="0" algn="ctr">
              <a:spcBef>
                <a:spcPts val="600"/>
              </a:spcBef>
              <a:spcAft>
                <a:spcPts val="0"/>
              </a:spcAft>
              <a:buClr>
                <a:srgbClr val="878787"/>
              </a:buClr>
              <a:buSzPts val="1400"/>
              <a:buFont typeface="Merriweather Sans"/>
              <a:buNone/>
              <a:defRPr b="0" i="0" sz="2400" u="none" cap="none" strike="noStrike">
                <a:solidFill>
                  <a:srgbClr val="878787"/>
                </a:solidFill>
                <a:latin typeface="Merriweather Sans"/>
                <a:ea typeface="Merriweather Sans"/>
                <a:cs typeface="Merriweather Sans"/>
                <a:sym typeface="Merriweather Sans"/>
              </a:defRPr>
            </a:lvl3pPr>
            <a:lvl4pPr indent="0" lvl="3" marL="13716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4pPr>
            <a:lvl5pPr indent="0" lvl="4" marL="18288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5pPr>
            <a:lvl6pPr indent="0" lvl="5" marL="22860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6pPr>
            <a:lvl7pPr indent="0" lvl="6" marL="27432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7pPr>
            <a:lvl8pPr indent="0" lvl="7" marL="32004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8pPr>
            <a:lvl9pPr indent="0" lvl="8" marL="3657600" marR="0" rtl="0" algn="ctr">
              <a:spcBef>
                <a:spcPts val="500"/>
              </a:spcBef>
              <a:spcAft>
                <a:spcPts val="0"/>
              </a:spcAft>
              <a:buClr>
                <a:srgbClr val="878787"/>
              </a:buClr>
              <a:buSzPts val="1400"/>
              <a:buFont typeface="Merriweather Sans"/>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33" name="Google Shape;33;p7"/>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Clr>
                <a:srgbClr val="878787"/>
              </a:buClr>
              <a:buSzPts val="1400"/>
              <a:buFont typeface="Merriweather Sans"/>
              <a:buNone/>
              <a:defRPr sz="14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Clr>
                <a:srgbClr val="878787"/>
              </a:buClr>
              <a:buSzPts val="1400"/>
              <a:buFont typeface="Merriweather Sans"/>
              <a:buNone/>
              <a:defRPr b="0" i="0" sz="12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Clr>
                <a:srgbClr val="878787"/>
              </a:buClr>
              <a:buSzPts val="1400"/>
              <a:buFont typeface="Merriweather Sans"/>
              <a:buNone/>
              <a:defRPr b="0" i="0" sz="10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9pPr>
          </a:lstStyle>
          <a:p/>
        </p:txBody>
      </p:sp>
      <p:sp>
        <p:nvSpPr>
          <p:cNvPr id="34" name="Google Shape;34;p7"/>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5" name="Shape 35"/>
        <p:cNvGrpSpPr/>
        <p:nvPr/>
      </p:nvGrpSpPr>
      <p:grpSpPr>
        <a:xfrm>
          <a:off x="0" y="0"/>
          <a:ext cx="0" cy="0"/>
          <a:chOff x="0" y="0"/>
          <a:chExt cx="0" cy="0"/>
        </a:xfrm>
      </p:grpSpPr>
      <p:sp>
        <p:nvSpPr>
          <p:cNvPr id="36" name="Google Shape;36;p8"/>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1" i="0" sz="20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37" name="Google Shape;37;p8"/>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32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8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38" name="Google Shape;38;p8"/>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Clr>
                <a:srgbClr val="878787"/>
              </a:buClr>
              <a:buSzPts val="1400"/>
              <a:buFont typeface="Merriweather Sans"/>
              <a:buNone/>
              <a:defRPr sz="14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Clr>
                <a:srgbClr val="878787"/>
              </a:buClr>
              <a:buSzPts val="1400"/>
              <a:buFont typeface="Merriweather Sans"/>
              <a:buNone/>
              <a:defRPr b="0" i="0" sz="12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Clr>
                <a:srgbClr val="878787"/>
              </a:buClr>
              <a:buSzPts val="1400"/>
              <a:buFont typeface="Merriweather Sans"/>
              <a:buNone/>
              <a:defRPr b="0" i="0" sz="10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Clr>
                <a:srgbClr val="878787"/>
              </a:buClr>
              <a:buSzPts val="1400"/>
              <a:buFont typeface="Merriweather Sans"/>
              <a:buNone/>
              <a:defRPr b="0" i="0" sz="900" u="none" cap="none" strike="noStrike">
                <a:solidFill>
                  <a:srgbClr val="878787"/>
                </a:solidFill>
                <a:latin typeface="Merriweather Sans"/>
                <a:ea typeface="Merriweather Sans"/>
                <a:cs typeface="Merriweather Sans"/>
                <a:sym typeface="Merriweather Sans"/>
              </a:defRPr>
            </a:lvl9pPr>
          </a:lstStyle>
          <a:p/>
        </p:txBody>
      </p:sp>
      <p:sp>
        <p:nvSpPr>
          <p:cNvPr id="39" name="Google Shape;39;p8"/>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42" name="Google Shape;42;p9"/>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ctr">
              <a:spcBef>
                <a:spcPts val="800"/>
              </a:spcBef>
              <a:spcAft>
                <a:spcPts val="0"/>
              </a:spcAft>
              <a:buClr>
                <a:srgbClr val="878787"/>
              </a:buClr>
              <a:buSzPts val="1400"/>
              <a:buFont typeface="Merriweather Sans"/>
              <a:buNone/>
              <a:defRPr b="1" sz="24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Clr>
                <a:srgbClr val="878787"/>
              </a:buClr>
              <a:buSzPts val="1400"/>
              <a:buFont typeface="Merriweather Sans"/>
              <a:buNone/>
              <a:defRPr b="1" i="0" sz="20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Clr>
                <a:srgbClr val="878787"/>
              </a:buClr>
              <a:buSzPts val="1400"/>
              <a:buFont typeface="Merriweather Sans"/>
              <a:buNone/>
              <a:defRPr b="1" i="0" sz="18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9pPr>
          </a:lstStyle>
          <a:p/>
        </p:txBody>
      </p:sp>
      <p:sp>
        <p:nvSpPr>
          <p:cNvPr id="43" name="Google Shape;43;p9"/>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24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9pPr>
          </a:lstStyle>
          <a:p/>
        </p:txBody>
      </p:sp>
      <p:sp>
        <p:nvSpPr>
          <p:cNvPr id="44" name="Google Shape;44;p9"/>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ctr">
              <a:spcBef>
                <a:spcPts val="800"/>
              </a:spcBef>
              <a:spcAft>
                <a:spcPts val="0"/>
              </a:spcAft>
              <a:buClr>
                <a:srgbClr val="878787"/>
              </a:buClr>
              <a:buSzPts val="1400"/>
              <a:buFont typeface="Merriweather Sans"/>
              <a:buNone/>
              <a:defRPr b="1" sz="24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Clr>
                <a:srgbClr val="878787"/>
              </a:buClr>
              <a:buSzPts val="1400"/>
              <a:buFont typeface="Merriweather Sans"/>
              <a:buNone/>
              <a:defRPr b="1" i="0" sz="20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Clr>
                <a:srgbClr val="878787"/>
              </a:buClr>
              <a:buSzPts val="1400"/>
              <a:buFont typeface="Merriweather Sans"/>
              <a:buNone/>
              <a:defRPr b="1" i="0" sz="18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Clr>
                <a:srgbClr val="878787"/>
              </a:buClr>
              <a:buSzPts val="1400"/>
              <a:buFont typeface="Merriweather Sans"/>
              <a:buNone/>
              <a:defRPr b="1" i="0" sz="1600" u="none" cap="none" strike="noStrike">
                <a:solidFill>
                  <a:srgbClr val="878787"/>
                </a:solidFill>
                <a:latin typeface="Merriweather Sans"/>
                <a:ea typeface="Merriweather Sans"/>
                <a:cs typeface="Merriweather Sans"/>
                <a:sym typeface="Merriweather Sans"/>
              </a:defRPr>
            </a:lvl9pPr>
          </a:lstStyle>
          <a:p/>
        </p:txBody>
      </p:sp>
      <p:sp>
        <p:nvSpPr>
          <p:cNvPr id="45" name="Google Shape;45;p9"/>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24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1600" u="none" cap="none" strike="noStrike">
                <a:solidFill>
                  <a:srgbClr val="878787"/>
                </a:solidFill>
                <a:latin typeface="Merriweather Sans"/>
                <a:ea typeface="Merriweather Sans"/>
                <a:cs typeface="Merriweather Sans"/>
                <a:sym typeface="Merriweather Sans"/>
              </a:defRPr>
            </a:lvl9pPr>
          </a:lstStyle>
          <a:p/>
        </p:txBody>
      </p:sp>
      <p:sp>
        <p:nvSpPr>
          <p:cNvPr id="46" name="Google Shape;46;p9"/>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7" name="Shape 47"/>
        <p:cNvGrpSpPr/>
        <p:nvPr/>
      </p:nvGrpSpPr>
      <p:grpSpPr>
        <a:xfrm>
          <a:off x="0" y="0"/>
          <a:ext cx="0" cy="0"/>
          <a:chOff x="0" y="0"/>
          <a:chExt cx="0" cy="0"/>
        </a:xfrm>
      </p:grpSpPr>
      <p:sp>
        <p:nvSpPr>
          <p:cNvPr id="48" name="Google Shape;48;p10"/>
          <p:cNvSpPr txBox="1"/>
          <p:nvPr>
            <p:ph type="title"/>
          </p:nvPr>
        </p:nvSpPr>
        <p:spPr>
          <a:xfrm>
            <a:off x="685800" y="1844675"/>
            <a:ext cx="7772400" cy="20415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49" name="Google Shape;49;p10"/>
          <p:cNvSpPr txBox="1"/>
          <p:nvPr>
            <p:ph idx="1" type="body"/>
          </p:nvPr>
        </p:nvSpPr>
        <p:spPr>
          <a:xfrm>
            <a:off x="1371600" y="3886200"/>
            <a:ext cx="3124200" cy="2971800"/>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28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9pPr>
          </a:lstStyle>
          <a:p/>
        </p:txBody>
      </p:sp>
      <p:sp>
        <p:nvSpPr>
          <p:cNvPr id="50" name="Google Shape;50;p10"/>
          <p:cNvSpPr txBox="1"/>
          <p:nvPr>
            <p:ph idx="2" type="body"/>
          </p:nvPr>
        </p:nvSpPr>
        <p:spPr>
          <a:xfrm>
            <a:off x="4648200" y="3886200"/>
            <a:ext cx="3124200" cy="2971800"/>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sz="2800">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1800" u="none" cap="none" strike="noStrike">
                <a:solidFill>
                  <a:srgbClr val="878787"/>
                </a:solidFill>
                <a:latin typeface="Merriweather Sans"/>
                <a:ea typeface="Merriweather Sans"/>
                <a:cs typeface="Merriweather Sans"/>
                <a:sym typeface="Merriweather Sans"/>
              </a:defRPr>
            </a:lvl9pPr>
          </a:lstStyle>
          <a:p/>
        </p:txBody>
      </p:sp>
      <p:sp>
        <p:nvSpPr>
          <p:cNvPr id="51" name="Google Shape;51;p10"/>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85800" y="1844675"/>
            <a:ext cx="7772400" cy="20415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1pPr>
            <a:lvl2pPr indent="0" lvl="1"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2pPr>
            <a:lvl3pPr indent="0" lvl="2"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3pPr>
            <a:lvl4pPr indent="0" lvl="3"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4pPr>
            <a:lvl5pPr indent="0" lvl="4" marL="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5pPr>
            <a:lvl6pPr indent="0" lvl="5" marL="4572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6pPr>
            <a:lvl7pPr indent="0" lvl="6" marL="9144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7pPr>
            <a:lvl8pPr indent="0" lvl="7" marL="13716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8pPr>
            <a:lvl9pPr indent="0" lvl="8" marL="1828800" marR="0" rtl="0" algn="ctr">
              <a:spcBef>
                <a:spcPts val="0"/>
              </a:spcBef>
              <a:spcAft>
                <a:spcPts val="0"/>
              </a:spcAft>
              <a:buSzPts val="1400"/>
              <a:buNone/>
              <a:defRPr b="0" i="0" sz="4400" u="none" cap="none" strike="noStrike">
                <a:solidFill>
                  <a:srgbClr val="FFFFFF"/>
                </a:solidFill>
                <a:latin typeface="Merriweather Sans"/>
                <a:ea typeface="Merriweather Sans"/>
                <a:cs typeface="Merriweather Sans"/>
                <a:sym typeface="Merriweather Sans"/>
              </a:defRPr>
            </a:lvl9pPr>
          </a:lstStyle>
          <a:p/>
        </p:txBody>
      </p:sp>
      <p:sp>
        <p:nvSpPr>
          <p:cNvPr id="11" name="Google Shape;11;p1"/>
          <p:cNvSpPr txBox="1"/>
          <p:nvPr>
            <p:ph idx="1" type="body"/>
          </p:nvPr>
        </p:nvSpPr>
        <p:spPr>
          <a:xfrm>
            <a:off x="1371600" y="3886200"/>
            <a:ext cx="6400800" cy="2971800"/>
          </a:xfrm>
          <a:prstGeom prst="rect">
            <a:avLst/>
          </a:prstGeom>
          <a:noFill/>
          <a:ln>
            <a:noFill/>
          </a:ln>
        </p:spPr>
        <p:txBody>
          <a:bodyPr anchorCtr="0" anchor="t" bIns="91425" lIns="91425" spcFirstLastPara="1" rIns="91425" wrap="square" tIns="91425"/>
          <a:lstStyle>
            <a:lvl1pPr indent="-228600" lvl="0" marL="457200" marR="0" rtl="0" algn="ctr">
              <a:spcBef>
                <a:spcPts val="800"/>
              </a:spcBef>
              <a:spcAft>
                <a:spcPts val="0"/>
              </a:spcAft>
              <a:buSzPts val="1400"/>
              <a:buNone/>
              <a:defRPr b="0" i="0" sz="3200" u="none" cap="none" strike="noStrike">
                <a:solidFill>
                  <a:srgbClr val="878787"/>
                </a:solidFill>
                <a:latin typeface="Merriweather Sans"/>
                <a:ea typeface="Merriweather Sans"/>
                <a:cs typeface="Merriweather Sans"/>
                <a:sym typeface="Merriweather Sans"/>
              </a:defRPr>
            </a:lvl1pPr>
            <a:lvl2pPr indent="-228600" lvl="1" marL="914400" marR="0" rtl="0" algn="ctr">
              <a:spcBef>
                <a:spcPts val="700"/>
              </a:spcBef>
              <a:spcAft>
                <a:spcPts val="0"/>
              </a:spcAft>
              <a:buSzPts val="1400"/>
              <a:buNone/>
              <a:defRPr b="0" i="0" sz="2800" u="none" cap="none" strike="noStrike">
                <a:solidFill>
                  <a:srgbClr val="878787"/>
                </a:solidFill>
                <a:latin typeface="Merriweather Sans"/>
                <a:ea typeface="Merriweather Sans"/>
                <a:cs typeface="Merriweather Sans"/>
                <a:sym typeface="Merriweather Sans"/>
              </a:defRPr>
            </a:lvl2pPr>
            <a:lvl3pPr indent="-228600" lvl="2" marL="1371600" marR="0" rtl="0" algn="ctr">
              <a:spcBef>
                <a:spcPts val="600"/>
              </a:spcBef>
              <a:spcAft>
                <a:spcPts val="0"/>
              </a:spcAft>
              <a:buSzPts val="1400"/>
              <a:buNone/>
              <a:defRPr b="0" i="0" sz="2400" u="none" cap="none" strike="noStrike">
                <a:solidFill>
                  <a:srgbClr val="878787"/>
                </a:solidFill>
                <a:latin typeface="Merriweather Sans"/>
                <a:ea typeface="Merriweather Sans"/>
                <a:cs typeface="Merriweather Sans"/>
                <a:sym typeface="Merriweather Sans"/>
              </a:defRPr>
            </a:lvl3pPr>
            <a:lvl4pPr indent="-228600" lvl="3" marL="1828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4pPr>
            <a:lvl5pPr indent="-228600" lvl="4" marL="22860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5pPr>
            <a:lvl6pPr indent="-228600" lvl="5" marL="27432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6pPr>
            <a:lvl7pPr indent="-228600" lvl="6" marL="32004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7pPr>
            <a:lvl8pPr indent="-228600" lvl="7" marL="36576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8pPr>
            <a:lvl9pPr indent="-228600" lvl="8" marL="4114800" marR="0" rtl="0" algn="ctr">
              <a:spcBef>
                <a:spcPts val="500"/>
              </a:spcBef>
              <a:spcAft>
                <a:spcPts val="0"/>
              </a:spcAft>
              <a:buSzPts val="1400"/>
              <a:buNone/>
              <a:defRPr b="0" i="0" sz="2000" u="none" cap="none" strike="noStrike">
                <a:solidFill>
                  <a:srgbClr val="878787"/>
                </a:solidFill>
                <a:latin typeface="Merriweather Sans"/>
                <a:ea typeface="Merriweather Sans"/>
                <a:cs typeface="Merriweather Sans"/>
                <a:sym typeface="Merriweather Sans"/>
              </a:defRPr>
            </a:lvl9pPr>
          </a:lstStyle>
          <a:p/>
        </p:txBody>
      </p:sp>
      <p:sp>
        <p:nvSpPr>
          <p:cNvPr id="12" name="Google Shape;12;p1"/>
          <p:cNvSpPr txBox="1"/>
          <p:nvPr>
            <p:ph idx="12" type="sldNum"/>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1pPr>
            <a:lvl2pPr indent="0" lvl="1"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2pPr>
            <a:lvl3pPr indent="0" lvl="2"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3pPr>
            <a:lvl4pPr indent="0" lvl="3"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4pPr>
            <a:lvl5pPr indent="0" lvl="4"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5pPr>
            <a:lvl6pPr indent="0" lvl="5"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6pPr>
            <a:lvl7pPr indent="0" lvl="6"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7pPr>
            <a:lvl8pPr indent="0" lvl="7"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8pPr>
            <a:lvl9pPr indent="0" lvl="8" marL="0" marR="0" rtl="0" algn="ctr">
              <a:lnSpc>
                <a:spcPct val="100000"/>
              </a:lnSpc>
              <a:spcBef>
                <a:spcPts val="0"/>
              </a:spcBef>
              <a:spcAft>
                <a:spcPts val="0"/>
              </a:spcAft>
              <a:buClr>
                <a:srgbClr val="878787"/>
              </a:buClr>
              <a:buFont typeface="Merriweather Sans"/>
              <a:buNone/>
              <a:defRPr b="0" i="0" sz="1200" u="none" cap="none" strike="noStrike">
                <a:solidFill>
                  <a:srgbClr val="878787"/>
                </a:solidFill>
                <a:latin typeface="Merriweather Sans"/>
                <a:ea typeface="Merriweather Sans"/>
                <a:cs typeface="Merriweather Sans"/>
                <a:sym typeface="Merriweather Sans"/>
              </a:defRPr>
            </a:lvl9pPr>
          </a:lstStyle>
          <a:p>
            <a:pPr indent="0" lvl="0" mar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ransition spd="slow">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nextgenscience.org/hsps1-matter-interactions"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ambitiousscienceteaching.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goo.gl/KFCCm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9.png"/><Relationship Id="rId5" Type="http://schemas.openxmlformats.org/officeDocument/2006/relationships/hyperlink" Target="https://earth.google.com/web/@41.80749679,-72.26262714,172.33726573a,981.91593743d,35y,0h,0t,0r" TargetMode="External"/><Relationship Id="rId6" Type="http://schemas.openxmlformats.org/officeDocument/2006/relationships/hyperlink" Target="https://earth.google.com/web/@41.81150192,-72.24313668,154.28635748a,1972.39312381d,35y,-0h,0t,0r" TargetMode="External"/><Relationship Id="rId7" Type="http://schemas.openxmlformats.org/officeDocument/2006/relationships/hyperlink" Target="https://earth.google.com/web/@41.81150192,-72.24313668,154.28635748a,1972.39312381d,35y,-0h,0t,0r" TargetMode="External"/><Relationship Id="rId8" Type="http://schemas.openxmlformats.org/officeDocument/2006/relationships/hyperlink" Target="https://earth.google.com/web/@41.8336426,-72.24078074,108.54477627a,2018.13439428d,35y,-0h,0t,0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docs.google.com/document/d/1veCCse3g9ge7Z2LjNAtxy7Y9ivuu0XwwItw3RpnX_3g/edit" TargetMode="External"/><Relationship Id="rId4" Type="http://schemas.openxmlformats.org/officeDocument/2006/relationships/hyperlink" Target="https://docs.google.com/document/d/1veCCse3g9ge7Z2LjNAtxy7Y9ivuu0XwwItw3RpnX_3g/edi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docs.google.com/document/d/1veCCse3g9ge7Z2LjNAtxy7Y9ivuu0XwwItw3RpnX_3g/edit" TargetMode="External"/><Relationship Id="rId4" Type="http://schemas.openxmlformats.org/officeDocument/2006/relationships/hyperlink" Target="https://docs.google.com/document/d/1veCCse3g9ge7Z2LjNAtxy7Y9ivuu0XwwItw3RpnX_3g/edit" TargetMode="External"/><Relationship Id="rId5" Type="http://schemas.openxmlformats.org/officeDocument/2006/relationships/hyperlink" Target="https://docs.google.com/document/d/1veCCse3g9ge7Z2LjNAtxy7Y9ivuu0XwwItw3RpnX_3g/edi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docs.google.com/document/d/1veCCse3g9ge7Z2LjNAtxy7Y9ivuu0XwwItw3RpnX_3g/edit" TargetMode="External"/><Relationship Id="rId4" Type="http://schemas.openxmlformats.org/officeDocument/2006/relationships/hyperlink" Target="https://docs.google.com/document/d/1veCCse3g9ge7Z2LjNAtxy7Y9ivuu0XwwItw3RpnX_3g/edit" TargetMode="External"/><Relationship Id="rId5" Type="http://schemas.openxmlformats.org/officeDocument/2006/relationships/hyperlink" Target="https://docs.google.com/document/d/1veCCse3g9ge7Z2LjNAtxy7Y9ivuu0XwwItw3RpnX_3g/edi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docs.google.com/document/d/1veCCse3g9ge7Z2LjNAtxy7Y9ivuu0XwwItw3RpnX_3g/edi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docs.google.com/document/d/1p2S1mE3NGcp8SlO4QgEbNFXTd7if95_NaBtmfBTxyXQ/edit?usp=sharing" TargetMode="External"/><Relationship Id="rId4" Type="http://schemas.openxmlformats.org/officeDocument/2006/relationships/hyperlink" Target="https://docs.google.com/document/d/1p2S1mE3NGcp8SlO4QgEbNFXTd7if95_NaBtmfBTxyXQ/edit?usp=shar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researchandpractice.org/wp-content/uploads/2016/02/StepsToDesigningaThreeDimensionalAssessment_v4.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app.wikiwatershed.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3"/>
          <p:cNvSpPr txBox="1"/>
          <p:nvPr>
            <p:ph type="title"/>
          </p:nvPr>
        </p:nvSpPr>
        <p:spPr>
          <a:xfrm>
            <a:off x="685800" y="381000"/>
            <a:ext cx="7772400" cy="1470025"/>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Arial"/>
              <a:buNone/>
            </a:pPr>
            <a:r>
              <a:rPr b="0" i="0" lang="en-US" sz="3200" u="none" cap="none" strike="noStrike">
                <a:solidFill>
                  <a:srgbClr val="FFFFFF"/>
                </a:solidFill>
                <a:latin typeface="Arial"/>
                <a:ea typeface="Arial"/>
                <a:cs typeface="Arial"/>
                <a:sym typeface="Arial"/>
              </a:rPr>
              <a:t>Human Impact on Local Water Resources:</a:t>
            </a:r>
            <a:br>
              <a:rPr b="0" i="0" lang="en-US" sz="3200" u="none" cap="none" strike="noStrike">
                <a:solidFill>
                  <a:srgbClr val="FFFFFF"/>
                </a:solidFill>
                <a:latin typeface="Arial"/>
                <a:ea typeface="Arial"/>
                <a:cs typeface="Arial"/>
                <a:sym typeface="Arial"/>
              </a:rPr>
            </a:br>
            <a:r>
              <a:rPr b="0" i="0" lang="en-US" sz="3200" u="none" cap="none" strike="noStrike">
                <a:solidFill>
                  <a:srgbClr val="FFFFFF"/>
                </a:solidFill>
                <a:latin typeface="Arial"/>
                <a:ea typeface="Arial"/>
                <a:cs typeface="Arial"/>
                <a:sym typeface="Arial"/>
              </a:rPr>
              <a:t>An NGSS-Aligned High School Unit</a:t>
            </a:r>
            <a:endParaRPr/>
          </a:p>
        </p:txBody>
      </p:sp>
      <p:sp>
        <p:nvSpPr>
          <p:cNvPr id="65" name="Google Shape;65;p13"/>
          <p:cNvSpPr txBox="1"/>
          <p:nvPr>
            <p:ph idx="1" type="body"/>
          </p:nvPr>
        </p:nvSpPr>
        <p:spPr>
          <a:xfrm>
            <a:off x="1371600" y="4953000"/>
            <a:ext cx="6400800" cy="2667000"/>
          </a:xfrm>
          <a:prstGeom prst="rect">
            <a:avLst/>
          </a:prstGeom>
          <a:noFill/>
          <a:ln>
            <a:noFill/>
          </a:ln>
        </p:spPr>
        <p:txBody>
          <a:bodyPr anchorCtr="0" anchor="t" bIns="38100" lIns="38100" spcFirstLastPara="1" rIns="38100" wrap="square" tIns="38100">
            <a:noAutofit/>
          </a:bodyPr>
          <a:lstStyle/>
          <a:p>
            <a:pPr indent="-342900" lvl="0" marL="342900" marR="0" rtl="0" algn="ctr">
              <a:lnSpc>
                <a:spcPct val="100000"/>
              </a:lnSpc>
              <a:spcBef>
                <a:spcPts val="0"/>
              </a:spcBef>
              <a:spcAft>
                <a:spcPts val="0"/>
              </a:spcAft>
              <a:buClr>
                <a:srgbClr val="878787"/>
              </a:buClr>
              <a:buFont typeface="Merriweather Sans"/>
              <a:buNone/>
            </a:pPr>
            <a:r>
              <a:rPr b="0" i="0" lang="en-US" sz="1800" u="none" cap="none" strike="noStrike">
                <a:solidFill>
                  <a:srgbClr val="878787"/>
                </a:solidFill>
                <a:latin typeface="Merriweather Sans"/>
                <a:ea typeface="Merriweather Sans"/>
                <a:cs typeface="Merriweather Sans"/>
                <a:sym typeface="Merriweather Sans"/>
              </a:rPr>
              <a:t>Developed for the Teacher Professional Learning (TPL) Workshop: </a:t>
            </a:r>
            <a:endParaRPr/>
          </a:p>
          <a:p>
            <a:pPr indent="-342900" lvl="0" marL="342900" marR="0" rtl="0" algn="ctr">
              <a:lnSpc>
                <a:spcPct val="100000"/>
              </a:lnSpc>
              <a:spcBef>
                <a:spcPts val="800"/>
              </a:spcBef>
              <a:spcAft>
                <a:spcPts val="0"/>
              </a:spcAft>
              <a:buClr>
                <a:srgbClr val="878787"/>
              </a:buClr>
              <a:buFont typeface="Merriweather Sans"/>
              <a:buNone/>
            </a:pPr>
            <a:r>
              <a:rPr b="0" i="0" lang="en-US" sz="1800" u="none" cap="none" strike="noStrike">
                <a:solidFill>
                  <a:srgbClr val="878787"/>
                </a:solidFill>
                <a:latin typeface="Merriweather Sans"/>
                <a:ea typeface="Merriweather Sans"/>
                <a:cs typeface="Merriweather Sans"/>
                <a:sym typeface="Merriweather Sans"/>
              </a:rPr>
              <a:t>A collaboration between the Natural Resources and Education Departments at the </a:t>
            </a:r>
            <a:endParaRPr/>
          </a:p>
          <a:p>
            <a:pPr indent="-342900" lvl="0" marL="342900" marR="0" rtl="0" algn="ctr">
              <a:lnSpc>
                <a:spcPct val="100000"/>
              </a:lnSpc>
              <a:spcBef>
                <a:spcPts val="800"/>
              </a:spcBef>
              <a:spcAft>
                <a:spcPts val="0"/>
              </a:spcAft>
              <a:buClr>
                <a:srgbClr val="878787"/>
              </a:buClr>
              <a:buFont typeface="Merriweather Sans"/>
              <a:buNone/>
            </a:pPr>
            <a:r>
              <a:rPr b="0" i="0" lang="en-US" sz="1800" u="none" cap="none" strike="noStrike">
                <a:solidFill>
                  <a:srgbClr val="878787"/>
                </a:solidFill>
                <a:latin typeface="Merriweather Sans"/>
                <a:ea typeface="Merriweather Sans"/>
                <a:cs typeface="Merriweather Sans"/>
                <a:sym typeface="Merriweather Sans"/>
              </a:rPr>
              <a:t>University of Connecticut</a:t>
            </a:r>
            <a:endParaRPr/>
          </a:p>
          <a:p>
            <a:pPr indent="-342900" lvl="0" marL="342900" marR="0" rtl="0" algn="ctr">
              <a:lnSpc>
                <a:spcPct val="100000"/>
              </a:lnSpc>
              <a:spcBef>
                <a:spcPts val="800"/>
              </a:spcBef>
              <a:spcAft>
                <a:spcPts val="0"/>
              </a:spcAft>
              <a:buClr>
                <a:srgbClr val="878787"/>
              </a:buClr>
              <a:buFont typeface="Merriweather Sans"/>
              <a:buNone/>
            </a:pPr>
            <a:br>
              <a:rPr b="0" i="0" lang="en-US" sz="1800" u="none" cap="none" strike="noStrike">
                <a:solidFill>
                  <a:srgbClr val="878787"/>
                </a:solidFill>
                <a:latin typeface="Merriweather Sans"/>
                <a:ea typeface="Merriweather Sans"/>
                <a:cs typeface="Merriweather Sans"/>
                <a:sym typeface="Merriweather Sans"/>
              </a:rPr>
            </a:br>
            <a:endParaRPr/>
          </a:p>
        </p:txBody>
      </p:sp>
      <p:sp>
        <p:nvSpPr>
          <p:cNvPr id="66" name="Google Shape;66;p13"/>
          <p:cNvSpPr txBox="1"/>
          <p:nvPr/>
        </p:nvSpPr>
        <p:spPr>
          <a:xfrm>
            <a:off x="6794500" y="6591300"/>
            <a:ext cx="2019300" cy="11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Montserrat"/>
              <a:buNone/>
            </a:pPr>
            <a:r>
              <a:rPr b="1" i="0" lang="en-US" sz="900" u="none" cap="none" strike="noStrike">
                <a:solidFill>
                  <a:srgbClr val="FFFFFF"/>
                </a:solidFill>
                <a:latin typeface="Montserrat"/>
                <a:ea typeface="Montserrat"/>
                <a:cs typeface="Montserrat"/>
                <a:sym typeface="Montserrat"/>
              </a:rPr>
              <a:t>NEAG SCHOOL OF EDUCATION</a:t>
            </a:r>
            <a:endParaRPr/>
          </a:p>
        </p:txBody>
      </p:sp>
      <p:pic>
        <p:nvPicPr>
          <p:cNvPr id="67" name="Google Shape;67;p13"/>
          <p:cNvPicPr preferRelativeResize="0"/>
          <p:nvPr/>
        </p:nvPicPr>
        <p:blipFill rotWithShape="1">
          <a:blip r:embed="rId3">
            <a:alphaModFix/>
          </a:blip>
          <a:srcRect b="0" l="0" r="0" t="0"/>
          <a:stretch/>
        </p:blipFill>
        <p:spPr>
          <a:xfrm>
            <a:off x="2397125" y="1836737"/>
            <a:ext cx="4349750" cy="2895600"/>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2"/>
          <p:cNvSpPr txBox="1"/>
          <p:nvPr>
            <p:ph type="title"/>
          </p:nvPr>
        </p:nvSpPr>
        <p:spPr>
          <a:xfrm>
            <a:off x="838200" y="-93662"/>
            <a:ext cx="7772400" cy="12192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Merriweather Sans"/>
              <a:buNone/>
            </a:pPr>
            <a:r>
              <a:rPr b="0" i="0" lang="en-US" sz="2400" u="none" cap="none" strike="noStrike">
                <a:solidFill>
                  <a:srgbClr val="FFFFFF"/>
                </a:solidFill>
                <a:latin typeface="Merriweather Sans"/>
                <a:ea typeface="Merriweather Sans"/>
                <a:cs typeface="Merriweather Sans"/>
                <a:sym typeface="Merriweather Sans"/>
              </a:rPr>
              <a:t>Integrating the Three Dimensions and </a:t>
            </a:r>
            <a:br>
              <a:rPr b="0" i="0" lang="en-US" sz="2400" u="none" cap="none" strike="noStrike">
                <a:solidFill>
                  <a:srgbClr val="FFFFFF"/>
                </a:solidFill>
                <a:latin typeface="Merriweather Sans"/>
                <a:ea typeface="Merriweather Sans"/>
                <a:cs typeface="Merriweather Sans"/>
                <a:sym typeface="Merriweather Sans"/>
              </a:rPr>
            </a:br>
            <a:r>
              <a:rPr b="0" i="0" lang="en-US" sz="2400" u="none" cap="none" strike="noStrike">
                <a:solidFill>
                  <a:srgbClr val="FFFFFF"/>
                </a:solidFill>
                <a:latin typeface="Merriweather Sans"/>
                <a:ea typeface="Merriweather Sans"/>
                <a:cs typeface="Merriweather Sans"/>
                <a:sym typeface="Merriweather Sans"/>
              </a:rPr>
              <a:t>Performance </a:t>
            </a:r>
            <a:r>
              <a:rPr b="0" i="0" lang="en-US" sz="2400" u="sng" cap="none" strike="noStrike">
                <a:solidFill>
                  <a:schemeClr val="hlink"/>
                </a:solidFill>
                <a:latin typeface="Merriweather Sans"/>
                <a:ea typeface="Merriweather Sans"/>
                <a:cs typeface="Merriweather Sans"/>
                <a:sym typeface="Merriweather Sans"/>
                <a:hlinkClick r:id="rId3"/>
              </a:rPr>
              <a:t>Expectations</a:t>
            </a:r>
            <a:endParaRPr/>
          </a:p>
        </p:txBody>
      </p:sp>
      <p:sp>
        <p:nvSpPr>
          <p:cNvPr id="133" name="Google Shape;133;p22"/>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pic>
        <p:nvPicPr>
          <p:cNvPr id="134" name="Google Shape;134;p22"/>
          <p:cNvPicPr preferRelativeResize="0"/>
          <p:nvPr/>
        </p:nvPicPr>
        <p:blipFill rotWithShape="1">
          <a:blip r:embed="rId4">
            <a:alphaModFix/>
          </a:blip>
          <a:srcRect b="0" l="0" r="0" t="0"/>
          <a:stretch/>
        </p:blipFill>
        <p:spPr>
          <a:xfrm>
            <a:off x="1073150" y="987425"/>
            <a:ext cx="7318375" cy="5032375"/>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685800" y="228600"/>
            <a:ext cx="7772400" cy="1337700"/>
          </a:xfrm>
          <a:prstGeom prst="rect">
            <a:avLst/>
          </a:prstGeom>
          <a:noFill/>
          <a:ln>
            <a:noFill/>
          </a:ln>
        </p:spPr>
        <p:txBody>
          <a:bodyPr anchorCtr="0" anchor="ctr" bIns="38100" lIns="38100" spcFirstLastPara="1" rIns="38100" wrap="square" tIns="38100">
            <a:noAutofit/>
          </a:bodyPr>
          <a:lstStyle/>
          <a:p>
            <a:pPr indent="0" lvl="0" marL="0" rtl="0">
              <a:spcBef>
                <a:spcPts val="0"/>
              </a:spcBef>
              <a:spcAft>
                <a:spcPts val="0"/>
              </a:spcAft>
              <a:buClr>
                <a:schemeClr val="lt1"/>
              </a:buClr>
              <a:buFont typeface="Merriweather Sans"/>
              <a:buNone/>
            </a:pPr>
            <a:r>
              <a:rPr lang="en-US">
                <a:solidFill>
                  <a:schemeClr val="lt1"/>
                </a:solidFill>
              </a:rPr>
              <a:t>Biggest Shifts in NGSS</a:t>
            </a:r>
            <a:endParaRPr>
              <a:solidFill>
                <a:schemeClr val="lt1"/>
              </a:solidFill>
            </a:endParaRPr>
          </a:p>
          <a:p>
            <a:pPr indent="0" lvl="0" marL="0" marR="0" rtl="0" algn="ctr">
              <a:lnSpc>
                <a:spcPct val="100000"/>
              </a:lnSpc>
              <a:spcBef>
                <a:spcPts val="0"/>
              </a:spcBef>
              <a:spcAft>
                <a:spcPts val="0"/>
              </a:spcAft>
              <a:buClr>
                <a:srgbClr val="DAEDEF"/>
              </a:buClr>
              <a:buFont typeface="Merriweather Sans"/>
              <a:buNone/>
            </a:pPr>
            <a:r>
              <a:t/>
            </a:r>
            <a:endParaRPr/>
          </a:p>
        </p:txBody>
      </p:sp>
      <p:sp>
        <p:nvSpPr>
          <p:cNvPr id="140" name="Google Shape;140;p23"/>
          <p:cNvSpPr txBox="1"/>
          <p:nvPr>
            <p:ph idx="1" type="body"/>
          </p:nvPr>
        </p:nvSpPr>
        <p:spPr>
          <a:xfrm>
            <a:off x="685800" y="1340750"/>
            <a:ext cx="7467600" cy="4888500"/>
          </a:xfrm>
          <a:prstGeom prst="rect">
            <a:avLst/>
          </a:prstGeom>
          <a:noFill/>
          <a:ln>
            <a:noFill/>
          </a:ln>
        </p:spPr>
        <p:txBody>
          <a:bodyPr anchorCtr="0" anchor="t" bIns="38100" lIns="38100" spcFirstLastPara="1" rIns="38100" wrap="square" tIns="38100">
            <a:noAutofit/>
          </a:bodyPr>
          <a:lstStyle/>
          <a:p>
            <a:pPr indent="0" lvl="0" marL="0" rtl="0" algn="l">
              <a:spcBef>
                <a:spcPts val="0"/>
              </a:spcBef>
              <a:spcAft>
                <a:spcPts val="0"/>
              </a:spcAft>
              <a:buClr>
                <a:schemeClr val="lt1"/>
              </a:buClr>
              <a:buFont typeface="Merriweather Sans"/>
              <a:buNone/>
            </a:pPr>
            <a:r>
              <a:rPr lang="en-US" sz="2400">
                <a:solidFill>
                  <a:schemeClr val="lt1"/>
                </a:solidFill>
              </a:rPr>
              <a:t>Three-dimensional learning for the purpose of </a:t>
            </a:r>
            <a:r>
              <a:rPr lang="en-US" sz="2400">
                <a:solidFill>
                  <a:srgbClr val="FFFF00"/>
                </a:solidFill>
              </a:rPr>
              <a:t>sensemaking</a:t>
            </a:r>
            <a:r>
              <a:rPr lang="en-US" sz="2400">
                <a:solidFill>
                  <a:schemeClr val="lt1"/>
                </a:solidFill>
              </a:rPr>
              <a:t> through explaining phenomena or solving problems</a:t>
            </a:r>
            <a:endParaRPr sz="2400">
              <a:solidFill>
                <a:schemeClr val="lt1"/>
              </a:solidFill>
            </a:endParaRPr>
          </a:p>
          <a:p>
            <a:pPr indent="0" lvl="0" marL="0" rtl="0" algn="l">
              <a:spcBef>
                <a:spcPts val="0"/>
              </a:spcBef>
              <a:spcAft>
                <a:spcPts val="0"/>
              </a:spcAft>
              <a:buClr>
                <a:schemeClr val="lt1"/>
              </a:buClr>
              <a:buFont typeface="Merriweather Sans"/>
              <a:buNone/>
            </a:pPr>
            <a:r>
              <a:t/>
            </a:r>
            <a:endParaRPr sz="2400">
              <a:solidFill>
                <a:schemeClr val="lt1"/>
              </a:solidFill>
            </a:endParaRPr>
          </a:p>
          <a:p>
            <a:pPr indent="0" lvl="0" marL="0" rtl="0" algn="l">
              <a:spcBef>
                <a:spcPts val="0"/>
              </a:spcBef>
              <a:spcAft>
                <a:spcPts val="0"/>
              </a:spcAft>
              <a:buClr>
                <a:schemeClr val="lt1"/>
              </a:buClr>
              <a:buFont typeface="Merriweather Sans"/>
              <a:buNone/>
            </a:pPr>
            <a:r>
              <a:rPr lang="en-US" sz="2400">
                <a:solidFill>
                  <a:schemeClr val="lt1"/>
                </a:solidFill>
              </a:rPr>
              <a:t>Engaging in </a:t>
            </a:r>
            <a:r>
              <a:rPr lang="en-US" sz="2400" u="sng">
                <a:solidFill>
                  <a:schemeClr val="lt1"/>
                </a:solidFill>
              </a:rPr>
              <a:t>science and engineering practices</a:t>
            </a:r>
            <a:r>
              <a:rPr lang="en-US" sz="2400">
                <a:solidFill>
                  <a:schemeClr val="lt1"/>
                </a:solidFill>
              </a:rPr>
              <a:t> to use </a:t>
            </a:r>
            <a:r>
              <a:rPr lang="en-US" sz="2400" u="sng">
                <a:solidFill>
                  <a:schemeClr val="lt1"/>
                </a:solidFill>
              </a:rPr>
              <a:t>disciplinary core ideas</a:t>
            </a:r>
            <a:r>
              <a:rPr lang="en-US" sz="2400">
                <a:solidFill>
                  <a:schemeClr val="lt1"/>
                </a:solidFill>
              </a:rPr>
              <a:t> and </a:t>
            </a:r>
            <a:r>
              <a:rPr lang="en-US" sz="2400" u="sng">
                <a:solidFill>
                  <a:schemeClr val="lt1"/>
                </a:solidFill>
              </a:rPr>
              <a:t>crosscutting concepts</a:t>
            </a:r>
            <a:r>
              <a:rPr lang="en-US" sz="2400">
                <a:solidFill>
                  <a:schemeClr val="lt1"/>
                </a:solidFill>
              </a:rPr>
              <a:t> to explain phenomenon or solve problems</a:t>
            </a:r>
            <a:endParaRPr sz="2400"/>
          </a:p>
          <a:p>
            <a:pPr indent="0" lvl="0" marL="0" rtl="0" algn="l">
              <a:spcBef>
                <a:spcPts val="800"/>
              </a:spcBef>
              <a:spcAft>
                <a:spcPts val="0"/>
              </a:spcAft>
              <a:buClr>
                <a:srgbClr val="878787"/>
              </a:buClr>
              <a:buFont typeface="Merriweather Sans"/>
              <a:buNone/>
            </a:pPr>
            <a:r>
              <a:t/>
            </a:r>
            <a:endParaRPr sz="2400">
              <a:solidFill>
                <a:schemeClr val="lt1"/>
              </a:solidFill>
            </a:endParaRPr>
          </a:p>
          <a:p>
            <a:pPr indent="0" lvl="0" marL="0" marR="0" rtl="0" algn="l">
              <a:lnSpc>
                <a:spcPct val="100000"/>
              </a:lnSpc>
              <a:spcBef>
                <a:spcPts val="0"/>
              </a:spcBef>
              <a:spcAft>
                <a:spcPts val="0"/>
              </a:spcAft>
              <a:buClr>
                <a:schemeClr val="lt1"/>
              </a:buClr>
              <a:buFont typeface="Merriweather Sans"/>
              <a:buNone/>
            </a:pPr>
            <a:r>
              <a:rPr lang="en-US" sz="3000">
                <a:solidFill>
                  <a:schemeClr val="lt1"/>
                </a:solidFill>
              </a:rPr>
              <a:t>Shifting from ‘learning about’ to </a:t>
            </a:r>
            <a:r>
              <a:rPr lang="en-US" sz="3000">
                <a:solidFill>
                  <a:srgbClr val="FFFF00"/>
                </a:solidFill>
              </a:rPr>
              <a:t>‘figuring out’</a:t>
            </a:r>
            <a:r>
              <a:rPr lang="en-US" sz="3000">
                <a:solidFill>
                  <a:schemeClr val="lt1"/>
                </a:solidFill>
              </a:rPr>
              <a:t>!</a:t>
            </a:r>
            <a:r>
              <a:rPr lang="en-US" sz="3000"/>
              <a:t>  </a:t>
            </a:r>
            <a:endParaRPr sz="3000"/>
          </a:p>
          <a:p>
            <a:pPr indent="0" lvl="0" marL="0" marR="0" rtl="0" algn="l">
              <a:lnSpc>
                <a:spcPct val="100000"/>
              </a:lnSpc>
              <a:spcBef>
                <a:spcPts val="0"/>
              </a:spcBef>
              <a:spcAft>
                <a:spcPts val="0"/>
              </a:spcAft>
              <a:buClr>
                <a:schemeClr val="lt1"/>
              </a:buClr>
              <a:buFont typeface="Merriweather Sans"/>
              <a:buNone/>
            </a:pPr>
            <a:r>
              <a:t/>
            </a:r>
            <a:endParaRPr sz="2400">
              <a:solidFill>
                <a:schemeClr val="lt1"/>
              </a:solidFill>
            </a:endParaRPr>
          </a:p>
          <a:p>
            <a:pPr indent="0" lvl="0" marL="0" marR="0" rtl="0" algn="l">
              <a:lnSpc>
                <a:spcPct val="100000"/>
              </a:lnSpc>
              <a:spcBef>
                <a:spcPts val="0"/>
              </a:spcBef>
              <a:spcAft>
                <a:spcPts val="0"/>
              </a:spcAft>
              <a:buClr>
                <a:schemeClr val="lt1"/>
              </a:buClr>
              <a:buFont typeface="Merriweather Sans"/>
              <a:buNone/>
            </a:pPr>
            <a:r>
              <a:t/>
            </a:r>
            <a:endParaRPr sz="2400"/>
          </a:p>
        </p:txBody>
      </p:sp>
      <p:sp>
        <p:nvSpPr>
          <p:cNvPr id="141" name="Google Shape;141;p23"/>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685800" y="136125"/>
            <a:ext cx="7772400" cy="20415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Merriweather Sans"/>
              <a:buNone/>
            </a:pPr>
            <a:r>
              <a:rPr lang="en-US"/>
              <a:t>Ambitious Science Teaching</a:t>
            </a:r>
            <a:endParaRPr/>
          </a:p>
          <a:p>
            <a:pPr indent="0" lvl="0" marL="0" marR="0" rtl="0" algn="ctr">
              <a:lnSpc>
                <a:spcPct val="100000"/>
              </a:lnSpc>
              <a:spcBef>
                <a:spcPts val="0"/>
              </a:spcBef>
              <a:spcAft>
                <a:spcPts val="0"/>
              </a:spcAft>
              <a:buClr>
                <a:srgbClr val="FFFFFF"/>
              </a:buClr>
              <a:buFont typeface="Merriweather Sans"/>
              <a:buNone/>
            </a:pPr>
            <a:r>
              <a:rPr lang="en-US"/>
              <a:t>AST</a:t>
            </a:r>
            <a:endParaRPr/>
          </a:p>
        </p:txBody>
      </p:sp>
      <p:sp>
        <p:nvSpPr>
          <p:cNvPr id="148" name="Google Shape;148;p24"/>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pic>
        <p:nvPicPr>
          <p:cNvPr id="149" name="Google Shape;149;p24"/>
          <p:cNvPicPr preferRelativeResize="0"/>
          <p:nvPr/>
        </p:nvPicPr>
        <p:blipFill>
          <a:blip r:embed="rId3">
            <a:alphaModFix/>
          </a:blip>
          <a:stretch>
            <a:fillRect/>
          </a:stretch>
        </p:blipFill>
        <p:spPr>
          <a:xfrm>
            <a:off x="94925" y="2011525"/>
            <a:ext cx="3111751" cy="3410800"/>
          </a:xfrm>
          <a:prstGeom prst="rect">
            <a:avLst/>
          </a:prstGeom>
          <a:noFill/>
          <a:ln>
            <a:noFill/>
          </a:ln>
        </p:spPr>
      </p:pic>
      <p:sp>
        <p:nvSpPr>
          <p:cNvPr id="150" name="Google Shape;150;p24"/>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
        <p:nvSpPr>
          <p:cNvPr id="151" name="Google Shape;151;p24"/>
          <p:cNvSpPr txBox="1"/>
          <p:nvPr>
            <p:ph idx="1" type="body"/>
          </p:nvPr>
        </p:nvSpPr>
        <p:spPr>
          <a:xfrm>
            <a:off x="3429000" y="2011525"/>
            <a:ext cx="5577600" cy="3992100"/>
          </a:xfrm>
          <a:prstGeom prst="rect">
            <a:avLst/>
          </a:prstGeom>
        </p:spPr>
        <p:txBody>
          <a:bodyPr anchorCtr="0" anchor="t" bIns="91425" lIns="91425" spcFirstLastPara="1" rIns="91425" wrap="square" tIns="91425">
            <a:noAutofit/>
          </a:bodyPr>
          <a:lstStyle/>
          <a:p>
            <a:pPr indent="-419100" lvl="0" marL="457200" rtl="0" algn="l">
              <a:spcBef>
                <a:spcPts val="800"/>
              </a:spcBef>
              <a:spcAft>
                <a:spcPts val="0"/>
              </a:spcAft>
              <a:buClr>
                <a:schemeClr val="lt1"/>
              </a:buClr>
              <a:buSzPts val="3000"/>
              <a:buAutoNum type="arabicPeriod"/>
            </a:pPr>
            <a:r>
              <a:rPr lang="en-US" sz="3000">
                <a:solidFill>
                  <a:schemeClr val="lt1"/>
                </a:solidFill>
              </a:rPr>
              <a:t>Planning for engagement with important Ideas</a:t>
            </a:r>
            <a:endParaRPr sz="3000">
              <a:solidFill>
                <a:schemeClr val="lt1"/>
              </a:solidFill>
            </a:endParaRPr>
          </a:p>
          <a:p>
            <a:pPr indent="-419100" lvl="0" marL="457200" rtl="0" algn="l">
              <a:spcBef>
                <a:spcPts val="0"/>
              </a:spcBef>
              <a:spcAft>
                <a:spcPts val="0"/>
              </a:spcAft>
              <a:buClr>
                <a:schemeClr val="lt1"/>
              </a:buClr>
              <a:buSzPts val="3000"/>
              <a:buAutoNum type="arabicPeriod"/>
            </a:pPr>
            <a:r>
              <a:rPr lang="en-US" sz="3000">
                <a:solidFill>
                  <a:schemeClr val="lt1"/>
                </a:solidFill>
              </a:rPr>
              <a:t>Eliciting students’ Ideas</a:t>
            </a:r>
            <a:endParaRPr sz="3000">
              <a:solidFill>
                <a:schemeClr val="lt1"/>
              </a:solidFill>
            </a:endParaRPr>
          </a:p>
          <a:p>
            <a:pPr indent="-419100" lvl="0" marL="457200" rtl="0" algn="l">
              <a:spcBef>
                <a:spcPts val="0"/>
              </a:spcBef>
              <a:spcAft>
                <a:spcPts val="0"/>
              </a:spcAft>
              <a:buClr>
                <a:schemeClr val="lt1"/>
              </a:buClr>
              <a:buSzPts val="3000"/>
              <a:buAutoNum type="arabicPeriod"/>
            </a:pPr>
            <a:r>
              <a:rPr lang="en-US" sz="3000">
                <a:solidFill>
                  <a:schemeClr val="lt1"/>
                </a:solidFill>
              </a:rPr>
              <a:t>Supporting ongoing changes in thinking</a:t>
            </a:r>
            <a:endParaRPr sz="3000">
              <a:solidFill>
                <a:schemeClr val="lt1"/>
              </a:solidFill>
            </a:endParaRPr>
          </a:p>
          <a:p>
            <a:pPr indent="-419100" lvl="0" marL="457200" algn="l">
              <a:spcBef>
                <a:spcPts val="0"/>
              </a:spcBef>
              <a:spcAft>
                <a:spcPts val="0"/>
              </a:spcAft>
              <a:buClr>
                <a:schemeClr val="lt1"/>
              </a:buClr>
              <a:buSzPts val="3000"/>
              <a:buAutoNum type="arabicPeriod"/>
            </a:pPr>
            <a:r>
              <a:rPr lang="en-US" sz="3000">
                <a:solidFill>
                  <a:schemeClr val="lt1"/>
                </a:solidFill>
              </a:rPr>
              <a:t>Pressing for evidence- based explanations</a:t>
            </a:r>
            <a:endParaRPr sz="3000">
              <a:solidFill>
                <a:schemeClr val="lt1"/>
              </a:solidFill>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567950" y="159600"/>
            <a:ext cx="7772400" cy="18411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3000">
                <a:latin typeface="Calibri"/>
                <a:ea typeface="Calibri"/>
                <a:cs typeface="Calibri"/>
                <a:sym typeface="Calibri"/>
              </a:rPr>
              <a:t>Unit Structure:</a:t>
            </a:r>
            <a:endParaRPr sz="3000">
              <a:latin typeface="Calibri"/>
              <a:ea typeface="Calibri"/>
              <a:cs typeface="Calibri"/>
              <a:sym typeface="Calibri"/>
            </a:endParaRPr>
          </a:p>
          <a:p>
            <a:pPr indent="0" lvl="0" marL="0">
              <a:spcBef>
                <a:spcPts val="0"/>
              </a:spcBef>
              <a:spcAft>
                <a:spcPts val="0"/>
              </a:spcAft>
              <a:buNone/>
            </a:pPr>
            <a:r>
              <a:rPr lang="en-US" sz="3000">
                <a:latin typeface="Calibri"/>
                <a:ea typeface="Calibri"/>
                <a:cs typeface="Calibri"/>
                <a:sym typeface="Calibri"/>
              </a:rPr>
              <a:t>Parts 1-4 from</a:t>
            </a:r>
            <a:r>
              <a:rPr lang="en-US" sz="3000">
                <a:solidFill>
                  <a:srgbClr val="FFFFFF"/>
                </a:solidFill>
                <a:latin typeface="Calibri"/>
                <a:ea typeface="Calibri"/>
                <a:cs typeface="Calibri"/>
                <a:sym typeface="Calibri"/>
              </a:rPr>
              <a:t> </a:t>
            </a:r>
            <a:r>
              <a:rPr i="1" lang="en-US" sz="3000">
                <a:solidFill>
                  <a:srgbClr val="FFFFFF"/>
                </a:solidFill>
                <a:latin typeface="Calibri"/>
                <a:ea typeface="Calibri"/>
                <a:cs typeface="Calibri"/>
                <a:sym typeface="Calibri"/>
              </a:rPr>
              <a:t>Stroupe and Windschitl’s (2015) framework for </a:t>
            </a:r>
            <a:r>
              <a:rPr i="1" lang="en-US" sz="3000" u="sng">
                <a:solidFill>
                  <a:srgbClr val="FFFFFF"/>
                </a:solidFill>
                <a:latin typeface="Calibri"/>
                <a:ea typeface="Calibri"/>
                <a:cs typeface="Calibri"/>
                <a:sym typeface="Calibri"/>
                <a:hlinkClick r:id="rId3"/>
              </a:rPr>
              <a:t>Ambitious Science Teaching</a:t>
            </a:r>
            <a:r>
              <a:rPr i="1" lang="en-US" sz="3000">
                <a:solidFill>
                  <a:srgbClr val="FFFFFF"/>
                </a:solidFill>
                <a:latin typeface="Calibri"/>
                <a:ea typeface="Calibri"/>
                <a:cs typeface="Calibri"/>
                <a:sym typeface="Calibri"/>
              </a:rPr>
              <a:t> </a:t>
            </a:r>
            <a:endParaRPr sz="3000">
              <a:solidFill>
                <a:srgbClr val="FFFFFF"/>
              </a:solidFill>
              <a:latin typeface="Calibri"/>
              <a:ea typeface="Calibri"/>
              <a:cs typeface="Calibri"/>
              <a:sym typeface="Calibri"/>
            </a:endParaRPr>
          </a:p>
        </p:txBody>
      </p:sp>
      <p:sp>
        <p:nvSpPr>
          <p:cNvPr id="158" name="Google Shape;158;p25"/>
          <p:cNvSpPr txBox="1"/>
          <p:nvPr>
            <p:ph idx="1" type="body"/>
          </p:nvPr>
        </p:nvSpPr>
        <p:spPr>
          <a:xfrm>
            <a:off x="497250" y="1741450"/>
            <a:ext cx="8293200" cy="4857300"/>
          </a:xfrm>
          <a:prstGeom prst="rect">
            <a:avLst/>
          </a:prstGeom>
        </p:spPr>
        <p:txBody>
          <a:bodyPr anchorCtr="0" anchor="t" bIns="91425" lIns="91425" spcFirstLastPara="1" rIns="91425" wrap="square" tIns="91425">
            <a:noAutofit/>
          </a:bodyPr>
          <a:lstStyle/>
          <a:p>
            <a:pPr indent="-342900" lvl="0" marL="342900" rtl="0" algn="l">
              <a:spcBef>
                <a:spcPts val="800"/>
              </a:spcBef>
              <a:spcAft>
                <a:spcPts val="0"/>
              </a:spcAft>
              <a:buNone/>
            </a:pPr>
            <a:r>
              <a:rPr lang="en-US" sz="2400">
                <a:solidFill>
                  <a:srgbClr val="FFFFFF"/>
                </a:solidFill>
                <a:latin typeface="Calibri"/>
                <a:ea typeface="Calibri"/>
                <a:cs typeface="Calibri"/>
                <a:sym typeface="Calibri"/>
              </a:rPr>
              <a:t>PART 1: Planning for engagement with important science ideas</a:t>
            </a:r>
            <a:endParaRPr sz="2400">
              <a:solidFill>
                <a:srgbClr val="FFFFFF"/>
              </a:solidFill>
              <a:latin typeface="Calibri"/>
              <a:ea typeface="Calibri"/>
              <a:cs typeface="Calibri"/>
              <a:sym typeface="Calibri"/>
            </a:endParaRPr>
          </a:p>
          <a:p>
            <a:pPr indent="-342900" lvl="0" marL="342900" rtl="0" algn="l">
              <a:spcBef>
                <a:spcPts val="800"/>
              </a:spcBef>
              <a:spcAft>
                <a:spcPts val="0"/>
              </a:spcAft>
              <a:buNone/>
            </a:pPr>
            <a:r>
              <a:rPr lang="en-US" sz="2400">
                <a:solidFill>
                  <a:srgbClr val="FFFFFF"/>
                </a:solidFill>
                <a:latin typeface="Calibri"/>
                <a:ea typeface="Calibri"/>
                <a:cs typeface="Calibri"/>
                <a:sym typeface="Calibri"/>
              </a:rPr>
              <a:t>PART 2: Eliciting Student ideas</a:t>
            </a:r>
            <a:endParaRPr sz="2400">
              <a:solidFill>
                <a:srgbClr val="FFFFFF"/>
              </a:solidFill>
              <a:latin typeface="Calibri"/>
              <a:ea typeface="Calibri"/>
              <a:cs typeface="Calibri"/>
              <a:sym typeface="Calibri"/>
            </a:endParaRPr>
          </a:p>
          <a:p>
            <a:pPr indent="0" lvl="0" marL="0" rtl="0" algn="l">
              <a:spcBef>
                <a:spcPts val="800"/>
              </a:spcBef>
              <a:spcAft>
                <a:spcPts val="0"/>
              </a:spcAft>
              <a:buNone/>
            </a:pPr>
            <a:r>
              <a:rPr lang="en-US" sz="2400">
                <a:solidFill>
                  <a:srgbClr val="FFFFFF"/>
                </a:solidFill>
                <a:latin typeface="Calibri"/>
                <a:ea typeface="Calibri"/>
                <a:cs typeface="Calibri"/>
                <a:sym typeface="Calibri"/>
              </a:rPr>
              <a:t>PART 3: Supporting ongoing changes in thinking</a:t>
            </a:r>
            <a:endParaRPr sz="2400">
              <a:solidFill>
                <a:srgbClr val="FFFFFF"/>
              </a:solidFill>
              <a:latin typeface="Calibri"/>
              <a:ea typeface="Calibri"/>
              <a:cs typeface="Calibri"/>
              <a:sym typeface="Calibri"/>
            </a:endParaRPr>
          </a:p>
          <a:p>
            <a:pPr indent="0" lvl="0" marL="0" rtl="0" algn="l">
              <a:spcBef>
                <a:spcPts val="800"/>
              </a:spcBef>
              <a:spcAft>
                <a:spcPts val="0"/>
              </a:spcAft>
              <a:buNone/>
            </a:pPr>
            <a:r>
              <a:rPr lang="en-US" sz="2400">
                <a:solidFill>
                  <a:srgbClr val="FFFFFF"/>
                </a:solidFill>
                <a:latin typeface="Calibri"/>
                <a:ea typeface="Calibri"/>
                <a:cs typeface="Calibri"/>
                <a:sym typeface="Calibri"/>
              </a:rPr>
              <a:t>PART 4: Pressing for evidence based explanations</a:t>
            </a:r>
            <a:endParaRPr sz="2400">
              <a:solidFill>
                <a:srgbClr val="FFFFFF"/>
              </a:solidFill>
              <a:latin typeface="Calibri"/>
              <a:ea typeface="Calibri"/>
              <a:cs typeface="Calibri"/>
              <a:sym typeface="Calibri"/>
            </a:endParaRPr>
          </a:p>
          <a:p>
            <a:pPr indent="-342900" lvl="0" marL="342900" rtl="0" algn="l">
              <a:spcBef>
                <a:spcPts val="800"/>
              </a:spcBef>
              <a:spcAft>
                <a:spcPts val="0"/>
              </a:spcAft>
              <a:buNone/>
            </a:pPr>
            <a:r>
              <a:rPr lang="en-US" sz="2400">
                <a:solidFill>
                  <a:srgbClr val="FFFFFF"/>
                </a:solidFill>
                <a:latin typeface="Calibri"/>
                <a:ea typeface="Calibri"/>
                <a:cs typeface="Calibri"/>
                <a:sym typeface="Calibri"/>
              </a:rPr>
              <a:t>PART 5: </a:t>
            </a:r>
            <a:r>
              <a:rPr lang="en-US" sz="2400">
                <a:solidFill>
                  <a:schemeClr val="lt1"/>
                </a:solidFill>
                <a:latin typeface="Calibri"/>
                <a:ea typeface="Calibri"/>
                <a:cs typeface="Calibri"/>
                <a:sym typeface="Calibri"/>
              </a:rPr>
              <a:t>Incorporating Social Justice Issues</a:t>
            </a:r>
            <a:endParaRPr sz="2400">
              <a:solidFill>
                <a:srgbClr val="FFFFFF"/>
              </a:solidFill>
              <a:latin typeface="Calibri"/>
              <a:ea typeface="Calibri"/>
              <a:cs typeface="Calibri"/>
              <a:sym typeface="Calibri"/>
            </a:endParaRPr>
          </a:p>
          <a:p>
            <a:pPr indent="-342900" lvl="0" marL="342900" rtl="0" algn="l">
              <a:spcBef>
                <a:spcPts val="800"/>
              </a:spcBef>
              <a:spcAft>
                <a:spcPts val="0"/>
              </a:spcAft>
              <a:buNone/>
            </a:pPr>
            <a:r>
              <a:rPr lang="en-US" sz="2400">
                <a:solidFill>
                  <a:srgbClr val="FFFFFF"/>
                </a:solidFill>
                <a:latin typeface="Calibri"/>
                <a:ea typeface="Calibri"/>
                <a:cs typeface="Calibri"/>
                <a:sym typeface="Calibri"/>
              </a:rPr>
              <a:t>PART 6: </a:t>
            </a:r>
            <a:r>
              <a:rPr lang="en-US" sz="2400">
                <a:solidFill>
                  <a:schemeClr val="lt1"/>
                </a:solidFill>
                <a:latin typeface="Calibri"/>
                <a:ea typeface="Calibri"/>
                <a:cs typeface="Calibri"/>
                <a:sym typeface="Calibri"/>
              </a:rPr>
              <a:t>Applying what we learned to a real world problem through engineering design</a:t>
            </a:r>
            <a:endParaRPr sz="2400">
              <a:solidFill>
                <a:srgbClr val="FFFFFF"/>
              </a:solidFill>
              <a:latin typeface="Calibri"/>
              <a:ea typeface="Calibri"/>
              <a:cs typeface="Calibri"/>
              <a:sym typeface="Calibri"/>
            </a:endParaRPr>
          </a:p>
          <a:p>
            <a:pPr indent="-342900" lvl="0" marL="342900" rtl="0" algn="l">
              <a:spcBef>
                <a:spcPts val="800"/>
              </a:spcBef>
              <a:spcAft>
                <a:spcPts val="0"/>
              </a:spcAft>
              <a:buNone/>
            </a:pPr>
            <a:r>
              <a:rPr lang="en-US" sz="2400">
                <a:solidFill>
                  <a:srgbClr val="FFFFFF"/>
                </a:solidFill>
                <a:latin typeface="Calibri"/>
                <a:ea typeface="Calibri"/>
                <a:cs typeface="Calibri"/>
                <a:sym typeface="Calibri"/>
              </a:rPr>
              <a:t>PART 7: Assessment of Learning</a:t>
            </a:r>
            <a:endParaRPr sz="2400">
              <a:solidFill>
                <a:srgbClr val="FFFFFF"/>
              </a:solidFill>
              <a:latin typeface="Calibri"/>
              <a:ea typeface="Calibri"/>
              <a:cs typeface="Calibri"/>
              <a:sym typeface="Calibri"/>
            </a:endParaRPr>
          </a:p>
          <a:p>
            <a:pPr indent="-342900" lvl="0" marL="342900" rtl="0" algn="l">
              <a:spcBef>
                <a:spcPts val="800"/>
              </a:spcBef>
              <a:spcAft>
                <a:spcPts val="0"/>
              </a:spcAft>
              <a:buClr>
                <a:srgbClr val="000000"/>
              </a:buClr>
              <a:buSzPts val="1100"/>
              <a:buFont typeface="Arial"/>
              <a:buNone/>
            </a:pPr>
            <a:r>
              <a:t/>
            </a:r>
            <a:endParaRPr sz="2400">
              <a:solidFill>
                <a:srgbClr val="FFFFFF"/>
              </a:solidFill>
              <a:latin typeface="Calibri"/>
              <a:ea typeface="Calibri"/>
              <a:cs typeface="Calibri"/>
              <a:sym typeface="Calibri"/>
            </a:endParaRPr>
          </a:p>
          <a:p>
            <a:pPr indent="-342900" lvl="0" marL="342900" rtl="0" algn="l">
              <a:spcBef>
                <a:spcPts val="800"/>
              </a:spcBef>
              <a:spcAft>
                <a:spcPts val="0"/>
              </a:spcAft>
              <a:buNone/>
            </a:pPr>
            <a:r>
              <a:rPr lang="en-US" sz="2400">
                <a:solidFill>
                  <a:srgbClr val="FFFFFF"/>
                </a:solidFill>
                <a:latin typeface="Calibri"/>
                <a:ea typeface="Calibri"/>
                <a:cs typeface="Calibri"/>
                <a:sym typeface="Calibri"/>
              </a:rPr>
              <a:t> </a:t>
            </a:r>
            <a:endParaRPr sz="2400">
              <a:solidFill>
                <a:srgbClr val="FFFFFF"/>
              </a:solidFill>
              <a:latin typeface="Calibri"/>
              <a:ea typeface="Calibri"/>
              <a:cs typeface="Calibri"/>
              <a:sym typeface="Calibri"/>
            </a:endParaRPr>
          </a:p>
          <a:p>
            <a:pPr indent="-342900" lvl="0" marL="342900" algn="l">
              <a:spcBef>
                <a:spcPts val="800"/>
              </a:spcBef>
              <a:spcAft>
                <a:spcPts val="0"/>
              </a:spcAft>
              <a:buNone/>
            </a:pPr>
            <a:br>
              <a:rPr lang="en-US"/>
            </a:br>
            <a:endParaRPr/>
          </a:p>
        </p:txBody>
      </p:sp>
      <p:sp>
        <p:nvSpPr>
          <p:cNvPr id="159" name="Google Shape;159;p25"/>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6"/>
          <p:cNvSpPr txBox="1"/>
          <p:nvPr>
            <p:ph type="title"/>
          </p:nvPr>
        </p:nvSpPr>
        <p:spPr>
          <a:xfrm>
            <a:off x="762000" y="76200"/>
            <a:ext cx="7772400" cy="838200"/>
          </a:xfrm>
          <a:prstGeom prst="rect">
            <a:avLst/>
          </a:prstGeom>
          <a:noFill/>
          <a:ln>
            <a:noFill/>
          </a:ln>
        </p:spPr>
        <p:txBody>
          <a:bodyPr anchorCtr="0" anchor="ctr" bIns="38100" lIns="38100" spcFirstLastPara="1" rIns="38100" wrap="square" tIns="38100">
            <a:noAutofit/>
          </a:bodyPr>
          <a:lstStyle/>
          <a:p>
            <a:pPr indent="-342900" lvl="0" marL="342900" marR="0" rtl="0" algn="ctr">
              <a:lnSpc>
                <a:spcPct val="100000"/>
              </a:lnSpc>
              <a:spcBef>
                <a:spcPts val="0"/>
              </a:spcBef>
              <a:spcAft>
                <a:spcPts val="0"/>
              </a:spcAft>
              <a:buClr>
                <a:srgbClr val="FFFFFF"/>
              </a:buClr>
              <a:buFont typeface="Merriweather Sans"/>
              <a:buNone/>
            </a:pPr>
            <a:r>
              <a:rPr b="0" i="0" lang="en-US" sz="4400" u="none" cap="none" strike="noStrike">
                <a:solidFill>
                  <a:srgbClr val="FFFFFF"/>
                </a:solidFill>
                <a:latin typeface="Merriweather Sans"/>
                <a:ea typeface="Merriweather Sans"/>
                <a:cs typeface="Merriweather Sans"/>
                <a:sym typeface="Merriweather Sans"/>
              </a:rPr>
              <a:t>Starts with Phenomena!</a:t>
            </a:r>
            <a:endParaRPr/>
          </a:p>
        </p:txBody>
      </p:sp>
      <p:sp>
        <p:nvSpPr>
          <p:cNvPr id="166" name="Google Shape;166;p26"/>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sp>
        <p:nvSpPr>
          <p:cNvPr id="167" name="Google Shape;167;p26"/>
          <p:cNvSpPr txBox="1"/>
          <p:nvPr/>
        </p:nvSpPr>
        <p:spPr>
          <a:xfrm>
            <a:off x="468312" y="1219200"/>
            <a:ext cx="8229600" cy="830262"/>
          </a:xfrm>
          <a:prstGeom prst="rect">
            <a:avLst/>
          </a:prstGeom>
          <a:noFill/>
          <a:ln>
            <a:noFill/>
          </a:ln>
        </p:spPr>
        <p:txBody>
          <a:bodyPr anchorCtr="0" anchor="t" bIns="45700" lIns="91425" spcFirstLastPara="1" rIns="91425" wrap="square" tIns="45700">
            <a:noAutofit/>
          </a:bodyPr>
          <a:lstStyle/>
          <a:p>
            <a:pPr indent="-190500" lvl="0" marL="342900" marR="0" rtl="0" algn="l">
              <a:lnSpc>
                <a:spcPct val="100000"/>
              </a:lnSpc>
              <a:spcBef>
                <a:spcPts val="0"/>
              </a:spcBef>
              <a:spcAft>
                <a:spcPts val="0"/>
              </a:spcAft>
              <a:buClr>
                <a:srgbClr val="000000"/>
              </a:buClr>
              <a:buSzPts val="2400"/>
              <a:buFont typeface="Arial"/>
              <a:buNone/>
            </a:pPr>
            <a:r>
              <a:t/>
            </a:r>
            <a:endParaRPr b="0" i="0" sz="2400" u="none">
              <a:solidFill>
                <a:srgbClr val="FFFFFF"/>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None/>
            </a:pPr>
            <a:r>
              <a:t/>
            </a:r>
            <a:endParaRPr b="0" i="0" sz="2400" u="none">
              <a:solidFill>
                <a:srgbClr val="FFFFFF"/>
              </a:solidFill>
              <a:latin typeface="Merriweather Sans"/>
              <a:ea typeface="Merriweather Sans"/>
              <a:cs typeface="Merriweather Sans"/>
              <a:sym typeface="Merriweather Sans"/>
            </a:endParaRPr>
          </a:p>
        </p:txBody>
      </p:sp>
      <p:sp>
        <p:nvSpPr>
          <p:cNvPr id="168" name="Google Shape;168;p26"/>
          <p:cNvSpPr txBox="1"/>
          <p:nvPr/>
        </p:nvSpPr>
        <p:spPr>
          <a:xfrm>
            <a:off x="762000" y="795337"/>
            <a:ext cx="7467600" cy="12001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Merriweather Sans"/>
              <a:buNone/>
            </a:pPr>
            <a:r>
              <a:rPr b="0" i="0" lang="en-US" sz="2400" u="none">
                <a:solidFill>
                  <a:srgbClr val="FFFFFF"/>
                </a:solidFill>
                <a:latin typeface="Merriweather Sans"/>
                <a:ea typeface="Merriweather Sans"/>
                <a:cs typeface="Merriweather Sans"/>
                <a:sym typeface="Merriweather Sans"/>
              </a:rPr>
              <a:t>A complex anchoring phenomenon is an occurrence or event that happen(ed) in our world </a:t>
            </a:r>
            <a:endParaRPr/>
          </a:p>
          <a:p>
            <a:pPr indent="0" lvl="0" marL="0" marR="0" rtl="0" algn="l">
              <a:lnSpc>
                <a:spcPct val="100000"/>
              </a:lnSpc>
              <a:spcBef>
                <a:spcPts val="0"/>
              </a:spcBef>
              <a:spcAft>
                <a:spcPts val="0"/>
              </a:spcAft>
              <a:buNone/>
            </a:pPr>
            <a:r>
              <a:t/>
            </a:r>
            <a:endParaRPr b="0" i="0" sz="2400" u="none">
              <a:solidFill>
                <a:srgbClr val="FFFFFF"/>
              </a:solidFill>
              <a:latin typeface="Merriweather Sans"/>
              <a:ea typeface="Merriweather Sans"/>
              <a:cs typeface="Merriweather Sans"/>
              <a:sym typeface="Merriweather Sans"/>
            </a:endParaRPr>
          </a:p>
        </p:txBody>
      </p:sp>
      <p:sp>
        <p:nvSpPr>
          <p:cNvPr id="169" name="Google Shape;169;p26"/>
          <p:cNvSpPr txBox="1"/>
          <p:nvPr/>
        </p:nvSpPr>
        <p:spPr>
          <a:xfrm>
            <a:off x="3832400" y="1790200"/>
            <a:ext cx="4865400" cy="1045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Gill Sans"/>
              <a:buNone/>
            </a:pPr>
            <a:r>
              <a:rPr b="0" i="0" lang="en-US" sz="3000" u="none">
                <a:solidFill>
                  <a:schemeClr val="lt1"/>
                </a:solidFill>
                <a:latin typeface="Gill Sans"/>
                <a:ea typeface="Gill Sans"/>
                <a:cs typeface="Gill Sans"/>
                <a:sym typeface="Gill Sans"/>
              </a:rPr>
              <a:t>What is the state of your </a:t>
            </a:r>
            <a:endParaRPr sz="3000"/>
          </a:p>
          <a:p>
            <a:pPr indent="0" lvl="0" marL="0" marR="0" rtl="0" algn="ctr">
              <a:lnSpc>
                <a:spcPct val="100000"/>
              </a:lnSpc>
              <a:spcBef>
                <a:spcPts val="0"/>
              </a:spcBef>
              <a:spcAft>
                <a:spcPts val="0"/>
              </a:spcAft>
              <a:buClr>
                <a:schemeClr val="lt1"/>
              </a:buClr>
              <a:buFont typeface="Gill Sans"/>
              <a:buNone/>
            </a:pPr>
            <a:r>
              <a:rPr b="0" i="0" lang="en-US" sz="3000" u="none">
                <a:solidFill>
                  <a:schemeClr val="lt1"/>
                </a:solidFill>
                <a:latin typeface="Gill Sans"/>
                <a:ea typeface="Gill Sans"/>
                <a:cs typeface="Gill Sans"/>
                <a:sym typeface="Gill Sans"/>
              </a:rPr>
              <a:t>local water resource and why?</a:t>
            </a:r>
            <a:endParaRPr sz="3000"/>
          </a:p>
        </p:txBody>
      </p:sp>
      <p:pic>
        <p:nvPicPr>
          <p:cNvPr id="170" name="Google Shape;170;p26"/>
          <p:cNvPicPr preferRelativeResize="0"/>
          <p:nvPr/>
        </p:nvPicPr>
        <p:blipFill>
          <a:blip r:embed="rId3">
            <a:alphaModFix/>
          </a:blip>
          <a:stretch>
            <a:fillRect/>
          </a:stretch>
        </p:blipFill>
        <p:spPr>
          <a:xfrm>
            <a:off x="468301" y="1790200"/>
            <a:ext cx="3136970" cy="2126950"/>
          </a:xfrm>
          <a:prstGeom prst="rect">
            <a:avLst/>
          </a:prstGeom>
          <a:noFill/>
          <a:ln cap="flat" cmpd="sng" w="57150">
            <a:solidFill>
              <a:srgbClr val="3C8C92"/>
            </a:solidFill>
            <a:prstDash val="solid"/>
            <a:round/>
            <a:headEnd len="sm" w="sm" type="none"/>
            <a:tailEnd len="sm" w="sm" type="none"/>
          </a:ln>
        </p:spPr>
      </p:pic>
      <p:pic>
        <p:nvPicPr>
          <p:cNvPr id="171" name="Google Shape;171;p26"/>
          <p:cNvPicPr preferRelativeResize="0"/>
          <p:nvPr/>
        </p:nvPicPr>
        <p:blipFill>
          <a:blip r:embed="rId4">
            <a:alphaModFix/>
          </a:blip>
          <a:stretch>
            <a:fillRect/>
          </a:stretch>
        </p:blipFill>
        <p:spPr>
          <a:xfrm>
            <a:off x="5105400" y="3533475"/>
            <a:ext cx="3429000" cy="1967845"/>
          </a:xfrm>
          <a:prstGeom prst="rect">
            <a:avLst/>
          </a:prstGeom>
          <a:noFill/>
          <a:ln>
            <a:noFill/>
          </a:ln>
        </p:spPr>
      </p:pic>
      <p:pic>
        <p:nvPicPr>
          <p:cNvPr id="172" name="Google Shape;172;p26"/>
          <p:cNvPicPr preferRelativeResize="0"/>
          <p:nvPr/>
        </p:nvPicPr>
        <p:blipFill>
          <a:blip r:embed="rId5">
            <a:alphaModFix/>
          </a:blip>
          <a:stretch>
            <a:fillRect/>
          </a:stretch>
        </p:blipFill>
        <p:spPr>
          <a:xfrm>
            <a:off x="1377900" y="4293450"/>
            <a:ext cx="3136975" cy="2385041"/>
          </a:xfrm>
          <a:prstGeom prst="rect">
            <a:avLst/>
          </a:prstGeom>
          <a:noFill/>
          <a:ln>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685800" y="630975"/>
            <a:ext cx="7772400" cy="1431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Unit Lesson Day 1 </a:t>
            </a:r>
            <a:endParaRPr/>
          </a:p>
          <a:p>
            <a:pPr indent="0" lvl="0" marL="0">
              <a:spcBef>
                <a:spcPts val="0"/>
              </a:spcBef>
              <a:spcAft>
                <a:spcPts val="0"/>
              </a:spcAft>
              <a:buNone/>
            </a:pPr>
            <a:r>
              <a:rPr lang="en-US"/>
              <a:t>Put on your Learner Hat!</a:t>
            </a:r>
            <a:endParaRPr/>
          </a:p>
        </p:txBody>
      </p:sp>
      <p:sp>
        <p:nvSpPr>
          <p:cNvPr id="179" name="Google Shape;179;p27"/>
          <p:cNvSpPr txBox="1"/>
          <p:nvPr>
            <p:ph idx="1" type="body"/>
          </p:nvPr>
        </p:nvSpPr>
        <p:spPr>
          <a:xfrm>
            <a:off x="619225" y="2389700"/>
            <a:ext cx="7772400" cy="3554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sz="3600">
                <a:solidFill>
                  <a:srgbClr val="FFFFFF"/>
                </a:solidFill>
                <a:latin typeface="Gill Sans"/>
                <a:ea typeface="Gill Sans"/>
                <a:cs typeface="Gill Sans"/>
                <a:sym typeface="Gill Sans"/>
              </a:rPr>
              <a:t>Link to Scientist Notebook Google Doc</a:t>
            </a:r>
            <a:endParaRPr sz="3600">
              <a:solidFill>
                <a:srgbClr val="FFFFFF"/>
              </a:solidFill>
              <a:latin typeface="Gill Sans"/>
              <a:ea typeface="Gill Sans"/>
              <a:cs typeface="Gill Sans"/>
              <a:sym typeface="Gill Sans"/>
            </a:endParaRPr>
          </a:p>
          <a:p>
            <a:pPr indent="0" lvl="0" marL="0" rtl="0">
              <a:spcBef>
                <a:spcPts val="0"/>
              </a:spcBef>
              <a:spcAft>
                <a:spcPts val="0"/>
              </a:spcAft>
              <a:buNone/>
            </a:pPr>
            <a:r>
              <a:rPr lang="en-US" sz="3600">
                <a:solidFill>
                  <a:srgbClr val="FFFFFF"/>
                </a:solidFill>
                <a:latin typeface="Gill Sans"/>
                <a:ea typeface="Gill Sans"/>
                <a:cs typeface="Gill Sans"/>
                <a:sym typeface="Gill Sans"/>
              </a:rPr>
              <a:t>Discuss Collaborative Project Norms</a:t>
            </a:r>
            <a:endParaRPr sz="3600">
              <a:solidFill>
                <a:srgbClr val="FFFFFF"/>
              </a:solidFill>
              <a:latin typeface="Gill Sans"/>
              <a:ea typeface="Gill Sans"/>
              <a:cs typeface="Gill Sans"/>
              <a:sym typeface="Gill Sans"/>
            </a:endParaRPr>
          </a:p>
          <a:p>
            <a:pPr indent="0" lvl="0" marL="0" rtl="0" algn="l">
              <a:spcBef>
                <a:spcPts val="0"/>
              </a:spcBef>
              <a:spcAft>
                <a:spcPts val="0"/>
              </a:spcAft>
              <a:buNone/>
            </a:pPr>
            <a:r>
              <a:t/>
            </a:r>
            <a:endParaRPr sz="3600">
              <a:solidFill>
                <a:srgbClr val="FFFFFF"/>
              </a:solidFill>
              <a:latin typeface="Gill Sans"/>
              <a:ea typeface="Gill Sans"/>
              <a:cs typeface="Gill Sans"/>
              <a:sym typeface="Gill Sans"/>
            </a:endParaRPr>
          </a:p>
          <a:p>
            <a:pPr indent="0" lvl="0" marL="0" rtl="0">
              <a:spcBef>
                <a:spcPts val="0"/>
              </a:spcBef>
              <a:spcAft>
                <a:spcPts val="0"/>
              </a:spcAft>
              <a:buNone/>
            </a:pPr>
            <a:r>
              <a:rPr lang="en-US" sz="3600">
                <a:solidFill>
                  <a:srgbClr val="FFFFFF"/>
                </a:solidFill>
                <a:latin typeface="Gill Sans"/>
                <a:ea typeface="Gill Sans"/>
                <a:cs typeface="Gill Sans"/>
                <a:sym typeface="Gill Sans"/>
              </a:rPr>
              <a:t>Make a Copy</a:t>
            </a:r>
            <a:endParaRPr sz="3600">
              <a:solidFill>
                <a:srgbClr val="FFFFFF"/>
              </a:solidFill>
              <a:latin typeface="Gill Sans"/>
              <a:ea typeface="Gill Sans"/>
              <a:cs typeface="Gill Sans"/>
              <a:sym typeface="Gill Sans"/>
            </a:endParaRPr>
          </a:p>
          <a:p>
            <a:pPr indent="0" lvl="0" marL="0" rtl="0">
              <a:spcBef>
                <a:spcPts val="0"/>
              </a:spcBef>
              <a:spcAft>
                <a:spcPts val="0"/>
              </a:spcAft>
              <a:buClr>
                <a:schemeClr val="dk1"/>
              </a:buClr>
              <a:buSzPts val="1100"/>
              <a:buFont typeface="Arial"/>
              <a:buNone/>
            </a:pPr>
            <a:r>
              <a:rPr lang="en-US" sz="4800" u="sng">
                <a:solidFill>
                  <a:schemeClr val="hlink"/>
                </a:solidFill>
                <a:latin typeface="Arial"/>
                <a:ea typeface="Arial"/>
                <a:cs typeface="Arial"/>
                <a:sym typeface="Arial"/>
                <a:hlinkClick r:id="rId3"/>
              </a:rPr>
              <a:t>https://goo.gl/KFCCmN</a:t>
            </a:r>
            <a:endParaRPr sz="4800">
              <a:solidFill>
                <a:schemeClr val="lt1"/>
              </a:solidFill>
              <a:latin typeface="Gill Sans"/>
              <a:ea typeface="Gill Sans"/>
              <a:cs typeface="Gill Sans"/>
              <a:sym typeface="Gill Sans"/>
            </a:endParaRPr>
          </a:p>
          <a:p>
            <a:pPr indent="0" lvl="0" marL="0" rtl="0">
              <a:spcBef>
                <a:spcPts val="0"/>
              </a:spcBef>
              <a:spcAft>
                <a:spcPts val="0"/>
              </a:spcAft>
              <a:buNone/>
            </a:pPr>
            <a:r>
              <a:t/>
            </a:r>
            <a:endParaRPr sz="4800">
              <a:solidFill>
                <a:srgbClr val="FFFFFF"/>
              </a:solidFill>
              <a:latin typeface="Gill Sans"/>
              <a:ea typeface="Gill Sans"/>
              <a:cs typeface="Gill Sans"/>
              <a:sym typeface="Gill Sans"/>
            </a:endParaRPr>
          </a:p>
          <a:p>
            <a:pPr indent="0" lvl="0" marL="0" rtl="0">
              <a:spcBef>
                <a:spcPts val="0"/>
              </a:spcBef>
              <a:spcAft>
                <a:spcPts val="0"/>
              </a:spcAft>
              <a:buClr>
                <a:schemeClr val="dk1"/>
              </a:buClr>
              <a:buFont typeface="Arial"/>
              <a:buNone/>
            </a:pPr>
            <a:r>
              <a:t/>
            </a:r>
            <a:endParaRPr sz="3600">
              <a:solidFill>
                <a:srgbClr val="FFFFFF"/>
              </a:solidFill>
              <a:latin typeface="Gill Sans"/>
              <a:ea typeface="Gill Sans"/>
              <a:cs typeface="Gill Sans"/>
              <a:sym typeface="Gill Sans"/>
            </a:endParaRPr>
          </a:p>
        </p:txBody>
      </p:sp>
      <p:sp>
        <p:nvSpPr>
          <p:cNvPr id="180" name="Google Shape;180;p27"/>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id="185" name="Google Shape;185;p28"/>
          <p:cNvPicPr preferRelativeResize="0"/>
          <p:nvPr/>
        </p:nvPicPr>
        <p:blipFill rotWithShape="1">
          <a:blip r:embed="rId3">
            <a:alphaModFix/>
          </a:blip>
          <a:srcRect b="0" l="0" r="0" t="0"/>
          <a:stretch/>
        </p:blipFill>
        <p:spPr>
          <a:xfrm>
            <a:off x="295925" y="1239500"/>
            <a:ext cx="8534400" cy="5618400"/>
          </a:xfrm>
          <a:prstGeom prst="rect">
            <a:avLst/>
          </a:prstGeom>
          <a:noFill/>
          <a:ln>
            <a:noFill/>
          </a:ln>
        </p:spPr>
      </p:pic>
      <p:sp>
        <p:nvSpPr>
          <p:cNvPr id="186" name="Google Shape;186;p28"/>
          <p:cNvSpPr txBox="1"/>
          <p:nvPr>
            <p:ph type="title"/>
          </p:nvPr>
        </p:nvSpPr>
        <p:spPr>
          <a:xfrm>
            <a:off x="561975" y="0"/>
            <a:ext cx="7772400" cy="11841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Merriweather Sans"/>
              <a:buNone/>
            </a:pPr>
            <a:r>
              <a:rPr b="0" i="0" lang="en-US" sz="3000" u="none" cap="none" strike="noStrike">
                <a:solidFill>
                  <a:srgbClr val="FFFFFF"/>
                </a:solidFill>
                <a:latin typeface="Merriweather Sans"/>
                <a:ea typeface="Merriweather Sans"/>
                <a:cs typeface="Merriweather Sans"/>
                <a:sym typeface="Merriweather Sans"/>
              </a:rPr>
              <a:t>What do you predict is the state of each water resource and why? </a:t>
            </a:r>
            <a:endParaRPr sz="3000"/>
          </a:p>
        </p:txBody>
      </p:sp>
      <p:sp>
        <p:nvSpPr>
          <p:cNvPr id="187" name="Google Shape;187;p28"/>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9"/>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pic>
        <p:nvPicPr>
          <p:cNvPr id="194" name="Google Shape;194;p29"/>
          <p:cNvPicPr preferRelativeResize="0"/>
          <p:nvPr/>
        </p:nvPicPr>
        <p:blipFill rotWithShape="1">
          <a:blip r:embed="rId3">
            <a:alphaModFix/>
          </a:blip>
          <a:srcRect b="0" l="0" r="0" t="0"/>
          <a:stretch/>
        </p:blipFill>
        <p:spPr>
          <a:xfrm>
            <a:off x="4962525" y="114300"/>
            <a:ext cx="3886200" cy="3281362"/>
          </a:xfrm>
          <a:prstGeom prst="rect">
            <a:avLst/>
          </a:prstGeom>
          <a:noFill/>
          <a:ln cap="flat" cmpd="sng" w="38100">
            <a:solidFill>
              <a:schemeClr val="dk1"/>
            </a:solidFill>
            <a:prstDash val="solid"/>
            <a:miter lim="8000"/>
            <a:headEnd len="sm" w="sm" type="none"/>
            <a:tailEnd len="sm" w="sm" type="none"/>
          </a:ln>
        </p:spPr>
      </p:pic>
      <p:pic>
        <p:nvPicPr>
          <p:cNvPr id="195" name="Google Shape;195;p29"/>
          <p:cNvPicPr preferRelativeResize="0"/>
          <p:nvPr/>
        </p:nvPicPr>
        <p:blipFill rotWithShape="1">
          <a:blip r:embed="rId4">
            <a:alphaModFix/>
          </a:blip>
          <a:srcRect b="0" l="0" r="0" t="0"/>
          <a:stretch/>
        </p:blipFill>
        <p:spPr>
          <a:xfrm>
            <a:off x="2663825" y="3744912"/>
            <a:ext cx="3813175" cy="2989262"/>
          </a:xfrm>
          <a:prstGeom prst="rect">
            <a:avLst/>
          </a:prstGeom>
          <a:noFill/>
          <a:ln cap="flat" cmpd="sng" w="38100">
            <a:solidFill>
              <a:schemeClr val="dk1"/>
            </a:solidFill>
            <a:prstDash val="solid"/>
            <a:miter lim="8000"/>
            <a:headEnd len="sm" w="sm" type="none"/>
            <a:tailEnd len="sm" w="sm" type="none"/>
          </a:ln>
        </p:spPr>
      </p:pic>
      <p:sp>
        <p:nvSpPr>
          <p:cNvPr id="196" name="Google Shape;196;p29"/>
          <p:cNvSpPr txBox="1"/>
          <p:nvPr/>
        </p:nvSpPr>
        <p:spPr>
          <a:xfrm>
            <a:off x="152400" y="3456025"/>
            <a:ext cx="2511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Gill Sans"/>
              <a:buNone/>
            </a:pPr>
            <a:r>
              <a:rPr b="0" i="0" lang="en-US" sz="2400" u="none">
                <a:solidFill>
                  <a:srgbClr val="3C8C92"/>
                </a:solidFill>
                <a:latin typeface="Gill Sans"/>
                <a:ea typeface="Gill Sans"/>
                <a:cs typeface="Gill Sans"/>
                <a:sym typeface="Gill Sans"/>
              </a:rPr>
              <a:t>1</a:t>
            </a:r>
            <a:r>
              <a:rPr b="0" i="0" lang="en-US" sz="2400" u="sng">
                <a:solidFill>
                  <a:srgbClr val="3C8C92"/>
                </a:solidFill>
                <a:latin typeface="Gill Sans"/>
                <a:ea typeface="Gill Sans"/>
                <a:cs typeface="Gill Sans"/>
                <a:sym typeface="Gill Sans"/>
                <a:hlinkClick r:id="rId5"/>
              </a:rPr>
              <a:t>. Eagleville Brook</a:t>
            </a:r>
            <a:endParaRPr sz="2400">
              <a:solidFill>
                <a:srgbClr val="3C8C92"/>
              </a:solidFill>
            </a:endParaRPr>
          </a:p>
        </p:txBody>
      </p:sp>
      <p:sp>
        <p:nvSpPr>
          <p:cNvPr id="197" name="Google Shape;197;p29"/>
          <p:cNvSpPr txBox="1"/>
          <p:nvPr/>
        </p:nvSpPr>
        <p:spPr>
          <a:xfrm>
            <a:off x="6727800" y="3387725"/>
            <a:ext cx="2416200" cy="96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Gill Sans"/>
              <a:buNone/>
            </a:pPr>
            <a:r>
              <a:rPr b="0" i="0" lang="en-US" sz="2400" u="sng">
                <a:solidFill>
                  <a:schemeClr val="hlink"/>
                </a:solidFill>
                <a:latin typeface="Gill Sans"/>
                <a:ea typeface="Gill Sans"/>
                <a:cs typeface="Gill Sans"/>
                <a:sym typeface="Gill Sans"/>
                <a:hlinkClick r:id="rId6"/>
              </a:rPr>
              <a:t>2. Roberts Brook </a:t>
            </a:r>
            <a:endParaRPr sz="2400"/>
          </a:p>
          <a:p>
            <a:pPr indent="0" lvl="0" marL="0" marR="0" rtl="0" algn="l">
              <a:lnSpc>
                <a:spcPct val="100000"/>
              </a:lnSpc>
              <a:spcBef>
                <a:spcPts val="0"/>
              </a:spcBef>
              <a:spcAft>
                <a:spcPts val="0"/>
              </a:spcAft>
              <a:buClr>
                <a:schemeClr val="lt1"/>
              </a:buClr>
              <a:buFont typeface="Gill Sans"/>
              <a:buNone/>
            </a:pPr>
            <a:r>
              <a:rPr b="0" i="0" lang="en-US" sz="2400" u="sng">
                <a:solidFill>
                  <a:schemeClr val="hlink"/>
                </a:solidFill>
                <a:latin typeface="Gill Sans"/>
                <a:ea typeface="Gill Sans"/>
                <a:cs typeface="Gill Sans"/>
                <a:sym typeface="Gill Sans"/>
                <a:hlinkClick r:id="rId7"/>
              </a:rPr>
              <a:t>(Horsebarn Hill)</a:t>
            </a:r>
            <a:endParaRPr sz="2400"/>
          </a:p>
        </p:txBody>
      </p:sp>
      <p:sp>
        <p:nvSpPr>
          <p:cNvPr id="198" name="Google Shape;198;p29"/>
          <p:cNvSpPr txBox="1"/>
          <p:nvPr/>
        </p:nvSpPr>
        <p:spPr>
          <a:xfrm>
            <a:off x="519125" y="5543525"/>
            <a:ext cx="2144700" cy="70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Gill Sans"/>
              <a:buNone/>
            </a:pPr>
            <a:r>
              <a:rPr b="0" i="0" lang="en-US" sz="2400" u="sng">
                <a:solidFill>
                  <a:schemeClr val="hlink"/>
                </a:solidFill>
                <a:latin typeface="Gill Sans"/>
                <a:ea typeface="Gill Sans"/>
                <a:cs typeface="Gill Sans"/>
                <a:sym typeface="Gill Sans"/>
                <a:hlinkClick r:id="rId8"/>
              </a:rPr>
              <a:t>3. Fenton River</a:t>
            </a:r>
            <a:endParaRPr sz="2400"/>
          </a:p>
        </p:txBody>
      </p:sp>
      <p:pic>
        <p:nvPicPr>
          <p:cNvPr id="199" name="Google Shape;199;p29"/>
          <p:cNvPicPr preferRelativeResize="0"/>
          <p:nvPr/>
        </p:nvPicPr>
        <p:blipFill rotWithShape="1">
          <a:blip r:embed="rId9">
            <a:alphaModFix/>
          </a:blip>
          <a:srcRect b="0" l="0" r="0" t="0"/>
          <a:stretch/>
        </p:blipFill>
        <p:spPr>
          <a:xfrm>
            <a:off x="95250" y="111125"/>
            <a:ext cx="3943350" cy="3284537"/>
          </a:xfrm>
          <a:prstGeom prst="rect">
            <a:avLst/>
          </a:prstGeom>
          <a:noFill/>
          <a:ln cap="flat" cmpd="sng" w="38100">
            <a:solidFill>
              <a:schemeClr val="dk1"/>
            </a:solidFill>
            <a:prstDash val="solid"/>
            <a:miter lim="8000"/>
            <a:headEnd len="sm" w="sm" type="none"/>
            <a:tailEnd len="sm" w="sm" type="none"/>
          </a:ln>
        </p:spPr>
      </p:pic>
      <p:sp>
        <p:nvSpPr>
          <p:cNvPr id="200" name="Google Shape;200;p29"/>
          <p:cNvSpPr/>
          <p:nvPr/>
        </p:nvSpPr>
        <p:spPr>
          <a:xfrm>
            <a:off x="1371600" y="1981200"/>
            <a:ext cx="304800" cy="381000"/>
          </a:xfrm>
          <a:custGeom>
            <a:pathLst>
              <a:path extrusionOk="0" h="120000" w="120000">
                <a:moveTo>
                  <a:pt x="0" y="45835"/>
                </a:moveTo>
                <a:lnTo>
                  <a:pt x="45836" y="45836"/>
                </a:lnTo>
                <a:lnTo>
                  <a:pt x="60000" y="0"/>
                </a:lnTo>
                <a:lnTo>
                  <a:pt x="74163" y="45836"/>
                </a:lnTo>
                <a:lnTo>
                  <a:pt x="120000" y="45835"/>
                </a:lnTo>
                <a:lnTo>
                  <a:pt x="82917" y="74163"/>
                </a:lnTo>
                <a:lnTo>
                  <a:pt x="97081" y="119999"/>
                </a:lnTo>
                <a:lnTo>
                  <a:pt x="60000" y="91671"/>
                </a:lnTo>
                <a:lnTo>
                  <a:pt x="22918" y="119999"/>
                </a:lnTo>
                <a:lnTo>
                  <a:pt x="37082" y="74163"/>
                </a:lnTo>
                <a:lnTo>
                  <a:pt x="0" y="45835"/>
                </a:lnTo>
                <a:close/>
              </a:path>
            </a:pathLst>
          </a:custGeom>
          <a:solidFill>
            <a:srgbClr val="FFFF00"/>
          </a:solidFill>
          <a:ln cap="flat" cmpd="sng" w="254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1" name="Google Shape;201;p29"/>
          <p:cNvSpPr/>
          <p:nvPr/>
        </p:nvSpPr>
        <p:spPr>
          <a:xfrm>
            <a:off x="6559550" y="1981200"/>
            <a:ext cx="298450" cy="381000"/>
          </a:xfrm>
          <a:custGeom>
            <a:pathLst>
              <a:path extrusionOk="0" h="120000" w="120000">
                <a:moveTo>
                  <a:pt x="0" y="45835"/>
                </a:moveTo>
                <a:lnTo>
                  <a:pt x="45836" y="45836"/>
                </a:lnTo>
                <a:lnTo>
                  <a:pt x="60000" y="0"/>
                </a:lnTo>
                <a:lnTo>
                  <a:pt x="74163" y="45836"/>
                </a:lnTo>
                <a:lnTo>
                  <a:pt x="120000" y="45835"/>
                </a:lnTo>
                <a:lnTo>
                  <a:pt x="82917" y="74163"/>
                </a:lnTo>
                <a:lnTo>
                  <a:pt x="97082" y="119999"/>
                </a:lnTo>
                <a:lnTo>
                  <a:pt x="60000" y="91671"/>
                </a:lnTo>
                <a:lnTo>
                  <a:pt x="22917" y="119999"/>
                </a:lnTo>
                <a:lnTo>
                  <a:pt x="37082" y="74163"/>
                </a:lnTo>
                <a:lnTo>
                  <a:pt x="0" y="45835"/>
                </a:lnTo>
                <a:close/>
              </a:path>
            </a:pathLst>
          </a:custGeom>
          <a:solidFill>
            <a:srgbClr val="FF0000"/>
          </a:solidFill>
          <a:ln cap="flat" cmpd="sng" w="254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2" name="Google Shape;202;p29"/>
          <p:cNvSpPr/>
          <p:nvPr/>
        </p:nvSpPr>
        <p:spPr>
          <a:xfrm>
            <a:off x="4379912" y="5238750"/>
            <a:ext cx="381000" cy="304800"/>
          </a:xfrm>
          <a:custGeom>
            <a:pathLst>
              <a:path extrusionOk="0" h="120000" w="120000">
                <a:moveTo>
                  <a:pt x="0" y="45835"/>
                </a:moveTo>
                <a:lnTo>
                  <a:pt x="45836" y="45836"/>
                </a:lnTo>
                <a:lnTo>
                  <a:pt x="60000" y="0"/>
                </a:lnTo>
                <a:lnTo>
                  <a:pt x="74163" y="45836"/>
                </a:lnTo>
                <a:lnTo>
                  <a:pt x="120000" y="45835"/>
                </a:lnTo>
                <a:lnTo>
                  <a:pt x="82917" y="74163"/>
                </a:lnTo>
                <a:lnTo>
                  <a:pt x="97081" y="119999"/>
                </a:lnTo>
                <a:lnTo>
                  <a:pt x="60000" y="91671"/>
                </a:lnTo>
                <a:lnTo>
                  <a:pt x="22918" y="119999"/>
                </a:lnTo>
                <a:lnTo>
                  <a:pt x="37082" y="74163"/>
                </a:lnTo>
                <a:lnTo>
                  <a:pt x="0" y="45835"/>
                </a:lnTo>
                <a:close/>
              </a:path>
            </a:pathLst>
          </a:custGeom>
          <a:solidFill>
            <a:srgbClr val="00B0F0"/>
          </a:solidFill>
          <a:ln cap="flat" cmpd="sng" w="254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3" name="Google Shape;203;p29"/>
          <p:cNvSpPr/>
          <p:nvPr/>
        </p:nvSpPr>
        <p:spPr>
          <a:xfrm>
            <a:off x="1604962" y="976312"/>
            <a:ext cx="1347787" cy="2157412"/>
          </a:xfrm>
          <a:custGeom>
            <a:pathLst>
              <a:path extrusionOk="0" h="120000" w="120000">
                <a:moveTo>
                  <a:pt x="120000" y="0"/>
                </a:moveTo>
                <a:cubicBezTo>
                  <a:pt x="113858" y="1919"/>
                  <a:pt x="117301" y="996"/>
                  <a:pt x="109565" y="2608"/>
                </a:cubicBezTo>
                <a:cubicBezTo>
                  <a:pt x="108521" y="2826"/>
                  <a:pt x="107513" y="3126"/>
                  <a:pt x="106434" y="3260"/>
                </a:cubicBezTo>
                <a:cubicBezTo>
                  <a:pt x="99060" y="4182"/>
                  <a:pt x="102899" y="3562"/>
                  <a:pt x="94956" y="5217"/>
                </a:cubicBezTo>
                <a:lnTo>
                  <a:pt x="79304" y="8478"/>
                </a:lnTo>
                <a:lnTo>
                  <a:pt x="76173" y="9130"/>
                </a:lnTo>
                <a:cubicBezTo>
                  <a:pt x="75130" y="9347"/>
                  <a:pt x="73958" y="9401"/>
                  <a:pt x="73043" y="9782"/>
                </a:cubicBezTo>
                <a:cubicBezTo>
                  <a:pt x="68997" y="11468"/>
                  <a:pt x="71102" y="10839"/>
                  <a:pt x="66782" y="11739"/>
                </a:cubicBezTo>
                <a:cubicBezTo>
                  <a:pt x="65739" y="12173"/>
                  <a:pt x="64798" y="12725"/>
                  <a:pt x="63652" y="13043"/>
                </a:cubicBezTo>
                <a:cubicBezTo>
                  <a:pt x="61641" y="13601"/>
                  <a:pt x="59221" y="13585"/>
                  <a:pt x="57391" y="14347"/>
                </a:cubicBezTo>
                <a:cubicBezTo>
                  <a:pt x="56347" y="14782"/>
                  <a:pt x="55406" y="15333"/>
                  <a:pt x="54260" y="15652"/>
                </a:cubicBezTo>
                <a:cubicBezTo>
                  <a:pt x="52250" y="16210"/>
                  <a:pt x="48000" y="16956"/>
                  <a:pt x="48000" y="16956"/>
                </a:cubicBezTo>
                <a:cubicBezTo>
                  <a:pt x="46956" y="17608"/>
                  <a:pt x="46003" y="18322"/>
                  <a:pt x="44869" y="18913"/>
                </a:cubicBezTo>
                <a:cubicBezTo>
                  <a:pt x="43906" y="19414"/>
                  <a:pt x="42625" y="19663"/>
                  <a:pt x="41739" y="20217"/>
                </a:cubicBezTo>
                <a:cubicBezTo>
                  <a:pt x="37631" y="22784"/>
                  <a:pt x="41695" y="21542"/>
                  <a:pt x="37565" y="23478"/>
                </a:cubicBezTo>
                <a:cubicBezTo>
                  <a:pt x="35558" y="24418"/>
                  <a:pt x="33391" y="25217"/>
                  <a:pt x="31304" y="26086"/>
                </a:cubicBezTo>
                <a:cubicBezTo>
                  <a:pt x="30260" y="26521"/>
                  <a:pt x="29060" y="26837"/>
                  <a:pt x="28173" y="27391"/>
                </a:cubicBezTo>
                <a:cubicBezTo>
                  <a:pt x="27130" y="28043"/>
                  <a:pt x="25988" y="28639"/>
                  <a:pt x="25043" y="29347"/>
                </a:cubicBezTo>
                <a:cubicBezTo>
                  <a:pt x="24240" y="29949"/>
                  <a:pt x="23843" y="30750"/>
                  <a:pt x="22956" y="31304"/>
                </a:cubicBezTo>
                <a:cubicBezTo>
                  <a:pt x="22069" y="31858"/>
                  <a:pt x="20869" y="32173"/>
                  <a:pt x="19826" y="32608"/>
                </a:cubicBezTo>
                <a:cubicBezTo>
                  <a:pt x="14644" y="37466"/>
                  <a:pt x="21304" y="31500"/>
                  <a:pt x="14608" y="36521"/>
                </a:cubicBezTo>
                <a:cubicBezTo>
                  <a:pt x="13805" y="37123"/>
                  <a:pt x="13217" y="37826"/>
                  <a:pt x="12521" y="38478"/>
                </a:cubicBezTo>
                <a:lnTo>
                  <a:pt x="9391" y="44347"/>
                </a:lnTo>
                <a:lnTo>
                  <a:pt x="8347" y="46304"/>
                </a:lnTo>
                <a:cubicBezTo>
                  <a:pt x="8695" y="48695"/>
                  <a:pt x="8723" y="51113"/>
                  <a:pt x="9391" y="53478"/>
                </a:cubicBezTo>
                <a:cubicBezTo>
                  <a:pt x="10859" y="58678"/>
                  <a:pt x="10836" y="55937"/>
                  <a:pt x="13565" y="59347"/>
                </a:cubicBezTo>
                <a:cubicBezTo>
                  <a:pt x="14057" y="59962"/>
                  <a:pt x="14260" y="60652"/>
                  <a:pt x="14608" y="61304"/>
                </a:cubicBezTo>
                <a:cubicBezTo>
                  <a:pt x="14260" y="65652"/>
                  <a:pt x="14079" y="70006"/>
                  <a:pt x="13565" y="74347"/>
                </a:cubicBezTo>
                <a:cubicBezTo>
                  <a:pt x="13383" y="75880"/>
                  <a:pt x="13004" y="77405"/>
                  <a:pt x="12521" y="78913"/>
                </a:cubicBezTo>
                <a:cubicBezTo>
                  <a:pt x="11959" y="80670"/>
                  <a:pt x="10434" y="84130"/>
                  <a:pt x="10434" y="84130"/>
                </a:cubicBezTo>
                <a:cubicBezTo>
                  <a:pt x="10086" y="86086"/>
                  <a:pt x="9576" y="88034"/>
                  <a:pt x="9391" y="89999"/>
                </a:cubicBezTo>
                <a:cubicBezTo>
                  <a:pt x="8880" y="95429"/>
                  <a:pt x="8946" y="100878"/>
                  <a:pt x="8347" y="106304"/>
                </a:cubicBezTo>
                <a:cubicBezTo>
                  <a:pt x="8199" y="107648"/>
                  <a:pt x="6866" y="109544"/>
                  <a:pt x="6260" y="110869"/>
                </a:cubicBezTo>
                <a:cubicBezTo>
                  <a:pt x="5866" y="111731"/>
                  <a:pt x="5629" y="112619"/>
                  <a:pt x="5217" y="113478"/>
                </a:cubicBezTo>
                <a:cubicBezTo>
                  <a:pt x="4585" y="114795"/>
                  <a:pt x="4686" y="116419"/>
                  <a:pt x="3130" y="117391"/>
                </a:cubicBezTo>
                <a:cubicBezTo>
                  <a:pt x="493" y="119039"/>
                  <a:pt x="1483" y="118145"/>
                  <a:pt x="0" y="120000"/>
                </a:cubicBezTo>
              </a:path>
            </a:pathLst>
          </a:cu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4" name="Google Shape;204;p29"/>
          <p:cNvSpPr/>
          <p:nvPr/>
        </p:nvSpPr>
        <p:spPr>
          <a:xfrm>
            <a:off x="2943225" y="679450"/>
            <a:ext cx="1114425" cy="354012"/>
          </a:xfrm>
          <a:custGeom>
            <a:pathLst>
              <a:path extrusionOk="0" h="120000" w="120000">
                <a:moveTo>
                  <a:pt x="0" y="115654"/>
                </a:moveTo>
                <a:cubicBezTo>
                  <a:pt x="10112" y="126309"/>
                  <a:pt x="-3199" y="114355"/>
                  <a:pt x="18922" y="111666"/>
                </a:cubicBezTo>
                <a:lnTo>
                  <a:pt x="51722" y="107678"/>
                </a:lnTo>
                <a:cubicBezTo>
                  <a:pt x="56531" y="103877"/>
                  <a:pt x="56819" y="105549"/>
                  <a:pt x="60553" y="95713"/>
                </a:cubicBezTo>
                <a:cubicBezTo>
                  <a:pt x="61923" y="92102"/>
                  <a:pt x="62777" y="86488"/>
                  <a:pt x="64337" y="83749"/>
                </a:cubicBezTo>
                <a:cubicBezTo>
                  <a:pt x="66662" y="79666"/>
                  <a:pt x="69383" y="78431"/>
                  <a:pt x="71906" y="75773"/>
                </a:cubicBezTo>
                <a:lnTo>
                  <a:pt x="83260" y="63809"/>
                </a:lnTo>
                <a:lnTo>
                  <a:pt x="87044" y="59821"/>
                </a:lnTo>
                <a:cubicBezTo>
                  <a:pt x="91972" y="44241"/>
                  <a:pt x="86802" y="58210"/>
                  <a:pt x="93352" y="47856"/>
                </a:cubicBezTo>
                <a:cubicBezTo>
                  <a:pt x="94708" y="45713"/>
                  <a:pt x="95751" y="41827"/>
                  <a:pt x="97137" y="39880"/>
                </a:cubicBezTo>
                <a:cubicBezTo>
                  <a:pt x="99567" y="36466"/>
                  <a:pt x="104706" y="31904"/>
                  <a:pt x="104706" y="31904"/>
                </a:cubicBezTo>
                <a:lnTo>
                  <a:pt x="112275" y="15952"/>
                </a:lnTo>
                <a:cubicBezTo>
                  <a:pt x="113536" y="13293"/>
                  <a:pt x="114621" y="9491"/>
                  <a:pt x="116059" y="7976"/>
                </a:cubicBezTo>
                <a:cubicBezTo>
                  <a:pt x="117321" y="6646"/>
                  <a:pt x="118738" y="6320"/>
                  <a:pt x="119844" y="3988"/>
                </a:cubicBezTo>
                <a:cubicBezTo>
                  <a:pt x="120194" y="3250"/>
                  <a:pt x="119844" y="1329"/>
                  <a:pt x="119844" y="0"/>
                </a:cubicBezTo>
              </a:path>
            </a:pathLst>
          </a:custGeom>
          <a:noFill/>
          <a:ln cap="flat" cmpd="sng" w="25400">
            <a:solidFill>
              <a:srgbClr val="FFFF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5" name="Google Shape;205;p29"/>
          <p:cNvSpPr/>
          <p:nvPr/>
        </p:nvSpPr>
        <p:spPr>
          <a:xfrm>
            <a:off x="6037262" y="1641475"/>
            <a:ext cx="2063750" cy="1347787"/>
          </a:xfrm>
          <a:custGeom>
            <a:pathLst>
              <a:path extrusionOk="0" h="120000" w="120000">
                <a:moveTo>
                  <a:pt x="0" y="120000"/>
                </a:moveTo>
                <a:cubicBezTo>
                  <a:pt x="1136" y="112347"/>
                  <a:pt x="2026" y="104600"/>
                  <a:pt x="3409" y="97043"/>
                </a:cubicBezTo>
                <a:cubicBezTo>
                  <a:pt x="3630" y="95835"/>
                  <a:pt x="4374" y="95009"/>
                  <a:pt x="4772" y="93913"/>
                </a:cubicBezTo>
                <a:cubicBezTo>
                  <a:pt x="5513" y="91873"/>
                  <a:pt x="6077" y="89691"/>
                  <a:pt x="6818" y="87652"/>
                </a:cubicBezTo>
                <a:cubicBezTo>
                  <a:pt x="7670" y="85304"/>
                  <a:pt x="9273" y="82433"/>
                  <a:pt x="10227" y="80347"/>
                </a:cubicBezTo>
                <a:cubicBezTo>
                  <a:pt x="19274" y="60568"/>
                  <a:pt x="8392" y="83091"/>
                  <a:pt x="14999" y="70956"/>
                </a:cubicBezTo>
                <a:cubicBezTo>
                  <a:pt x="19299" y="63059"/>
                  <a:pt x="13760" y="71809"/>
                  <a:pt x="17727" y="65739"/>
                </a:cubicBezTo>
                <a:cubicBezTo>
                  <a:pt x="18181" y="63652"/>
                  <a:pt x="18293" y="61308"/>
                  <a:pt x="19090" y="59478"/>
                </a:cubicBezTo>
                <a:cubicBezTo>
                  <a:pt x="20000" y="57391"/>
                  <a:pt x="20454" y="54608"/>
                  <a:pt x="21818" y="53217"/>
                </a:cubicBezTo>
                <a:cubicBezTo>
                  <a:pt x="22499" y="52521"/>
                  <a:pt x="23223" y="51913"/>
                  <a:pt x="23863" y="51130"/>
                </a:cubicBezTo>
                <a:cubicBezTo>
                  <a:pt x="26171" y="48304"/>
                  <a:pt x="25239" y="46950"/>
                  <a:pt x="29318" y="44869"/>
                </a:cubicBezTo>
                <a:cubicBezTo>
                  <a:pt x="29999" y="44521"/>
                  <a:pt x="30735" y="44360"/>
                  <a:pt x="31363" y="43826"/>
                </a:cubicBezTo>
                <a:cubicBezTo>
                  <a:pt x="38397" y="37846"/>
                  <a:pt x="32871" y="40969"/>
                  <a:pt x="37499" y="38608"/>
                </a:cubicBezTo>
                <a:cubicBezTo>
                  <a:pt x="38181" y="37912"/>
                  <a:pt x="38796" y="37030"/>
                  <a:pt x="39545" y="36521"/>
                </a:cubicBezTo>
                <a:cubicBezTo>
                  <a:pt x="40858" y="35628"/>
                  <a:pt x="42272" y="35130"/>
                  <a:pt x="43636" y="34434"/>
                </a:cubicBezTo>
                <a:lnTo>
                  <a:pt x="47727" y="32347"/>
                </a:lnTo>
                <a:lnTo>
                  <a:pt x="51818" y="30260"/>
                </a:lnTo>
                <a:lnTo>
                  <a:pt x="53863" y="29217"/>
                </a:lnTo>
                <a:lnTo>
                  <a:pt x="57954" y="25043"/>
                </a:lnTo>
                <a:cubicBezTo>
                  <a:pt x="58636" y="24347"/>
                  <a:pt x="59420" y="23843"/>
                  <a:pt x="59999" y="22956"/>
                </a:cubicBezTo>
                <a:cubicBezTo>
                  <a:pt x="60454" y="22260"/>
                  <a:pt x="60812" y="21375"/>
                  <a:pt x="61363" y="20869"/>
                </a:cubicBezTo>
                <a:cubicBezTo>
                  <a:pt x="61979" y="20303"/>
                  <a:pt x="62780" y="20360"/>
                  <a:pt x="63409" y="19826"/>
                </a:cubicBezTo>
                <a:cubicBezTo>
                  <a:pt x="64841" y="18607"/>
                  <a:pt x="65945" y="16445"/>
                  <a:pt x="67499" y="15652"/>
                </a:cubicBezTo>
                <a:cubicBezTo>
                  <a:pt x="74374" y="12145"/>
                  <a:pt x="63711" y="17495"/>
                  <a:pt x="72272" y="13565"/>
                </a:cubicBezTo>
                <a:cubicBezTo>
                  <a:pt x="76390" y="11674"/>
                  <a:pt x="75818" y="11299"/>
                  <a:pt x="79772" y="10434"/>
                </a:cubicBezTo>
                <a:cubicBezTo>
                  <a:pt x="79775" y="10434"/>
                  <a:pt x="93407" y="7826"/>
                  <a:pt x="96136" y="7304"/>
                </a:cubicBezTo>
                <a:cubicBezTo>
                  <a:pt x="97954" y="6956"/>
                  <a:pt x="99794" y="6810"/>
                  <a:pt x="101590" y="6260"/>
                </a:cubicBezTo>
                <a:cubicBezTo>
                  <a:pt x="103863" y="5565"/>
                  <a:pt x="106210" y="5295"/>
                  <a:pt x="108409" y="4173"/>
                </a:cubicBezTo>
                <a:lnTo>
                  <a:pt x="114545" y="1043"/>
                </a:lnTo>
                <a:cubicBezTo>
                  <a:pt x="115227" y="695"/>
                  <a:pt x="115872" y="0"/>
                  <a:pt x="116590" y="0"/>
                </a:cubicBezTo>
                <a:lnTo>
                  <a:pt x="120000" y="0"/>
                </a:lnTo>
              </a:path>
            </a:pathLst>
          </a:cu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6" name="Google Shape;206;p29"/>
          <p:cNvSpPr/>
          <p:nvPr/>
        </p:nvSpPr>
        <p:spPr>
          <a:xfrm>
            <a:off x="5521325" y="3000375"/>
            <a:ext cx="515937" cy="387350"/>
          </a:xfrm>
          <a:custGeom>
            <a:pathLst>
              <a:path extrusionOk="0" h="120000" w="120000">
                <a:moveTo>
                  <a:pt x="120000" y="0"/>
                </a:moveTo>
                <a:cubicBezTo>
                  <a:pt x="114545" y="3636"/>
                  <a:pt x="109208" y="7606"/>
                  <a:pt x="103636" y="10909"/>
                </a:cubicBezTo>
                <a:cubicBezTo>
                  <a:pt x="101009" y="12465"/>
                  <a:pt x="97699" y="12151"/>
                  <a:pt x="95454" y="14545"/>
                </a:cubicBezTo>
                <a:cubicBezTo>
                  <a:pt x="77831" y="33343"/>
                  <a:pt x="102383" y="19950"/>
                  <a:pt x="81818" y="29090"/>
                </a:cubicBezTo>
                <a:cubicBezTo>
                  <a:pt x="78181" y="33939"/>
                  <a:pt x="75787" y="41468"/>
                  <a:pt x="70909" y="43636"/>
                </a:cubicBezTo>
                <a:cubicBezTo>
                  <a:pt x="59617" y="48654"/>
                  <a:pt x="65119" y="45146"/>
                  <a:pt x="54545" y="54545"/>
                </a:cubicBezTo>
                <a:cubicBezTo>
                  <a:pt x="52727" y="58181"/>
                  <a:pt x="51650" y="62724"/>
                  <a:pt x="49090" y="65454"/>
                </a:cubicBezTo>
                <a:cubicBezTo>
                  <a:pt x="46846" y="67849"/>
                  <a:pt x="43480" y="67376"/>
                  <a:pt x="40909" y="69090"/>
                </a:cubicBezTo>
                <a:cubicBezTo>
                  <a:pt x="37977" y="71045"/>
                  <a:pt x="35454" y="73939"/>
                  <a:pt x="32727" y="76363"/>
                </a:cubicBezTo>
                <a:cubicBezTo>
                  <a:pt x="30909" y="79999"/>
                  <a:pt x="29590" y="84182"/>
                  <a:pt x="27272" y="87272"/>
                </a:cubicBezTo>
                <a:cubicBezTo>
                  <a:pt x="24954" y="90363"/>
                  <a:pt x="21138" y="91132"/>
                  <a:pt x="19090" y="94545"/>
                </a:cubicBezTo>
                <a:cubicBezTo>
                  <a:pt x="17295" y="97538"/>
                  <a:pt x="17649" y="102026"/>
                  <a:pt x="16363" y="105454"/>
                </a:cubicBezTo>
                <a:cubicBezTo>
                  <a:pt x="13222" y="113831"/>
                  <a:pt x="10591" y="120000"/>
                  <a:pt x="2727" y="120000"/>
                </a:cubicBezTo>
                <a:cubicBezTo>
                  <a:pt x="1441" y="120000"/>
                  <a:pt x="909" y="117575"/>
                  <a:pt x="0" y="116363"/>
                </a:cubicBezTo>
              </a:path>
            </a:pathLst>
          </a:cu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7" name="Google Shape;207;p29"/>
          <p:cNvSpPr/>
          <p:nvPr/>
        </p:nvSpPr>
        <p:spPr>
          <a:xfrm>
            <a:off x="8066087" y="1160462"/>
            <a:ext cx="820737" cy="481012"/>
          </a:xfrm>
          <a:custGeom>
            <a:pathLst>
              <a:path extrusionOk="0" h="120000" w="120000">
                <a:moveTo>
                  <a:pt x="0" y="120000"/>
                </a:moveTo>
                <a:cubicBezTo>
                  <a:pt x="9142" y="113170"/>
                  <a:pt x="18409" y="106806"/>
                  <a:pt x="27428" y="99512"/>
                </a:cubicBezTo>
                <a:cubicBezTo>
                  <a:pt x="33293" y="94769"/>
                  <a:pt x="34201" y="89600"/>
                  <a:pt x="39428" y="81951"/>
                </a:cubicBezTo>
                <a:cubicBezTo>
                  <a:pt x="40992" y="79662"/>
                  <a:pt x="42857" y="78049"/>
                  <a:pt x="44571" y="76098"/>
                </a:cubicBezTo>
                <a:cubicBezTo>
                  <a:pt x="50285" y="61464"/>
                  <a:pt x="46285" y="69269"/>
                  <a:pt x="58285" y="55610"/>
                </a:cubicBezTo>
                <a:cubicBezTo>
                  <a:pt x="60000" y="53659"/>
                  <a:pt x="61474" y="50869"/>
                  <a:pt x="63428" y="49757"/>
                </a:cubicBezTo>
                <a:cubicBezTo>
                  <a:pt x="65142" y="48781"/>
                  <a:pt x="66955" y="48210"/>
                  <a:pt x="68571" y="46830"/>
                </a:cubicBezTo>
                <a:cubicBezTo>
                  <a:pt x="81864" y="35483"/>
                  <a:pt x="65930" y="45406"/>
                  <a:pt x="78857" y="38050"/>
                </a:cubicBezTo>
                <a:cubicBezTo>
                  <a:pt x="80000" y="36099"/>
                  <a:pt x="81276" y="34351"/>
                  <a:pt x="82285" y="32196"/>
                </a:cubicBezTo>
                <a:cubicBezTo>
                  <a:pt x="83572" y="29450"/>
                  <a:pt x="84163" y="25732"/>
                  <a:pt x="85714" y="23416"/>
                </a:cubicBezTo>
                <a:cubicBezTo>
                  <a:pt x="91667" y="14523"/>
                  <a:pt x="94650" y="11949"/>
                  <a:pt x="101142" y="8782"/>
                </a:cubicBezTo>
                <a:cubicBezTo>
                  <a:pt x="103408" y="7677"/>
                  <a:pt x="105743" y="7011"/>
                  <a:pt x="108000" y="5855"/>
                </a:cubicBezTo>
                <a:cubicBezTo>
                  <a:pt x="120031" y="-306"/>
                  <a:pt x="114481" y="2"/>
                  <a:pt x="120000" y="2"/>
                </a:cubicBezTo>
              </a:path>
            </a:pathLst>
          </a:cu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
        <p:nvSpPr>
          <p:cNvPr id="208" name="Google Shape;208;p29"/>
          <p:cNvSpPr/>
          <p:nvPr/>
        </p:nvSpPr>
        <p:spPr>
          <a:xfrm>
            <a:off x="3775075" y="4032250"/>
            <a:ext cx="901700" cy="2860675"/>
          </a:xfrm>
          <a:custGeom>
            <a:pathLst>
              <a:path extrusionOk="0" h="120000" w="120000">
                <a:moveTo>
                  <a:pt x="65454" y="0"/>
                </a:moveTo>
                <a:cubicBezTo>
                  <a:pt x="65186" y="1775"/>
                  <a:pt x="69450" y="10798"/>
                  <a:pt x="57662" y="13278"/>
                </a:cubicBezTo>
                <a:cubicBezTo>
                  <a:pt x="36903" y="17645"/>
                  <a:pt x="67670" y="11360"/>
                  <a:pt x="48311" y="14754"/>
                </a:cubicBezTo>
                <a:cubicBezTo>
                  <a:pt x="37404" y="16666"/>
                  <a:pt x="42598" y="16497"/>
                  <a:pt x="34285" y="17213"/>
                </a:cubicBezTo>
                <a:cubicBezTo>
                  <a:pt x="30152" y="17568"/>
                  <a:pt x="25882" y="17769"/>
                  <a:pt x="21818" y="18196"/>
                </a:cubicBezTo>
                <a:lnTo>
                  <a:pt x="12467" y="19180"/>
                </a:lnTo>
                <a:cubicBezTo>
                  <a:pt x="6784" y="24560"/>
                  <a:pt x="15847" y="16411"/>
                  <a:pt x="7792" y="22131"/>
                </a:cubicBezTo>
                <a:cubicBezTo>
                  <a:pt x="6457" y="23078"/>
                  <a:pt x="5714" y="24098"/>
                  <a:pt x="4675" y="25081"/>
                </a:cubicBezTo>
                <a:lnTo>
                  <a:pt x="3116" y="26557"/>
                </a:lnTo>
                <a:cubicBezTo>
                  <a:pt x="2597" y="27049"/>
                  <a:pt x="1956" y="27529"/>
                  <a:pt x="1558" y="28032"/>
                </a:cubicBezTo>
                <a:lnTo>
                  <a:pt x="0" y="30000"/>
                </a:lnTo>
                <a:cubicBezTo>
                  <a:pt x="519" y="31639"/>
                  <a:pt x="384" y="33312"/>
                  <a:pt x="1558" y="34918"/>
                </a:cubicBezTo>
                <a:cubicBezTo>
                  <a:pt x="2371" y="36029"/>
                  <a:pt x="6459" y="36920"/>
                  <a:pt x="9350" y="37377"/>
                </a:cubicBezTo>
                <a:cubicBezTo>
                  <a:pt x="10819" y="37608"/>
                  <a:pt x="12432" y="37743"/>
                  <a:pt x="14025" y="37868"/>
                </a:cubicBezTo>
                <a:cubicBezTo>
                  <a:pt x="27520" y="38933"/>
                  <a:pt x="36838" y="38597"/>
                  <a:pt x="52986" y="38852"/>
                </a:cubicBezTo>
                <a:cubicBezTo>
                  <a:pt x="55064" y="39016"/>
                  <a:pt x="57169" y="39150"/>
                  <a:pt x="59220" y="39344"/>
                </a:cubicBezTo>
                <a:cubicBezTo>
                  <a:pt x="62367" y="39642"/>
                  <a:pt x="65349" y="40124"/>
                  <a:pt x="68571" y="40327"/>
                </a:cubicBezTo>
                <a:cubicBezTo>
                  <a:pt x="74752" y="40718"/>
                  <a:pt x="83191" y="41210"/>
                  <a:pt x="88831" y="41803"/>
                </a:cubicBezTo>
                <a:lnTo>
                  <a:pt x="102857" y="43278"/>
                </a:lnTo>
                <a:lnTo>
                  <a:pt x="107532" y="43770"/>
                </a:lnTo>
                <a:cubicBezTo>
                  <a:pt x="114677" y="47152"/>
                  <a:pt x="112581" y="45599"/>
                  <a:pt x="115324" y="48196"/>
                </a:cubicBezTo>
                <a:cubicBezTo>
                  <a:pt x="114805" y="49180"/>
                  <a:pt x="114875" y="50213"/>
                  <a:pt x="113766" y="51147"/>
                </a:cubicBezTo>
                <a:cubicBezTo>
                  <a:pt x="113250" y="51581"/>
                  <a:pt x="111567" y="51769"/>
                  <a:pt x="110649" y="52131"/>
                </a:cubicBezTo>
                <a:cubicBezTo>
                  <a:pt x="109479" y="52592"/>
                  <a:pt x="108995" y="53237"/>
                  <a:pt x="107532" y="53606"/>
                </a:cubicBezTo>
                <a:cubicBezTo>
                  <a:pt x="106249" y="53930"/>
                  <a:pt x="104457" y="53981"/>
                  <a:pt x="102857" y="54098"/>
                </a:cubicBezTo>
                <a:cubicBezTo>
                  <a:pt x="97695" y="54474"/>
                  <a:pt x="92298" y="54553"/>
                  <a:pt x="87272" y="55081"/>
                </a:cubicBezTo>
                <a:lnTo>
                  <a:pt x="77922" y="56065"/>
                </a:lnTo>
                <a:lnTo>
                  <a:pt x="73246" y="56557"/>
                </a:lnTo>
                <a:cubicBezTo>
                  <a:pt x="62529" y="58812"/>
                  <a:pt x="67449" y="58150"/>
                  <a:pt x="59220" y="59016"/>
                </a:cubicBezTo>
                <a:cubicBezTo>
                  <a:pt x="57142" y="60000"/>
                  <a:pt x="54171" y="60845"/>
                  <a:pt x="52986" y="61967"/>
                </a:cubicBezTo>
                <a:lnTo>
                  <a:pt x="48311" y="66393"/>
                </a:lnTo>
                <a:cubicBezTo>
                  <a:pt x="47792" y="66885"/>
                  <a:pt x="47151" y="67365"/>
                  <a:pt x="46753" y="67868"/>
                </a:cubicBezTo>
                <a:lnTo>
                  <a:pt x="43636" y="71803"/>
                </a:lnTo>
                <a:cubicBezTo>
                  <a:pt x="43116" y="72459"/>
                  <a:pt x="42755" y="73129"/>
                  <a:pt x="42077" y="73770"/>
                </a:cubicBezTo>
                <a:cubicBezTo>
                  <a:pt x="39842" y="75887"/>
                  <a:pt x="40917" y="74742"/>
                  <a:pt x="38961" y="77213"/>
                </a:cubicBezTo>
                <a:cubicBezTo>
                  <a:pt x="39480" y="78032"/>
                  <a:pt x="39876" y="78861"/>
                  <a:pt x="40519" y="79672"/>
                </a:cubicBezTo>
                <a:cubicBezTo>
                  <a:pt x="40917" y="80175"/>
                  <a:pt x="41991" y="80629"/>
                  <a:pt x="42077" y="81147"/>
                </a:cubicBezTo>
                <a:cubicBezTo>
                  <a:pt x="43033" y="86879"/>
                  <a:pt x="42680" y="92628"/>
                  <a:pt x="43636" y="98360"/>
                </a:cubicBezTo>
                <a:cubicBezTo>
                  <a:pt x="43722" y="98878"/>
                  <a:pt x="44460" y="99372"/>
                  <a:pt x="45194" y="99836"/>
                </a:cubicBezTo>
                <a:cubicBezTo>
                  <a:pt x="46945" y="100941"/>
                  <a:pt x="50032" y="102010"/>
                  <a:pt x="52986" y="102786"/>
                </a:cubicBezTo>
                <a:cubicBezTo>
                  <a:pt x="54425" y="103165"/>
                  <a:pt x="56223" y="103392"/>
                  <a:pt x="57662" y="103770"/>
                </a:cubicBezTo>
                <a:cubicBezTo>
                  <a:pt x="59355" y="104215"/>
                  <a:pt x="60644" y="104800"/>
                  <a:pt x="62337" y="105245"/>
                </a:cubicBezTo>
                <a:cubicBezTo>
                  <a:pt x="63776" y="105624"/>
                  <a:pt x="65574" y="105851"/>
                  <a:pt x="67012" y="106229"/>
                </a:cubicBezTo>
                <a:cubicBezTo>
                  <a:pt x="68706" y="106674"/>
                  <a:pt x="69995" y="107259"/>
                  <a:pt x="71688" y="107704"/>
                </a:cubicBezTo>
                <a:cubicBezTo>
                  <a:pt x="73127" y="108083"/>
                  <a:pt x="74954" y="108299"/>
                  <a:pt x="76363" y="108688"/>
                </a:cubicBezTo>
                <a:cubicBezTo>
                  <a:pt x="79128" y="109451"/>
                  <a:pt x="81558" y="110327"/>
                  <a:pt x="84155" y="111147"/>
                </a:cubicBezTo>
                <a:lnTo>
                  <a:pt x="90389" y="113114"/>
                </a:lnTo>
                <a:lnTo>
                  <a:pt x="95064" y="114590"/>
                </a:lnTo>
                <a:cubicBezTo>
                  <a:pt x="96103" y="114918"/>
                  <a:pt x="96959" y="115316"/>
                  <a:pt x="98181" y="115573"/>
                </a:cubicBezTo>
                <a:lnTo>
                  <a:pt x="107532" y="117540"/>
                </a:lnTo>
                <a:cubicBezTo>
                  <a:pt x="107533" y="117541"/>
                  <a:pt x="116882" y="119508"/>
                  <a:pt x="116883" y="119508"/>
                </a:cubicBezTo>
                <a:lnTo>
                  <a:pt x="120000" y="120000"/>
                </a:lnTo>
              </a:path>
            </a:pathLst>
          </a:custGeom>
          <a:noFill/>
          <a:ln cap="flat" cmpd="sng" w="25400">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0"/>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
        <p:nvSpPr>
          <p:cNvPr id="215" name="Google Shape;215;p30"/>
          <p:cNvSpPr txBox="1"/>
          <p:nvPr>
            <p:ph type="title"/>
          </p:nvPr>
        </p:nvSpPr>
        <p:spPr>
          <a:xfrm>
            <a:off x="567975" y="418875"/>
            <a:ext cx="7772400" cy="15489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Gotta Have List:</a:t>
            </a:r>
            <a:endParaRPr/>
          </a:p>
          <a:p>
            <a:pPr indent="0" lvl="0" marL="0">
              <a:spcBef>
                <a:spcPts val="0"/>
              </a:spcBef>
              <a:spcAft>
                <a:spcPts val="0"/>
              </a:spcAft>
              <a:buNone/>
            </a:pPr>
            <a:r>
              <a:rPr lang="en-US" sz="3000">
                <a:solidFill>
                  <a:srgbClr val="FFFFFF"/>
                </a:solidFill>
                <a:latin typeface="Times New Roman"/>
                <a:ea typeface="Times New Roman"/>
                <a:cs typeface="Times New Roman"/>
                <a:sym typeface="Times New Roman"/>
              </a:rPr>
              <a:t>A list of ideas that are important to include in answers to the question about the phenomenon.</a:t>
            </a:r>
            <a:endParaRPr/>
          </a:p>
        </p:txBody>
      </p:sp>
      <p:sp>
        <p:nvSpPr>
          <p:cNvPr id="216" name="Google Shape;216;p30"/>
          <p:cNvSpPr txBox="1"/>
          <p:nvPr>
            <p:ph idx="1" type="body"/>
          </p:nvPr>
        </p:nvSpPr>
        <p:spPr>
          <a:xfrm>
            <a:off x="1253775" y="2283650"/>
            <a:ext cx="6400800" cy="36669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Times New Roman"/>
              <a:buChar char="●"/>
            </a:pPr>
            <a:r>
              <a:rPr lang="en-US" sz="3000">
                <a:solidFill>
                  <a:srgbClr val="FFFFFF"/>
                </a:solidFill>
                <a:latin typeface="Times New Roman"/>
                <a:ea typeface="Times New Roman"/>
                <a:cs typeface="Times New Roman"/>
                <a:sym typeface="Times New Roman"/>
              </a:rPr>
              <a:t> All contributions will be recorded on the board to start.  </a:t>
            </a:r>
            <a:endParaRPr sz="3000">
              <a:solidFill>
                <a:srgbClr val="FFFFFF"/>
              </a:solidFill>
              <a:latin typeface="Times New Roman"/>
              <a:ea typeface="Times New Roman"/>
              <a:cs typeface="Times New Roman"/>
              <a:sym typeface="Times New Roman"/>
            </a:endParaRPr>
          </a:p>
          <a:p>
            <a:pPr indent="-419100" lvl="0" marL="457200" rtl="0" algn="l">
              <a:spcBef>
                <a:spcPts val="0"/>
              </a:spcBef>
              <a:spcAft>
                <a:spcPts val="0"/>
              </a:spcAft>
              <a:buClr>
                <a:srgbClr val="FFFFFF"/>
              </a:buClr>
              <a:buSzPts val="3000"/>
              <a:buFont typeface="Times New Roman"/>
              <a:buChar char="●"/>
            </a:pPr>
            <a:r>
              <a:rPr lang="en-US" sz="3000">
                <a:solidFill>
                  <a:srgbClr val="FFFFFF"/>
                </a:solidFill>
                <a:latin typeface="Times New Roman"/>
                <a:ea typeface="Times New Roman"/>
                <a:cs typeface="Times New Roman"/>
                <a:sym typeface="Times New Roman"/>
              </a:rPr>
              <a:t>Once everyone’s ideas have been shared, the class will evaluate the list and determine what they agree should be included in everyone’s initial models.</a:t>
            </a:r>
            <a:endParaRPr sz="30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584200" y="228600"/>
            <a:ext cx="7772400" cy="10668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Merriweather Sans"/>
              <a:buNone/>
            </a:pPr>
            <a:r>
              <a:rPr b="0" i="0" lang="en-US" sz="3200" u="none" cap="none" strike="noStrike">
                <a:solidFill>
                  <a:srgbClr val="FFFFFF"/>
                </a:solidFill>
                <a:latin typeface="Merriweather Sans"/>
                <a:ea typeface="Merriweather Sans"/>
                <a:cs typeface="Merriweather Sans"/>
                <a:sym typeface="Merriweather Sans"/>
              </a:rPr>
              <a:t>Science and Engineering Practice (SEP) Modeling</a:t>
            </a:r>
            <a:endParaRPr/>
          </a:p>
        </p:txBody>
      </p:sp>
      <p:sp>
        <p:nvSpPr>
          <p:cNvPr id="222" name="Google Shape;222;p31"/>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pic>
        <p:nvPicPr>
          <p:cNvPr descr="https://lh3.googleusercontent.com/0ZrWXgvx-FdFfolbW11BKpyHvypKsybgJrA1BbEcdCFmUxBLna_5iyCFZC-9pIZUWu8rX_V6XgHfh3dJnosLwEkVssFJhWPByHI0xH8jnuS3cZm-Hr0D9XHHeJBvt-aUTol4eMbi" id="223" name="Google Shape;223;p31"/>
          <p:cNvPicPr preferRelativeResize="0"/>
          <p:nvPr>
            <p:ph idx="1" type="body"/>
          </p:nvPr>
        </p:nvPicPr>
        <p:blipFill rotWithShape="1">
          <a:blip r:embed="rId3">
            <a:alphaModFix/>
          </a:blip>
          <a:srcRect b="0" l="0" r="0" t="0"/>
          <a:stretch/>
        </p:blipFill>
        <p:spPr>
          <a:xfrm>
            <a:off x="1447800" y="1631950"/>
            <a:ext cx="6389687" cy="4464050"/>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ph type="title"/>
          </p:nvPr>
        </p:nvSpPr>
        <p:spPr>
          <a:xfrm>
            <a:off x="685800" y="152400"/>
            <a:ext cx="7772400" cy="1470025"/>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Arial"/>
              <a:buNone/>
            </a:pPr>
            <a:r>
              <a:rPr b="0" i="0" lang="en-US" sz="4400" u="none" cap="none" strike="noStrike">
                <a:solidFill>
                  <a:srgbClr val="FFFFFF"/>
                </a:solidFill>
                <a:latin typeface="Arial"/>
                <a:ea typeface="Arial"/>
                <a:cs typeface="Arial"/>
                <a:sym typeface="Arial"/>
              </a:rPr>
              <a:t>Presentation Overview</a:t>
            </a:r>
            <a:endParaRPr b="0" i="0" sz="4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lang="en-US">
                <a:latin typeface="Arial"/>
                <a:ea typeface="Arial"/>
                <a:cs typeface="Arial"/>
                <a:sym typeface="Arial"/>
              </a:rPr>
              <a:t>Part 1:</a:t>
            </a:r>
            <a:endParaRPr>
              <a:latin typeface="Arial"/>
              <a:ea typeface="Arial"/>
              <a:cs typeface="Arial"/>
              <a:sym typeface="Arial"/>
            </a:endParaRPr>
          </a:p>
        </p:txBody>
      </p:sp>
      <p:sp>
        <p:nvSpPr>
          <p:cNvPr id="73" name="Google Shape;73;p14"/>
          <p:cNvSpPr txBox="1"/>
          <p:nvPr/>
        </p:nvSpPr>
        <p:spPr>
          <a:xfrm>
            <a:off x="572700" y="1684825"/>
            <a:ext cx="7998600" cy="4295100"/>
          </a:xfrm>
          <a:prstGeom prst="rect">
            <a:avLst/>
          </a:prstGeom>
          <a:noFill/>
          <a:ln>
            <a:noFill/>
          </a:ln>
        </p:spPr>
        <p:txBody>
          <a:bodyPr anchorCtr="0" anchor="t" bIns="0" lIns="0" spcFirstLastPara="1" rIns="40625" wrap="square" tIns="0">
            <a:noAutofit/>
          </a:bodyPr>
          <a:lstStyle/>
          <a:p>
            <a:pPr indent="-330708" lvl="0" marL="457200" marR="0" rtl="0" algn="l">
              <a:lnSpc>
                <a:spcPct val="140000"/>
              </a:lnSpc>
              <a:spcBef>
                <a:spcPts val="0"/>
              </a:spcBef>
              <a:spcAft>
                <a:spcPts val="0"/>
              </a:spcAft>
              <a:buClr>
                <a:srgbClr val="FFFFFF"/>
              </a:buClr>
              <a:buSzPts val="3000"/>
              <a:buFont typeface="Arial"/>
              <a:buChar char="•"/>
            </a:pPr>
            <a:r>
              <a:rPr b="0" i="0" lang="en-US" sz="3000" u="none" cap="none" strike="noStrike">
                <a:solidFill>
                  <a:srgbClr val="FFFFFF"/>
                </a:solidFill>
                <a:latin typeface="Montserrat Medium"/>
                <a:ea typeface="Montserrat Medium"/>
                <a:cs typeface="Montserrat Medium"/>
                <a:sym typeface="Montserrat Medium"/>
              </a:rPr>
              <a:t>Brief Overview/Introduction of NGSS</a:t>
            </a:r>
            <a:r>
              <a:rPr lang="en-US" sz="3000"/>
              <a:t>, </a:t>
            </a:r>
            <a:r>
              <a:rPr lang="en-US" sz="3000">
                <a:solidFill>
                  <a:schemeClr val="lt1"/>
                </a:solidFill>
              </a:rPr>
              <a:t>and </a:t>
            </a:r>
            <a:r>
              <a:rPr b="0" i="0" lang="en-US" sz="3000" u="none" cap="none" strike="noStrike">
                <a:solidFill>
                  <a:srgbClr val="FFFFFF"/>
                </a:solidFill>
                <a:latin typeface="Montserrat Medium"/>
                <a:ea typeface="Montserrat Medium"/>
                <a:cs typeface="Montserrat Medium"/>
                <a:sym typeface="Montserrat Medium"/>
              </a:rPr>
              <a:t>Three-Dimensional Learning as Sensemaking</a:t>
            </a:r>
            <a:endParaRPr b="0" i="0" sz="3000" u="none" cap="none" strike="noStrike">
              <a:solidFill>
                <a:srgbClr val="FFFFFF"/>
              </a:solidFill>
              <a:latin typeface="Montserrat Medium"/>
              <a:ea typeface="Montserrat Medium"/>
              <a:cs typeface="Montserrat Medium"/>
              <a:sym typeface="Montserrat Medium"/>
            </a:endParaRPr>
          </a:p>
          <a:p>
            <a:pPr indent="-330708" lvl="0" marL="457200" marR="0" rtl="0" algn="l">
              <a:lnSpc>
                <a:spcPct val="140000"/>
              </a:lnSpc>
              <a:spcBef>
                <a:spcPts val="0"/>
              </a:spcBef>
              <a:spcAft>
                <a:spcPts val="0"/>
              </a:spcAft>
              <a:buClr>
                <a:srgbClr val="FFFFFF"/>
              </a:buClr>
              <a:buSzPts val="3000"/>
              <a:buFont typeface="Montserrat Medium"/>
              <a:buChar char="•"/>
            </a:pPr>
            <a:r>
              <a:rPr lang="en-US" sz="3000">
                <a:solidFill>
                  <a:srgbClr val="FFFFFF"/>
                </a:solidFill>
                <a:latin typeface="Montserrat Medium"/>
                <a:ea typeface="Montserrat Medium"/>
                <a:cs typeface="Montserrat Medium"/>
                <a:sym typeface="Montserrat Medium"/>
              </a:rPr>
              <a:t>Ambitious Science Teaching (AST) Framework</a:t>
            </a:r>
            <a:endParaRPr sz="3000">
              <a:solidFill>
                <a:srgbClr val="FFFFFF"/>
              </a:solidFill>
              <a:latin typeface="Montserrat Medium"/>
              <a:ea typeface="Montserrat Medium"/>
              <a:cs typeface="Montserrat Medium"/>
              <a:sym typeface="Montserrat Medium"/>
            </a:endParaRPr>
          </a:p>
          <a:p>
            <a:pPr indent="-330708" lvl="0" marL="457200" marR="0" rtl="0" algn="l">
              <a:lnSpc>
                <a:spcPct val="140000"/>
              </a:lnSpc>
              <a:spcBef>
                <a:spcPts val="0"/>
              </a:spcBef>
              <a:spcAft>
                <a:spcPts val="0"/>
              </a:spcAft>
              <a:buClr>
                <a:srgbClr val="FFFFFF"/>
              </a:buClr>
              <a:buSzPts val="3000"/>
              <a:buFont typeface="Montserrat Medium"/>
              <a:buChar char="•"/>
            </a:pPr>
            <a:r>
              <a:rPr lang="en-US" sz="3000">
                <a:solidFill>
                  <a:srgbClr val="FFFFFF"/>
                </a:solidFill>
                <a:latin typeface="Montserrat Medium"/>
                <a:ea typeface="Montserrat Medium"/>
                <a:cs typeface="Montserrat Medium"/>
                <a:sym typeface="Montserrat Medium"/>
              </a:rPr>
              <a:t>Unit Structure</a:t>
            </a:r>
            <a:endParaRPr sz="3000">
              <a:solidFill>
                <a:srgbClr val="FFFFFF"/>
              </a:solidFill>
              <a:latin typeface="Montserrat Medium"/>
              <a:ea typeface="Montserrat Medium"/>
              <a:cs typeface="Montserrat Medium"/>
              <a:sym typeface="Montserrat Medium"/>
            </a:endParaRPr>
          </a:p>
          <a:p>
            <a:pPr indent="0" lvl="0" marL="457200" marR="0" rtl="0" algn="l">
              <a:lnSpc>
                <a:spcPct val="140000"/>
              </a:lnSpc>
              <a:spcBef>
                <a:spcPts val="0"/>
              </a:spcBef>
              <a:spcAft>
                <a:spcPts val="0"/>
              </a:spcAft>
              <a:buNone/>
            </a:pPr>
            <a:r>
              <a:t/>
            </a:r>
            <a:endParaRPr sz="3000"/>
          </a:p>
        </p:txBody>
      </p:sp>
      <p:sp>
        <p:nvSpPr>
          <p:cNvPr id="74" name="Google Shape;74;p14"/>
          <p:cNvSpPr txBox="1"/>
          <p:nvPr/>
        </p:nvSpPr>
        <p:spPr>
          <a:xfrm>
            <a:off x="6794500" y="6591300"/>
            <a:ext cx="2019300" cy="11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Montserrat"/>
              <a:buNone/>
            </a:pPr>
            <a:r>
              <a:rPr b="1" i="0" lang="en-US" sz="900" u="none" cap="none" strike="noStrike">
                <a:solidFill>
                  <a:srgbClr val="FFFFFF"/>
                </a:solidFill>
                <a:latin typeface="Montserrat"/>
                <a:ea typeface="Montserrat"/>
                <a:cs typeface="Montserrat"/>
                <a:sym typeface="Montserrat"/>
              </a:rPr>
              <a:t>NEAG SCHOOL OF EDUCATION</a:t>
            </a:r>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2"/>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pic>
        <p:nvPicPr>
          <p:cNvPr id="230" name="Google Shape;230;p32"/>
          <p:cNvPicPr preferRelativeResize="0"/>
          <p:nvPr/>
        </p:nvPicPr>
        <p:blipFill>
          <a:blip r:embed="rId3">
            <a:alphaModFix/>
          </a:blip>
          <a:stretch>
            <a:fillRect/>
          </a:stretch>
        </p:blipFill>
        <p:spPr>
          <a:xfrm>
            <a:off x="1032275" y="126625"/>
            <a:ext cx="6973026" cy="5862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3"/>
          <p:cNvSpPr txBox="1"/>
          <p:nvPr>
            <p:ph type="title"/>
          </p:nvPr>
        </p:nvSpPr>
        <p:spPr>
          <a:xfrm>
            <a:off x="567950" y="383525"/>
            <a:ext cx="7772400" cy="1596000"/>
          </a:xfrm>
          <a:prstGeom prst="rect">
            <a:avLst/>
          </a:prstGeom>
        </p:spPr>
        <p:txBody>
          <a:bodyPr anchorCtr="0" anchor="ctr" bIns="91425" lIns="91425" spcFirstLastPara="1" rIns="91425" wrap="square" tIns="91425">
            <a:noAutofit/>
          </a:bodyPr>
          <a:lstStyle/>
          <a:p>
            <a:pPr indent="-317500" lvl="0" marL="457200">
              <a:spcBef>
                <a:spcPts val="0"/>
              </a:spcBef>
              <a:spcAft>
                <a:spcPts val="0"/>
              </a:spcAft>
              <a:buSzPts val="1400"/>
              <a:buFont typeface="Calibri"/>
              <a:buAutoNum type="arabicPeriod"/>
            </a:pPr>
            <a:r>
              <a:rPr lang="en-US">
                <a:latin typeface="Calibri"/>
                <a:ea typeface="Calibri"/>
                <a:cs typeface="Calibri"/>
                <a:sym typeface="Calibri"/>
              </a:rPr>
              <a:t>What is the state of Your local water resource and </a:t>
            </a:r>
            <a:r>
              <a:rPr lang="en-US">
                <a:solidFill>
                  <a:srgbClr val="FF0000"/>
                </a:solidFill>
                <a:latin typeface="Calibri"/>
                <a:ea typeface="Calibri"/>
                <a:cs typeface="Calibri"/>
                <a:sym typeface="Calibri"/>
              </a:rPr>
              <a:t>Why</a:t>
            </a:r>
            <a:r>
              <a:rPr lang="en-US">
                <a:latin typeface="Calibri"/>
                <a:ea typeface="Calibri"/>
                <a:cs typeface="Calibri"/>
                <a:sym typeface="Calibri"/>
              </a:rPr>
              <a:t>?</a:t>
            </a:r>
            <a:endParaRPr>
              <a:latin typeface="Calibri"/>
              <a:ea typeface="Calibri"/>
              <a:cs typeface="Calibri"/>
              <a:sym typeface="Calibri"/>
            </a:endParaRPr>
          </a:p>
        </p:txBody>
      </p:sp>
      <p:sp>
        <p:nvSpPr>
          <p:cNvPr id="237" name="Google Shape;237;p33"/>
          <p:cNvSpPr txBox="1"/>
          <p:nvPr>
            <p:ph idx="1" type="body"/>
          </p:nvPr>
        </p:nvSpPr>
        <p:spPr>
          <a:xfrm>
            <a:off x="765925" y="1943100"/>
            <a:ext cx="8000100" cy="387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chemeClr val="lt1"/>
                </a:solidFill>
              </a:rPr>
              <a:t>1</a:t>
            </a:r>
            <a:r>
              <a:rPr lang="en-US" sz="4400">
                <a:solidFill>
                  <a:schemeClr val="lt1"/>
                </a:solidFill>
                <a:latin typeface="Calibri"/>
                <a:ea typeface="Calibri"/>
                <a:cs typeface="Calibri"/>
                <a:sym typeface="Calibri"/>
              </a:rPr>
              <a:t>. Create Models (15 min)</a:t>
            </a:r>
            <a:endParaRPr sz="4400">
              <a:solidFill>
                <a:schemeClr val="lt1"/>
              </a:solidFill>
              <a:latin typeface="Calibri"/>
              <a:ea typeface="Calibri"/>
              <a:cs typeface="Calibri"/>
              <a:sym typeface="Calibri"/>
            </a:endParaRPr>
          </a:p>
          <a:p>
            <a:pPr indent="0" lvl="0" marL="0" rtl="0" algn="l">
              <a:spcBef>
                <a:spcPts val="0"/>
              </a:spcBef>
              <a:spcAft>
                <a:spcPts val="0"/>
              </a:spcAft>
              <a:buNone/>
            </a:pPr>
            <a:r>
              <a:rPr lang="en-US" sz="4400">
                <a:solidFill>
                  <a:schemeClr val="lt1"/>
                </a:solidFill>
                <a:latin typeface="Calibri"/>
                <a:ea typeface="Calibri"/>
                <a:cs typeface="Calibri"/>
                <a:sym typeface="Calibri"/>
              </a:rPr>
              <a:t>2. Post &amp; Gallery Walk  (5 min)</a:t>
            </a:r>
            <a:endParaRPr sz="4400">
              <a:solidFill>
                <a:schemeClr val="lt1"/>
              </a:solidFill>
              <a:latin typeface="Calibri"/>
              <a:ea typeface="Calibri"/>
              <a:cs typeface="Calibri"/>
              <a:sym typeface="Calibri"/>
            </a:endParaRPr>
          </a:p>
          <a:p>
            <a:pPr indent="0" lvl="0" marL="0" rtl="0" algn="l">
              <a:spcBef>
                <a:spcPts val="0"/>
              </a:spcBef>
              <a:spcAft>
                <a:spcPts val="0"/>
              </a:spcAft>
              <a:buNone/>
            </a:pPr>
            <a:r>
              <a:rPr lang="en-US" sz="4400">
                <a:solidFill>
                  <a:schemeClr val="lt1"/>
                </a:solidFill>
                <a:latin typeface="Calibri"/>
                <a:ea typeface="Calibri"/>
                <a:cs typeface="Calibri"/>
                <a:sym typeface="Calibri"/>
              </a:rPr>
              <a:t>3. Discussion comparing models</a:t>
            </a:r>
            <a:endParaRPr sz="4400">
              <a:solidFill>
                <a:schemeClr val="lt1"/>
              </a:solidFill>
              <a:latin typeface="Calibri"/>
              <a:ea typeface="Calibri"/>
              <a:cs typeface="Calibri"/>
              <a:sym typeface="Calibri"/>
            </a:endParaRPr>
          </a:p>
          <a:p>
            <a:pPr indent="0" lvl="0" marL="0" rtl="0" algn="l">
              <a:spcBef>
                <a:spcPts val="0"/>
              </a:spcBef>
              <a:spcAft>
                <a:spcPts val="0"/>
              </a:spcAft>
              <a:buNone/>
            </a:pPr>
            <a:r>
              <a:rPr lang="en-US" sz="4400">
                <a:solidFill>
                  <a:schemeClr val="lt1"/>
                </a:solidFill>
                <a:latin typeface="Calibri"/>
                <a:ea typeface="Calibri"/>
                <a:cs typeface="Calibri"/>
                <a:sym typeface="Calibri"/>
              </a:rPr>
              <a:t>     and ideas (10 min)</a:t>
            </a:r>
            <a:endParaRPr sz="4400">
              <a:solidFill>
                <a:schemeClr val="lt1"/>
              </a:solidFill>
              <a:latin typeface="Calibri"/>
              <a:ea typeface="Calibri"/>
              <a:cs typeface="Calibri"/>
              <a:sym typeface="Calibri"/>
            </a:endParaRPr>
          </a:p>
          <a:p>
            <a:pPr indent="0" lvl="0" marL="0" rtl="0" algn="l">
              <a:spcBef>
                <a:spcPts val="0"/>
              </a:spcBef>
              <a:spcAft>
                <a:spcPts val="0"/>
              </a:spcAft>
              <a:buNone/>
            </a:pPr>
            <a:r>
              <a:rPr lang="en-US" sz="4400">
                <a:solidFill>
                  <a:schemeClr val="lt1"/>
                </a:solidFill>
                <a:latin typeface="Calibri"/>
                <a:ea typeface="Calibri"/>
                <a:cs typeface="Calibri"/>
                <a:sym typeface="Calibri"/>
              </a:rPr>
              <a:t>4. Driving Question Board (5 min)</a:t>
            </a:r>
            <a:endParaRPr sz="4400">
              <a:solidFill>
                <a:schemeClr val="lt1"/>
              </a:solidFill>
              <a:latin typeface="Calibri"/>
              <a:ea typeface="Calibri"/>
              <a:cs typeface="Calibri"/>
              <a:sym typeface="Calibri"/>
            </a:endParaRPr>
          </a:p>
          <a:p>
            <a:pPr indent="0" lvl="0" marL="0" rtl="0" algn="l">
              <a:spcBef>
                <a:spcPts val="0"/>
              </a:spcBef>
              <a:spcAft>
                <a:spcPts val="0"/>
              </a:spcAft>
              <a:buNone/>
            </a:pPr>
            <a:r>
              <a:t/>
            </a:r>
            <a:endParaRPr sz="4400">
              <a:solidFill>
                <a:schemeClr val="lt1"/>
              </a:solidFill>
              <a:latin typeface="Calibri"/>
              <a:ea typeface="Calibri"/>
              <a:cs typeface="Calibri"/>
              <a:sym typeface="Calibri"/>
            </a:endParaRPr>
          </a:p>
        </p:txBody>
      </p:sp>
      <p:sp>
        <p:nvSpPr>
          <p:cNvPr id="238" name="Google Shape;238;p33"/>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4"/>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
        <p:nvSpPr>
          <p:cNvPr id="245" name="Google Shape;245;p34"/>
          <p:cNvSpPr txBox="1"/>
          <p:nvPr/>
        </p:nvSpPr>
        <p:spPr>
          <a:xfrm>
            <a:off x="1593550" y="583350"/>
            <a:ext cx="3000000" cy="3000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a:t>IMG_4409.JPG</a:t>
            </a:r>
            <a:endParaRPr/>
          </a:p>
        </p:txBody>
      </p:sp>
      <p:sp>
        <p:nvSpPr>
          <p:cNvPr id="246" name="Google Shape;246;p34"/>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a:t>IMG_4409.JPG</a:t>
            </a:r>
            <a:endParaRPr/>
          </a:p>
        </p:txBody>
      </p:sp>
      <p:sp>
        <p:nvSpPr>
          <p:cNvPr id="247" name="Google Shape;247;p34"/>
          <p:cNvSpPr txBox="1"/>
          <p:nvPr>
            <p:ph type="title"/>
          </p:nvPr>
        </p:nvSpPr>
        <p:spPr>
          <a:xfrm>
            <a:off x="619125" y="442450"/>
            <a:ext cx="7772400" cy="204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Preview of Next Day’s Lesson</a:t>
            </a:r>
            <a:endParaRPr/>
          </a:p>
        </p:txBody>
      </p:sp>
      <p:sp>
        <p:nvSpPr>
          <p:cNvPr id="248" name="Google Shape;248;p34"/>
          <p:cNvSpPr txBox="1"/>
          <p:nvPr>
            <p:ph idx="1" type="body"/>
          </p:nvPr>
        </p:nvSpPr>
        <p:spPr>
          <a:xfrm>
            <a:off x="1183075" y="2294600"/>
            <a:ext cx="6400800" cy="4080300"/>
          </a:xfrm>
          <a:prstGeom prst="rect">
            <a:avLst/>
          </a:prstGeom>
        </p:spPr>
        <p:txBody>
          <a:bodyPr anchorCtr="0" anchor="t" bIns="91425" lIns="91425" spcFirstLastPara="1" rIns="91425" wrap="square" tIns="91425">
            <a:noAutofit/>
          </a:bodyPr>
          <a:lstStyle/>
          <a:p>
            <a:pPr indent="-342900" lvl="0" marL="342900">
              <a:spcBef>
                <a:spcPts val="800"/>
              </a:spcBef>
              <a:spcAft>
                <a:spcPts val="0"/>
              </a:spcAft>
              <a:buNone/>
            </a:pPr>
            <a:r>
              <a:rPr lang="en-US"/>
              <a:t>Field trip to sites</a:t>
            </a:r>
            <a:endParaRPr/>
          </a:p>
          <a:p>
            <a:pPr indent="-342900" lvl="0" marL="342900">
              <a:spcBef>
                <a:spcPts val="800"/>
              </a:spcBef>
              <a:spcAft>
                <a:spcPts val="0"/>
              </a:spcAft>
              <a:buNone/>
            </a:pPr>
            <a:r>
              <a:rPr lang="en-US"/>
              <a:t>Or bringing water and pictures of site to classroom</a:t>
            </a:r>
            <a:endParaRPr/>
          </a:p>
          <a:p>
            <a:pPr indent="-342900" lvl="0" marL="342900" algn="l">
              <a:spcBef>
                <a:spcPts val="800"/>
              </a:spcBef>
              <a:spcAft>
                <a:spcPts val="0"/>
              </a:spcAft>
              <a:buNone/>
            </a:pPr>
            <a:r>
              <a:rPr lang="en-US"/>
              <a:t>(Notes for workshop - make sure at least 1 person in each team goes to each site)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5"/>
          <p:cNvSpPr txBox="1"/>
          <p:nvPr>
            <p:ph type="title"/>
          </p:nvPr>
        </p:nvSpPr>
        <p:spPr>
          <a:xfrm>
            <a:off x="685800" y="1376350"/>
            <a:ext cx="7772400" cy="17862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Clr>
                <a:schemeClr val="dk1"/>
              </a:buClr>
              <a:buSzPts val="1100"/>
              <a:buFont typeface="Arial"/>
              <a:buNone/>
            </a:pPr>
            <a:r>
              <a:rPr lang="en-US">
                <a:solidFill>
                  <a:schemeClr val="lt1"/>
                </a:solidFill>
              </a:rPr>
              <a:t>Learner Hat: (10 min)</a:t>
            </a:r>
            <a:endParaRPr>
              <a:solidFill>
                <a:schemeClr val="lt1"/>
              </a:solidFill>
            </a:endParaRPr>
          </a:p>
          <a:p>
            <a:pPr indent="0" lvl="0" marL="0" rtl="0" algn="l">
              <a:spcBef>
                <a:spcPts val="0"/>
              </a:spcBef>
              <a:spcAft>
                <a:spcPts val="0"/>
              </a:spcAft>
              <a:buClr>
                <a:schemeClr val="dk1"/>
              </a:buClr>
              <a:buSzPts val="1100"/>
              <a:buFont typeface="Arial"/>
              <a:buNone/>
            </a:pPr>
            <a:r>
              <a:rPr lang="en-US" u="sng">
                <a:solidFill>
                  <a:schemeClr val="hlink"/>
                </a:solidFill>
                <a:hlinkClick r:id="rId3"/>
              </a:rPr>
              <a:t>Summary Chart </a:t>
            </a:r>
            <a:endParaRPr/>
          </a:p>
        </p:txBody>
      </p:sp>
      <p:sp>
        <p:nvSpPr>
          <p:cNvPr id="255" name="Google Shape;255;p35"/>
          <p:cNvSpPr txBox="1"/>
          <p:nvPr>
            <p:ph idx="1" type="body"/>
          </p:nvPr>
        </p:nvSpPr>
        <p:spPr>
          <a:xfrm>
            <a:off x="685800" y="3762475"/>
            <a:ext cx="6400800" cy="297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4400" u="sng">
                <a:solidFill>
                  <a:schemeClr val="hlink"/>
                </a:solidFill>
              </a:rPr>
              <a:t>Teacher Hat: </a:t>
            </a:r>
            <a:r>
              <a:rPr lang="en-US" sz="4400" u="sng">
                <a:solidFill>
                  <a:schemeClr val="lt1"/>
                </a:solidFill>
              </a:rPr>
              <a:t>(20 min)</a:t>
            </a:r>
            <a:endParaRPr sz="4400" u="sng">
              <a:solidFill>
                <a:schemeClr val="lt1"/>
              </a:solidFill>
            </a:endParaRPr>
          </a:p>
          <a:p>
            <a:pPr indent="0" lvl="0" marL="0" rtl="0" algn="l">
              <a:spcBef>
                <a:spcPts val="0"/>
              </a:spcBef>
              <a:spcAft>
                <a:spcPts val="0"/>
              </a:spcAft>
              <a:buClr>
                <a:schemeClr val="dk1"/>
              </a:buClr>
              <a:buSzPts val="1100"/>
              <a:buFont typeface="Arial"/>
              <a:buNone/>
            </a:pPr>
            <a:r>
              <a:rPr lang="en-US" sz="4400">
                <a:solidFill>
                  <a:schemeClr val="lt1"/>
                </a:solidFill>
              </a:rPr>
              <a:t>Review Lessons 1-3 with </a:t>
            </a:r>
            <a:r>
              <a:rPr lang="en-US" sz="4400" u="sng">
                <a:solidFill>
                  <a:srgbClr val="FFFFFF"/>
                </a:solidFill>
                <a:hlinkClick r:id="rId4"/>
              </a:rPr>
              <a:t>Notes Break</a:t>
            </a:r>
            <a:endParaRPr sz="4400">
              <a:solidFill>
                <a:srgbClr val="FFFFFF"/>
              </a:solidFill>
            </a:endParaRPr>
          </a:p>
          <a:p>
            <a:pPr indent="-342900" lvl="0" marL="342900">
              <a:spcBef>
                <a:spcPts val="800"/>
              </a:spcBef>
              <a:spcAft>
                <a:spcPts val="0"/>
              </a:spcAft>
              <a:buNone/>
            </a:pPr>
            <a:r>
              <a:t/>
            </a:r>
            <a:endParaRPr sz="4800">
              <a:solidFill>
                <a:schemeClr val="lt1"/>
              </a:solidFill>
            </a:endParaRPr>
          </a:p>
        </p:txBody>
      </p:sp>
      <p:sp>
        <p:nvSpPr>
          <p:cNvPr id="256" name="Google Shape;256;p35"/>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
        <p:nvSpPr>
          <p:cNvPr id="257" name="Google Shape;257;p35"/>
          <p:cNvSpPr txBox="1"/>
          <p:nvPr/>
        </p:nvSpPr>
        <p:spPr>
          <a:xfrm>
            <a:off x="938100" y="391550"/>
            <a:ext cx="6834300" cy="7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4400">
                <a:solidFill>
                  <a:schemeClr val="lt1"/>
                </a:solidFill>
                <a:latin typeface="Merriweather Sans"/>
                <a:ea typeface="Merriweather Sans"/>
                <a:cs typeface="Merriweather Sans"/>
                <a:sym typeface="Merriweather Sans"/>
              </a:rPr>
              <a:t>Day 1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6"/>
          <p:cNvSpPr txBox="1"/>
          <p:nvPr>
            <p:ph type="title"/>
          </p:nvPr>
        </p:nvSpPr>
        <p:spPr>
          <a:xfrm>
            <a:off x="685800" y="181750"/>
            <a:ext cx="7772400" cy="1339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Day 2 </a:t>
            </a:r>
            <a:endParaRPr/>
          </a:p>
        </p:txBody>
      </p:sp>
      <p:sp>
        <p:nvSpPr>
          <p:cNvPr id="264" name="Google Shape;264;p36"/>
          <p:cNvSpPr txBox="1"/>
          <p:nvPr>
            <p:ph idx="1" type="body"/>
          </p:nvPr>
        </p:nvSpPr>
        <p:spPr>
          <a:xfrm>
            <a:off x="685800" y="1353600"/>
            <a:ext cx="7772400" cy="474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chemeClr val="lt1"/>
                </a:solidFill>
              </a:rPr>
              <a:t>Learner Hat</a:t>
            </a:r>
            <a:r>
              <a:rPr lang="en-US" sz="4400"/>
              <a:t>: </a:t>
            </a:r>
            <a:endParaRPr sz="4400"/>
          </a:p>
          <a:p>
            <a:pPr indent="0" lvl="0" marL="0" rtl="0" algn="l">
              <a:spcBef>
                <a:spcPts val="0"/>
              </a:spcBef>
              <a:spcAft>
                <a:spcPts val="0"/>
              </a:spcAft>
              <a:buNone/>
            </a:pPr>
            <a:r>
              <a:rPr lang="en-US" sz="4400" u="sng">
                <a:solidFill>
                  <a:schemeClr val="hlink"/>
                </a:solidFill>
                <a:hlinkClick r:id="rId3"/>
              </a:rPr>
              <a:t>Summary Chart </a:t>
            </a:r>
            <a:r>
              <a:rPr lang="en-US" sz="4400">
                <a:solidFill>
                  <a:schemeClr val="lt1"/>
                </a:solidFill>
              </a:rPr>
              <a:t>(15 min)</a:t>
            </a:r>
            <a:endParaRPr sz="4400">
              <a:solidFill>
                <a:schemeClr val="lt1"/>
              </a:solidFill>
            </a:endParaRPr>
          </a:p>
          <a:p>
            <a:pPr indent="0" lvl="0" marL="0" rtl="0" algn="l">
              <a:spcBef>
                <a:spcPts val="0"/>
              </a:spcBef>
              <a:spcAft>
                <a:spcPts val="0"/>
              </a:spcAft>
              <a:buNone/>
            </a:pPr>
            <a:r>
              <a:t/>
            </a:r>
            <a:endParaRPr sz="4400"/>
          </a:p>
          <a:p>
            <a:pPr indent="0" lvl="0" marL="0" rtl="0" algn="l">
              <a:spcBef>
                <a:spcPts val="0"/>
              </a:spcBef>
              <a:spcAft>
                <a:spcPts val="0"/>
              </a:spcAft>
              <a:buClr>
                <a:schemeClr val="dk1"/>
              </a:buClr>
              <a:buSzPts val="1100"/>
              <a:buFont typeface="Arial"/>
              <a:buNone/>
            </a:pPr>
            <a:r>
              <a:rPr lang="en-US" sz="4400">
                <a:solidFill>
                  <a:schemeClr val="lt1"/>
                </a:solidFill>
              </a:rPr>
              <a:t>Teacher Hat (60 mim)</a:t>
            </a:r>
            <a:endParaRPr sz="4400">
              <a:solidFill>
                <a:schemeClr val="lt1"/>
              </a:solidFill>
            </a:endParaRPr>
          </a:p>
          <a:p>
            <a:pPr indent="0" lvl="0" marL="0" rtl="0" algn="l">
              <a:spcBef>
                <a:spcPts val="0"/>
              </a:spcBef>
              <a:spcAft>
                <a:spcPts val="0"/>
              </a:spcAft>
              <a:buClr>
                <a:schemeClr val="dk1"/>
              </a:buClr>
              <a:buSzPts val="1100"/>
              <a:buFont typeface="Arial"/>
              <a:buNone/>
            </a:pPr>
            <a:r>
              <a:rPr lang="en-US" sz="4400">
                <a:solidFill>
                  <a:schemeClr val="hlink"/>
                </a:solidFill>
                <a:uFill>
                  <a:noFill/>
                </a:uFill>
                <a:hlinkClick r:id="rId4"/>
              </a:rPr>
              <a:t>Review Lessons 4-6; 13+ with</a:t>
            </a:r>
            <a:r>
              <a:rPr lang="en-US" sz="4400" u="sng">
                <a:solidFill>
                  <a:schemeClr val="hlink"/>
                </a:solidFill>
                <a:hlinkClick r:id="rId5"/>
              </a:rPr>
              <a:t> Notes Break</a:t>
            </a:r>
            <a:endParaRPr sz="4400">
              <a:solidFill>
                <a:schemeClr val="lt1"/>
              </a:solidFill>
            </a:endParaRPr>
          </a:p>
          <a:p>
            <a:pPr indent="-342900" lvl="0" marL="342900" rtl="0">
              <a:spcBef>
                <a:spcPts val="800"/>
              </a:spcBef>
              <a:spcAft>
                <a:spcPts val="0"/>
              </a:spcAft>
              <a:buNone/>
            </a:pPr>
            <a:r>
              <a:t/>
            </a:r>
            <a:endParaRPr sz="4800">
              <a:solidFill>
                <a:schemeClr val="lt1"/>
              </a:solidFill>
            </a:endParaRPr>
          </a:p>
        </p:txBody>
      </p:sp>
      <p:sp>
        <p:nvSpPr>
          <p:cNvPr id="265" name="Google Shape;265;p36"/>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rt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7"/>
          <p:cNvSpPr txBox="1"/>
          <p:nvPr>
            <p:ph type="title"/>
          </p:nvPr>
        </p:nvSpPr>
        <p:spPr>
          <a:xfrm>
            <a:off x="685800" y="181750"/>
            <a:ext cx="7772400" cy="1339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Day 3 </a:t>
            </a:r>
            <a:endParaRPr/>
          </a:p>
        </p:txBody>
      </p:sp>
      <p:sp>
        <p:nvSpPr>
          <p:cNvPr id="272" name="Google Shape;272;p37"/>
          <p:cNvSpPr txBox="1"/>
          <p:nvPr>
            <p:ph idx="1" type="body"/>
          </p:nvPr>
        </p:nvSpPr>
        <p:spPr>
          <a:xfrm>
            <a:off x="685800" y="1353600"/>
            <a:ext cx="7772400" cy="474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chemeClr val="lt1"/>
                </a:solidFill>
              </a:rPr>
              <a:t>Learner Hat</a:t>
            </a:r>
            <a:r>
              <a:rPr lang="en-US" sz="4400"/>
              <a:t>: </a:t>
            </a:r>
            <a:endParaRPr sz="4400"/>
          </a:p>
          <a:p>
            <a:pPr indent="0" lvl="0" marL="0" rtl="0" algn="l">
              <a:spcBef>
                <a:spcPts val="0"/>
              </a:spcBef>
              <a:spcAft>
                <a:spcPts val="0"/>
              </a:spcAft>
              <a:buNone/>
            </a:pPr>
            <a:r>
              <a:rPr lang="en-US" sz="4400" u="sng">
                <a:solidFill>
                  <a:schemeClr val="hlink"/>
                </a:solidFill>
                <a:hlinkClick r:id="rId3"/>
              </a:rPr>
              <a:t>Summary Chart </a:t>
            </a:r>
            <a:r>
              <a:rPr lang="en-US" sz="4400">
                <a:solidFill>
                  <a:schemeClr val="lt1"/>
                </a:solidFill>
              </a:rPr>
              <a:t>(15 min)</a:t>
            </a:r>
            <a:endParaRPr sz="4400">
              <a:solidFill>
                <a:schemeClr val="lt1"/>
              </a:solidFill>
            </a:endParaRPr>
          </a:p>
          <a:p>
            <a:pPr indent="0" lvl="0" marL="0" rtl="0" algn="l">
              <a:spcBef>
                <a:spcPts val="0"/>
              </a:spcBef>
              <a:spcAft>
                <a:spcPts val="0"/>
              </a:spcAft>
              <a:buNone/>
            </a:pPr>
            <a:r>
              <a:t/>
            </a:r>
            <a:endParaRPr sz="4400"/>
          </a:p>
          <a:p>
            <a:pPr indent="0" lvl="0" marL="0" rtl="0" algn="l">
              <a:spcBef>
                <a:spcPts val="0"/>
              </a:spcBef>
              <a:spcAft>
                <a:spcPts val="0"/>
              </a:spcAft>
              <a:buNone/>
            </a:pPr>
            <a:r>
              <a:rPr lang="en-US" sz="4400">
                <a:solidFill>
                  <a:schemeClr val="lt1"/>
                </a:solidFill>
              </a:rPr>
              <a:t>Teacher Hat (30 min)</a:t>
            </a:r>
            <a:endParaRPr sz="4400">
              <a:solidFill>
                <a:schemeClr val="lt1"/>
              </a:solidFill>
            </a:endParaRPr>
          </a:p>
          <a:p>
            <a:pPr indent="0" lvl="0" marL="0" rtl="0" algn="l">
              <a:spcBef>
                <a:spcPts val="0"/>
              </a:spcBef>
              <a:spcAft>
                <a:spcPts val="0"/>
              </a:spcAft>
              <a:buNone/>
            </a:pPr>
            <a:r>
              <a:rPr lang="en-US" sz="4400">
                <a:solidFill>
                  <a:schemeClr val="hlink"/>
                </a:solidFill>
                <a:uFill>
                  <a:noFill/>
                </a:uFill>
                <a:hlinkClick r:id="rId4"/>
              </a:rPr>
              <a:t>Review Lessons 7-12 with</a:t>
            </a:r>
            <a:r>
              <a:rPr lang="en-US" sz="4400" u="sng">
                <a:solidFill>
                  <a:schemeClr val="hlink"/>
                </a:solidFill>
                <a:hlinkClick r:id="rId5"/>
              </a:rPr>
              <a:t> Notes Break</a:t>
            </a:r>
            <a:endParaRPr sz="4400">
              <a:solidFill>
                <a:schemeClr val="lt1"/>
              </a:solidFill>
            </a:endParaRPr>
          </a:p>
          <a:p>
            <a:pPr indent="-342900" lvl="0" marL="342900" rtl="0">
              <a:spcBef>
                <a:spcPts val="800"/>
              </a:spcBef>
              <a:spcAft>
                <a:spcPts val="0"/>
              </a:spcAft>
              <a:buNone/>
            </a:pPr>
            <a:r>
              <a:t/>
            </a:r>
            <a:endParaRPr sz="4800">
              <a:solidFill>
                <a:schemeClr val="lt1"/>
              </a:solidFill>
            </a:endParaRPr>
          </a:p>
        </p:txBody>
      </p:sp>
      <p:sp>
        <p:nvSpPr>
          <p:cNvPr id="273" name="Google Shape;273;p37"/>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rt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8"/>
          <p:cNvSpPr txBox="1"/>
          <p:nvPr>
            <p:ph type="title"/>
          </p:nvPr>
        </p:nvSpPr>
        <p:spPr>
          <a:xfrm>
            <a:off x="685800" y="194975"/>
            <a:ext cx="7772400" cy="13251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Initial </a:t>
            </a:r>
            <a:r>
              <a:rPr lang="en-US">
                <a:solidFill>
                  <a:srgbClr val="FFFFFF"/>
                </a:solidFill>
              </a:rPr>
              <a:t>Gotta Have List</a:t>
            </a:r>
            <a:endParaRPr>
              <a:solidFill>
                <a:srgbClr val="FFFFFF"/>
              </a:solidFill>
            </a:endParaRPr>
          </a:p>
        </p:txBody>
      </p:sp>
      <p:sp>
        <p:nvSpPr>
          <p:cNvPr id="280" name="Google Shape;280;p38"/>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rtl="0">
              <a:spcBef>
                <a:spcPts val="0"/>
              </a:spcBef>
              <a:spcAft>
                <a:spcPts val="0"/>
              </a:spcAft>
              <a:buClr>
                <a:srgbClr val="878787"/>
              </a:buClr>
              <a:buFont typeface="Merriweather Sans"/>
              <a:buNone/>
            </a:pPr>
            <a:fld id="{00000000-1234-1234-1234-123412341234}" type="slidenum">
              <a:rPr lang="en-US"/>
              <a:t>‹#›</a:t>
            </a:fld>
            <a:endParaRPr/>
          </a:p>
        </p:txBody>
      </p:sp>
      <p:graphicFrame>
        <p:nvGraphicFramePr>
          <p:cNvPr id="281" name="Google Shape;281;p38"/>
          <p:cNvGraphicFramePr/>
          <p:nvPr/>
        </p:nvGraphicFramePr>
        <p:xfrm>
          <a:off x="793700" y="1365863"/>
          <a:ext cx="3000000" cy="3000000"/>
        </p:xfrm>
        <a:graphic>
          <a:graphicData uri="http://schemas.openxmlformats.org/drawingml/2006/table">
            <a:tbl>
              <a:tblPr>
                <a:noFill/>
                <a:tableStyleId>{F54B2487-940A-4E2C-9268-EB96BC7AE26E}</a:tableStyleId>
              </a:tblPr>
              <a:tblGrid>
                <a:gridCol w="2694125"/>
                <a:gridCol w="2694125"/>
                <a:gridCol w="2694125"/>
              </a:tblGrid>
              <a:tr h="639450">
                <a:tc>
                  <a:txBody>
                    <a:bodyPr>
                      <a:noAutofit/>
                    </a:bodyPr>
                    <a:lstStyle/>
                    <a:p>
                      <a:pPr indent="0" lvl="0" marL="0" rtl="0">
                        <a:spcBef>
                          <a:spcPts val="0"/>
                        </a:spcBef>
                        <a:spcAft>
                          <a:spcPts val="0"/>
                        </a:spcAft>
                        <a:buNone/>
                      </a:pPr>
                      <a:r>
                        <a:rPr lang="en-US" sz="1100">
                          <a:solidFill>
                            <a:srgbClr val="FFFFFF"/>
                          </a:solidFill>
                        </a:rPr>
                        <a:t>Eagleville</a:t>
                      </a:r>
                      <a:endParaRPr sz="1100">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noAutofit/>
                    </a:bodyPr>
                    <a:lstStyle/>
                    <a:p>
                      <a:pPr indent="0" lvl="0" marL="0" rtl="0">
                        <a:spcBef>
                          <a:spcPts val="0"/>
                        </a:spcBef>
                        <a:spcAft>
                          <a:spcPts val="0"/>
                        </a:spcAft>
                        <a:buNone/>
                      </a:pPr>
                      <a:r>
                        <a:rPr lang="en-US" sz="1100">
                          <a:solidFill>
                            <a:srgbClr val="FFFFFF"/>
                          </a:solidFill>
                        </a:rPr>
                        <a:t>Horsebarn</a:t>
                      </a:r>
                      <a:endParaRPr sz="1100">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noAutofit/>
                    </a:bodyPr>
                    <a:lstStyle/>
                    <a:p>
                      <a:pPr indent="0" lvl="0" marL="0" rtl="0">
                        <a:spcBef>
                          <a:spcPts val="0"/>
                        </a:spcBef>
                        <a:spcAft>
                          <a:spcPts val="0"/>
                        </a:spcAft>
                        <a:buNone/>
                      </a:pPr>
                      <a:r>
                        <a:rPr lang="en-US" sz="1100">
                          <a:solidFill>
                            <a:srgbClr val="FFFFFF"/>
                          </a:solidFill>
                        </a:rPr>
                        <a:t>Fenton</a:t>
                      </a:r>
                      <a:endParaRPr sz="1100">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945575">
                <a:tc>
                  <a:txBody>
                    <a:bodyPr>
                      <a:noAutofit/>
                    </a:bodyPr>
                    <a:lstStyle/>
                    <a:p>
                      <a:pPr indent="0" lvl="0" marL="0" rtl="0">
                        <a:spcBef>
                          <a:spcPts val="0"/>
                        </a:spcBef>
                        <a:spcAft>
                          <a:spcPts val="0"/>
                        </a:spcAft>
                        <a:buNone/>
                      </a:pPr>
                      <a:r>
                        <a:t/>
                      </a:r>
                      <a:endParaRPr sz="1100">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noAutofit/>
                    </a:bodyPr>
                    <a:lstStyle/>
                    <a:p>
                      <a:pPr indent="0" lvl="0" marL="0" rtl="0">
                        <a:spcBef>
                          <a:spcPts val="0"/>
                        </a:spcBef>
                        <a:spcAft>
                          <a:spcPts val="0"/>
                        </a:spcAft>
                        <a:buNone/>
                      </a:pPr>
                      <a:r>
                        <a:t/>
                      </a:r>
                      <a:endParaRPr sz="1100">
                        <a:solidFill>
                          <a:srgbClr val="FFFFFF"/>
                        </a:solidFill>
                      </a:endParaRPr>
                    </a:p>
                  </a:txBody>
                  <a:tcPr marT="63500" marB="63500" marR="63500" marL="635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685800" y="2330650"/>
            <a:ext cx="7772400" cy="35523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Create </a:t>
            </a:r>
            <a:r>
              <a:rPr lang="en-US"/>
              <a:t>Final Gotta Have List</a:t>
            </a:r>
            <a:r>
              <a:rPr lang="en-US" u="sng">
                <a:solidFill>
                  <a:schemeClr val="hlink"/>
                </a:solidFill>
                <a:hlinkClick r:id="rId3"/>
              </a:rPr>
              <a:t> </a:t>
            </a:r>
            <a:endParaRPr/>
          </a:p>
          <a:p>
            <a:pPr indent="0" lvl="0" marL="0" rtl="0" algn="l">
              <a:spcBef>
                <a:spcPts val="0"/>
              </a:spcBef>
              <a:spcAft>
                <a:spcPts val="0"/>
              </a:spcAft>
              <a:buNone/>
            </a:pPr>
            <a:r>
              <a:rPr lang="en-US"/>
              <a:t>Revise initial model with Gotta Have List and Summary Charts (45 min)</a:t>
            </a:r>
            <a:endParaRPr/>
          </a:p>
        </p:txBody>
      </p:sp>
      <p:sp>
        <p:nvSpPr>
          <p:cNvPr id="288" name="Google Shape;288;p39"/>
          <p:cNvSpPr txBox="1"/>
          <p:nvPr>
            <p:ph idx="1" type="body"/>
          </p:nvPr>
        </p:nvSpPr>
        <p:spPr>
          <a:xfrm>
            <a:off x="979125" y="272050"/>
            <a:ext cx="6400800" cy="2058600"/>
          </a:xfrm>
          <a:prstGeom prst="rect">
            <a:avLst/>
          </a:prstGeom>
        </p:spPr>
        <p:txBody>
          <a:bodyPr anchorCtr="0" anchor="t" bIns="91425" lIns="91425" spcFirstLastPara="1" rIns="91425" wrap="square" tIns="91425">
            <a:noAutofit/>
          </a:bodyPr>
          <a:lstStyle/>
          <a:p>
            <a:pPr indent="-342900" lvl="0" marL="342900" rtl="0">
              <a:spcBef>
                <a:spcPts val="800"/>
              </a:spcBef>
              <a:spcAft>
                <a:spcPts val="0"/>
              </a:spcAft>
              <a:buNone/>
            </a:pPr>
            <a:r>
              <a:rPr lang="en-US" sz="4800">
                <a:solidFill>
                  <a:schemeClr val="lt1"/>
                </a:solidFill>
              </a:rPr>
              <a:t>PUT ON YOUR LEARNER HAT</a:t>
            </a:r>
            <a:endParaRPr sz="4800">
              <a:solidFill>
                <a:schemeClr val="lt1"/>
              </a:solidFill>
            </a:endParaRPr>
          </a:p>
        </p:txBody>
      </p:sp>
      <p:sp>
        <p:nvSpPr>
          <p:cNvPr id="289" name="Google Shape;289;p39"/>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rt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0"/>
          <p:cNvSpPr txBox="1"/>
          <p:nvPr>
            <p:ph type="title"/>
          </p:nvPr>
        </p:nvSpPr>
        <p:spPr>
          <a:xfrm>
            <a:off x="619125" y="478225"/>
            <a:ext cx="7772400" cy="204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u="sng">
                <a:solidFill>
                  <a:schemeClr val="hlink"/>
                </a:solidFill>
                <a:hlinkClick r:id="rId3"/>
              </a:rPr>
              <a:t>Human Impact on Local Water Resources</a:t>
            </a:r>
            <a:endParaRPr/>
          </a:p>
          <a:p>
            <a:pPr indent="0" lvl="0" marL="0">
              <a:spcBef>
                <a:spcPts val="0"/>
              </a:spcBef>
              <a:spcAft>
                <a:spcPts val="0"/>
              </a:spcAft>
              <a:buNone/>
            </a:pPr>
            <a:r>
              <a:rPr lang="en-US" u="sng">
                <a:solidFill>
                  <a:schemeClr val="hlink"/>
                </a:solidFill>
                <a:hlinkClick r:id="rId4"/>
              </a:rPr>
              <a:t>Unit</a:t>
            </a:r>
            <a:endParaRPr/>
          </a:p>
        </p:txBody>
      </p:sp>
      <p:sp>
        <p:nvSpPr>
          <p:cNvPr id="296" name="Google Shape;296;p40"/>
          <p:cNvSpPr txBox="1"/>
          <p:nvPr>
            <p:ph idx="1" type="body"/>
          </p:nvPr>
        </p:nvSpPr>
        <p:spPr>
          <a:xfrm>
            <a:off x="1371600" y="2674400"/>
            <a:ext cx="6400800" cy="2971800"/>
          </a:xfrm>
          <a:prstGeom prst="rect">
            <a:avLst/>
          </a:prstGeom>
        </p:spPr>
        <p:txBody>
          <a:bodyPr anchorCtr="0" anchor="t" bIns="91425" lIns="91425" spcFirstLastPara="1" rIns="91425" wrap="square" tIns="91425">
            <a:noAutofit/>
          </a:bodyPr>
          <a:lstStyle/>
          <a:p>
            <a:pPr indent="-342900" lvl="0" marL="342900" rtl="0" algn="l">
              <a:spcBef>
                <a:spcPts val="800"/>
              </a:spcBef>
              <a:spcAft>
                <a:spcPts val="0"/>
              </a:spcAft>
              <a:buNone/>
            </a:pPr>
            <a:r>
              <a:rPr lang="en-US" sz="3600">
                <a:solidFill>
                  <a:srgbClr val="FFFFFF"/>
                </a:solidFill>
              </a:rPr>
              <a:t>Unit Part 1 = AST Stage 1 </a:t>
            </a:r>
            <a:endParaRPr sz="3600">
              <a:solidFill>
                <a:srgbClr val="FFFFFF"/>
              </a:solidFill>
            </a:endParaRPr>
          </a:p>
          <a:p>
            <a:pPr indent="0" lvl="0" marL="0" rtl="0" algn="l">
              <a:spcBef>
                <a:spcPts val="800"/>
              </a:spcBef>
              <a:spcAft>
                <a:spcPts val="0"/>
              </a:spcAft>
              <a:buNone/>
            </a:pPr>
            <a:r>
              <a:rPr b="1" lang="en-US" sz="3600" u="sng">
                <a:solidFill>
                  <a:schemeClr val="lt1"/>
                </a:solidFill>
              </a:rPr>
              <a:t>Planning</a:t>
            </a:r>
            <a:r>
              <a:rPr lang="en-US" sz="3600">
                <a:solidFill>
                  <a:schemeClr val="lt1"/>
                </a:solidFill>
              </a:rPr>
              <a:t> for engagement with important Ideas </a:t>
            </a:r>
            <a:endParaRPr sz="3600">
              <a:solidFill>
                <a:schemeClr val="lt1"/>
              </a:solidFill>
            </a:endParaRPr>
          </a:p>
          <a:p>
            <a:pPr indent="-342900" lvl="0" marL="342900">
              <a:spcBef>
                <a:spcPts val="800"/>
              </a:spcBef>
              <a:spcAft>
                <a:spcPts val="0"/>
              </a:spcAft>
              <a:buNone/>
            </a:pPr>
            <a:r>
              <a:t/>
            </a:r>
            <a:endParaRPr sz="3600">
              <a:solidFill>
                <a:srgbClr val="FFFFFF"/>
              </a:solidFill>
            </a:endParaRPr>
          </a:p>
        </p:txBody>
      </p:sp>
      <p:sp>
        <p:nvSpPr>
          <p:cNvPr id="297" name="Google Shape;297;p40"/>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1"/>
          <p:cNvSpPr txBox="1"/>
          <p:nvPr>
            <p:ph type="title"/>
          </p:nvPr>
        </p:nvSpPr>
        <p:spPr>
          <a:xfrm>
            <a:off x="619125" y="77350"/>
            <a:ext cx="7772400" cy="16242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sz="3600"/>
          </a:p>
          <a:p>
            <a:pPr indent="0" lvl="0" marL="0">
              <a:spcBef>
                <a:spcPts val="0"/>
              </a:spcBef>
              <a:spcAft>
                <a:spcPts val="0"/>
              </a:spcAft>
              <a:buNone/>
            </a:pPr>
            <a:r>
              <a:rPr lang="en-US" sz="3600"/>
              <a:t>Unit Part 2 = AST Stage 2</a:t>
            </a:r>
            <a:endParaRPr sz="3600"/>
          </a:p>
          <a:p>
            <a:pPr indent="0" lvl="0" marL="914400" rtl="0" algn="l">
              <a:spcBef>
                <a:spcPts val="800"/>
              </a:spcBef>
              <a:spcAft>
                <a:spcPts val="0"/>
              </a:spcAft>
              <a:buNone/>
            </a:pPr>
            <a:r>
              <a:rPr lang="en-US" sz="3600">
                <a:solidFill>
                  <a:schemeClr val="lt1"/>
                </a:solidFill>
              </a:rPr>
              <a:t>Eliciting Students’ Ideas</a:t>
            </a:r>
            <a:endParaRPr sz="3600">
              <a:solidFill>
                <a:schemeClr val="lt1"/>
              </a:solidFill>
            </a:endParaRPr>
          </a:p>
          <a:p>
            <a:pPr indent="0" lvl="0" marL="0">
              <a:spcBef>
                <a:spcPts val="0"/>
              </a:spcBef>
              <a:spcAft>
                <a:spcPts val="0"/>
              </a:spcAft>
              <a:buNone/>
            </a:pPr>
            <a:r>
              <a:t/>
            </a:r>
            <a:endParaRPr/>
          </a:p>
        </p:txBody>
      </p:sp>
      <p:sp>
        <p:nvSpPr>
          <p:cNvPr id="304" name="Google Shape;304;p41"/>
          <p:cNvSpPr txBox="1"/>
          <p:nvPr>
            <p:ph idx="1" type="body"/>
          </p:nvPr>
        </p:nvSpPr>
        <p:spPr>
          <a:xfrm>
            <a:off x="1195950" y="1701550"/>
            <a:ext cx="7100700" cy="4357200"/>
          </a:xfrm>
          <a:prstGeom prst="rect">
            <a:avLst/>
          </a:prstGeom>
        </p:spPr>
        <p:txBody>
          <a:bodyPr anchorCtr="0" anchor="t" bIns="91425" lIns="91425" spcFirstLastPara="1" rIns="91425" wrap="square" tIns="91425">
            <a:noAutofit/>
          </a:bodyPr>
          <a:lstStyle/>
          <a:p>
            <a:pPr indent="0" lvl="0" marL="0" rtl="0" algn="l">
              <a:lnSpc>
                <a:spcPct val="150000"/>
              </a:lnSpc>
              <a:spcBef>
                <a:spcPts val="300"/>
              </a:spcBef>
              <a:spcAft>
                <a:spcPts val="0"/>
              </a:spcAft>
              <a:buClr>
                <a:schemeClr val="dk1"/>
              </a:buClr>
              <a:buSzPts val="1100"/>
              <a:buFont typeface="Arial"/>
              <a:buNone/>
            </a:pPr>
            <a:r>
              <a:rPr b="1" lang="en-US" sz="2400">
                <a:solidFill>
                  <a:srgbClr val="FFFFFF"/>
                </a:solidFill>
                <a:latin typeface="Times New Roman"/>
                <a:ea typeface="Times New Roman"/>
                <a:cs typeface="Times New Roman"/>
                <a:sym typeface="Times New Roman"/>
              </a:rPr>
              <a:t>Lesson 1:  Initial Modeling Lesson and Discourse</a:t>
            </a:r>
            <a:endParaRPr b="1" sz="2400">
              <a:solidFill>
                <a:srgbClr val="FFFFFF"/>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1100"/>
              <a:buFont typeface="Arial"/>
              <a:buNone/>
            </a:pPr>
            <a:r>
              <a:rPr b="1" lang="en-US" sz="2400" u="sng">
                <a:solidFill>
                  <a:schemeClr val="lt1"/>
                </a:solidFill>
                <a:latin typeface="Times New Roman"/>
                <a:ea typeface="Times New Roman"/>
                <a:cs typeface="Times New Roman"/>
                <a:sym typeface="Times New Roman"/>
              </a:rPr>
              <a:t>Eliciting students’ initial scientific hypotheses in order to plan for further instruction.</a:t>
            </a:r>
            <a:r>
              <a:rPr lang="en-US" sz="2400">
                <a:solidFill>
                  <a:schemeClr val="lt1"/>
                </a:solidFill>
                <a:latin typeface="Times New Roman"/>
                <a:ea typeface="Times New Roman"/>
                <a:cs typeface="Times New Roman"/>
                <a:sym typeface="Times New Roman"/>
              </a:rPr>
              <a:t> The goal of this discourse is to draw out students’ understandings of a phenomenon (e.g. a bicycle rusting in the backyard) that is related to an important scientific idea. After the lesson we analyze students’ ways of talking about it in order to adapt upcoming learning experiences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1100"/>
              <a:buFont typeface="Arial"/>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1100"/>
              <a:buFont typeface="Arial"/>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Clr>
                <a:srgbClr val="000000"/>
              </a:buClr>
              <a:buSzPts val="1100"/>
              <a:buFont typeface="Arial"/>
              <a:buNone/>
            </a:pPr>
            <a:r>
              <a:rPr lang="en-US" sz="2400">
                <a:solidFill>
                  <a:schemeClr val="lt1"/>
                </a:solidFill>
                <a:latin typeface="Times New Roman"/>
                <a:ea typeface="Times New Roman"/>
                <a:cs typeface="Times New Roman"/>
                <a:sym typeface="Times New Roman"/>
              </a:rPr>
              <a:t>(AST Discourse-Primer, 2015, p. 7.)</a:t>
            </a:r>
            <a:endParaRPr sz="2400">
              <a:solidFill>
                <a:schemeClr val="lt1"/>
              </a:solidFill>
              <a:latin typeface="Times New Roman"/>
              <a:ea typeface="Times New Roman"/>
              <a:cs typeface="Times New Roman"/>
              <a:sym typeface="Times New Roman"/>
            </a:endParaRPr>
          </a:p>
        </p:txBody>
      </p:sp>
      <p:sp>
        <p:nvSpPr>
          <p:cNvPr id="305" name="Google Shape;305;p41"/>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ph type="title"/>
          </p:nvPr>
        </p:nvSpPr>
        <p:spPr>
          <a:xfrm>
            <a:off x="685800" y="0"/>
            <a:ext cx="7772400" cy="2041525"/>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Merriweather Sans"/>
              <a:buNone/>
            </a:pPr>
            <a:r>
              <a:rPr b="0" i="0" lang="en-US" sz="4400" u="none" cap="none" strike="noStrike">
                <a:solidFill>
                  <a:srgbClr val="FFFFFF"/>
                </a:solidFill>
                <a:latin typeface="Merriweather Sans"/>
                <a:ea typeface="Merriweather Sans"/>
                <a:cs typeface="Merriweather Sans"/>
                <a:sym typeface="Merriweather Sans"/>
              </a:rPr>
              <a:t>Framework and NGSS</a:t>
            </a:r>
            <a:endParaRPr/>
          </a:p>
        </p:txBody>
      </p:sp>
      <p:sp>
        <p:nvSpPr>
          <p:cNvPr id="80" name="Google Shape;80;p15"/>
          <p:cNvSpPr txBox="1"/>
          <p:nvPr>
            <p:ph idx="1" type="body"/>
          </p:nvPr>
        </p:nvSpPr>
        <p:spPr>
          <a:xfrm>
            <a:off x="1371600" y="4114800"/>
            <a:ext cx="6400800" cy="2971800"/>
          </a:xfrm>
          <a:prstGeom prst="rect">
            <a:avLst/>
          </a:prstGeom>
          <a:noFill/>
          <a:ln>
            <a:noFill/>
          </a:ln>
        </p:spPr>
        <p:txBody>
          <a:bodyPr anchorCtr="0" anchor="t" bIns="38100" lIns="38100" spcFirstLastPara="1" rIns="38100" wrap="square" tIns="38100">
            <a:noAutofit/>
          </a:bodyPr>
          <a:lstStyle/>
          <a:p>
            <a:pPr indent="-342900" lvl="0" marL="342900" marR="0" rtl="0" algn="ctr">
              <a:lnSpc>
                <a:spcPct val="100000"/>
              </a:lnSpc>
              <a:spcBef>
                <a:spcPts val="0"/>
              </a:spcBef>
              <a:spcAft>
                <a:spcPts val="0"/>
              </a:spcAft>
              <a:buClr>
                <a:srgbClr val="878787"/>
              </a:buClr>
              <a:buFont typeface="Merriweather Sans"/>
              <a:buNone/>
            </a:pPr>
            <a:r>
              <a:rPr b="0" i="0" lang="en-US" sz="2800" u="none" cap="none" strike="noStrike">
                <a:solidFill>
                  <a:srgbClr val="878787"/>
                </a:solidFill>
                <a:latin typeface="Merriweather Sans"/>
                <a:ea typeface="Merriweather Sans"/>
                <a:cs typeface="Merriweather Sans"/>
                <a:sym typeface="Merriweather Sans"/>
              </a:rPr>
              <a:t>The </a:t>
            </a:r>
            <a:r>
              <a:rPr b="0" i="1" lang="en-US" sz="2800" u="none" cap="none" strike="noStrike">
                <a:solidFill>
                  <a:srgbClr val="878787"/>
                </a:solidFill>
                <a:latin typeface="Merriweather Sans"/>
                <a:ea typeface="Merriweather Sans"/>
                <a:cs typeface="Merriweather Sans"/>
                <a:sym typeface="Merriweather Sans"/>
              </a:rPr>
              <a:t>Framework for K-12 Science Education</a:t>
            </a:r>
            <a:r>
              <a:rPr b="0" i="0" lang="en-US" sz="2800" u="none" cap="none" strike="noStrike">
                <a:solidFill>
                  <a:srgbClr val="878787"/>
                </a:solidFill>
                <a:latin typeface="Merriweather Sans"/>
                <a:ea typeface="Merriweather Sans"/>
                <a:cs typeface="Merriweather Sans"/>
                <a:sym typeface="Merriweather Sans"/>
              </a:rPr>
              <a:t> formed the basis for development of the </a:t>
            </a:r>
            <a:r>
              <a:rPr b="0" i="1" lang="en-US" sz="2800" u="none" cap="none" strike="noStrike">
                <a:solidFill>
                  <a:srgbClr val="878787"/>
                </a:solidFill>
                <a:latin typeface="Merriweather Sans"/>
                <a:ea typeface="Merriweather Sans"/>
                <a:cs typeface="Merriweather Sans"/>
                <a:sym typeface="Merriweather Sans"/>
              </a:rPr>
              <a:t>Next Generation Science Standards</a:t>
            </a:r>
            <a:r>
              <a:rPr b="0" i="1" lang="en-US" sz="3200" u="none" cap="none" strike="noStrike">
                <a:solidFill>
                  <a:srgbClr val="878787"/>
                </a:solidFill>
                <a:latin typeface="Merriweather Sans"/>
                <a:ea typeface="Merriweather Sans"/>
                <a:cs typeface="Merriweather Sans"/>
                <a:sym typeface="Merriweather Sans"/>
              </a:rPr>
              <a:t>.</a:t>
            </a:r>
            <a:endParaRPr/>
          </a:p>
        </p:txBody>
      </p:sp>
      <p:pic>
        <p:nvPicPr>
          <p:cNvPr id="81" name="Google Shape;81;p15"/>
          <p:cNvPicPr preferRelativeResize="0"/>
          <p:nvPr/>
        </p:nvPicPr>
        <p:blipFill rotWithShape="1">
          <a:blip r:embed="rId3">
            <a:alphaModFix/>
          </a:blip>
          <a:srcRect b="0" l="0" r="0" t="0"/>
          <a:stretch/>
        </p:blipFill>
        <p:spPr>
          <a:xfrm>
            <a:off x="1600200" y="1600200"/>
            <a:ext cx="2003425" cy="2427287"/>
          </a:xfrm>
          <a:prstGeom prst="rect">
            <a:avLst/>
          </a:prstGeom>
          <a:noFill/>
          <a:ln>
            <a:noFill/>
          </a:ln>
        </p:spPr>
      </p:pic>
      <p:pic>
        <p:nvPicPr>
          <p:cNvPr descr="NGSSCover.gif" id="82" name="Google Shape;82;p15"/>
          <p:cNvPicPr preferRelativeResize="0"/>
          <p:nvPr/>
        </p:nvPicPr>
        <p:blipFill rotWithShape="1">
          <a:blip r:embed="rId4">
            <a:alphaModFix/>
          </a:blip>
          <a:srcRect b="0" l="0" r="0" t="0"/>
          <a:stretch/>
        </p:blipFill>
        <p:spPr>
          <a:xfrm>
            <a:off x="5181600" y="1600200"/>
            <a:ext cx="2514600" cy="2171700"/>
          </a:xfrm>
          <a:prstGeom prst="rect">
            <a:avLst/>
          </a:prstGeom>
          <a:noFill/>
          <a:ln>
            <a:noFill/>
          </a:ln>
        </p:spPr>
      </p:pic>
      <p:sp>
        <p:nvSpPr>
          <p:cNvPr id="83" name="Google Shape;83;p15"/>
          <p:cNvSpPr/>
          <p:nvPr/>
        </p:nvSpPr>
        <p:spPr>
          <a:xfrm>
            <a:off x="3733800" y="2590800"/>
            <a:ext cx="1176337" cy="868362"/>
          </a:xfrm>
          <a:prstGeom prst="chevron">
            <a:avLst>
              <a:gd fmla="val 13628" name="adj"/>
            </a:avLst>
          </a:prstGeom>
          <a:gradFill>
            <a:gsLst>
              <a:gs pos="0">
                <a:srgbClr val="CBFFFF"/>
              </a:gs>
              <a:gs pos="100000">
                <a:srgbClr val="B5E5E9"/>
              </a:gs>
            </a:gsLst>
            <a:lin ang="5400000" scaled="0"/>
          </a:gradFill>
          <a:ln cap="flat" cmpd="sng" w="9525">
            <a:solidFill>
              <a:srgbClr val="B6DCDF"/>
            </a:solidFill>
            <a:prstDash val="solid"/>
            <a:miter lim="8000"/>
            <a:headEnd len="sm" w="sm" type="none"/>
            <a:tailEnd len="sm" w="sm" type="none"/>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42"/>
          <p:cNvSpPr txBox="1"/>
          <p:nvPr>
            <p:ph type="title"/>
          </p:nvPr>
        </p:nvSpPr>
        <p:spPr>
          <a:xfrm>
            <a:off x="183525" y="310650"/>
            <a:ext cx="8672700" cy="153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sz="3000"/>
          </a:p>
          <a:p>
            <a:pPr indent="0" lvl="0" marL="0" rtl="0">
              <a:spcBef>
                <a:spcPts val="0"/>
              </a:spcBef>
              <a:spcAft>
                <a:spcPts val="0"/>
              </a:spcAft>
              <a:buNone/>
            </a:pPr>
            <a:r>
              <a:rPr lang="en-US" sz="3000"/>
              <a:t>Unit Part 3 = AST Stage 3</a:t>
            </a:r>
            <a:endParaRPr sz="3000">
              <a:solidFill>
                <a:schemeClr val="lt1"/>
              </a:solidFill>
            </a:endParaRPr>
          </a:p>
          <a:p>
            <a:pPr indent="0" lvl="0" marL="914400" rtl="0" algn="l">
              <a:spcBef>
                <a:spcPts val="800"/>
              </a:spcBef>
              <a:spcAft>
                <a:spcPts val="0"/>
              </a:spcAft>
              <a:buNone/>
            </a:pPr>
            <a:r>
              <a:rPr lang="en-US" sz="3000">
                <a:solidFill>
                  <a:schemeClr val="lt1"/>
                </a:solidFill>
              </a:rPr>
              <a:t>Supporting ongoing changes in thinking</a:t>
            </a:r>
            <a:endParaRPr sz="3000">
              <a:solidFill>
                <a:schemeClr val="lt1"/>
              </a:solidFill>
            </a:endParaRPr>
          </a:p>
          <a:p>
            <a:pPr indent="0" lvl="0" marL="0">
              <a:spcBef>
                <a:spcPts val="0"/>
              </a:spcBef>
              <a:spcAft>
                <a:spcPts val="0"/>
              </a:spcAft>
              <a:buNone/>
            </a:pPr>
            <a:r>
              <a:t/>
            </a:r>
            <a:endParaRPr/>
          </a:p>
        </p:txBody>
      </p:sp>
      <p:sp>
        <p:nvSpPr>
          <p:cNvPr id="312" name="Google Shape;312;p42"/>
          <p:cNvSpPr txBox="1"/>
          <p:nvPr>
            <p:ph idx="1" type="body"/>
          </p:nvPr>
        </p:nvSpPr>
        <p:spPr>
          <a:xfrm>
            <a:off x="415875" y="1681800"/>
            <a:ext cx="8208000" cy="51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solidFill>
                  <a:schemeClr val="lt1"/>
                </a:solidFill>
                <a:latin typeface="Times New Roman"/>
                <a:ea typeface="Times New Roman"/>
                <a:cs typeface="Times New Roman"/>
                <a:sym typeface="Times New Roman"/>
              </a:rPr>
              <a:t>Lessons 2 - 10</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 </a:t>
            </a:r>
            <a:r>
              <a:rPr b="1" lang="en-US" sz="2400" u="sng">
                <a:solidFill>
                  <a:schemeClr val="lt1"/>
                </a:solidFill>
                <a:latin typeface="Times New Roman"/>
                <a:ea typeface="Times New Roman"/>
                <a:cs typeface="Times New Roman"/>
                <a:sym typeface="Times New Roman"/>
              </a:rPr>
              <a:t>Making sense of data/information.</a:t>
            </a:r>
            <a:r>
              <a:rPr lang="en-US" sz="2400">
                <a:solidFill>
                  <a:schemeClr val="lt1"/>
                </a:solidFill>
                <a:latin typeface="Times New Roman"/>
                <a:ea typeface="Times New Roman"/>
                <a:cs typeface="Times New Roman"/>
                <a:sym typeface="Times New Roman"/>
              </a:rPr>
              <a:t> The goal here is to help students recognize patterns in data, critique the quality of data, and to propose why these patterns exist. What, for example, is going on at the unobservable level that explains our observations?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 </a:t>
            </a:r>
            <a:r>
              <a:rPr b="1" lang="en-US" sz="2400" u="sng">
                <a:solidFill>
                  <a:schemeClr val="lt1"/>
                </a:solidFill>
                <a:latin typeface="Times New Roman"/>
                <a:ea typeface="Times New Roman"/>
                <a:cs typeface="Times New Roman"/>
                <a:sym typeface="Times New Roman"/>
              </a:rPr>
              <a:t>Connecting activities with big scientific ideas.</a:t>
            </a:r>
            <a:r>
              <a:rPr lang="en-US" sz="2400">
                <a:solidFill>
                  <a:schemeClr val="lt1"/>
                </a:solidFill>
                <a:latin typeface="Times New Roman"/>
                <a:ea typeface="Times New Roman"/>
                <a:cs typeface="Times New Roman"/>
                <a:sym typeface="Times New Roman"/>
              </a:rPr>
              <a:t> The goal of this practice is to combine data-collection activities with readings and conversation in order to advance students’ understanding of a broader natural phenomenon.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(AST Discourse-Primer, 2015, p. 7.)</a:t>
            </a:r>
            <a:endParaRPr sz="2400" u="sng">
              <a:solidFill>
                <a:schemeClr val="lt1"/>
              </a:solidFill>
              <a:latin typeface="Times New Roman"/>
              <a:ea typeface="Times New Roman"/>
              <a:cs typeface="Times New Roman"/>
              <a:sym typeface="Times New Roman"/>
            </a:endParaRPr>
          </a:p>
          <a:p>
            <a:pPr indent="0" lvl="0" marL="0">
              <a:spcBef>
                <a:spcPts val="800"/>
              </a:spcBef>
              <a:spcAft>
                <a:spcPts val="0"/>
              </a:spcAft>
              <a:buNone/>
            </a:pPr>
            <a:r>
              <a:t/>
            </a:r>
            <a:endParaRPr sz="2400">
              <a:solidFill>
                <a:schemeClr val="lt1"/>
              </a:solidFill>
            </a:endParaRPr>
          </a:p>
        </p:txBody>
      </p:sp>
      <p:sp>
        <p:nvSpPr>
          <p:cNvPr id="313" name="Google Shape;313;p42"/>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3"/>
          <p:cNvSpPr txBox="1"/>
          <p:nvPr>
            <p:ph type="title"/>
          </p:nvPr>
        </p:nvSpPr>
        <p:spPr>
          <a:xfrm>
            <a:off x="744725" y="77350"/>
            <a:ext cx="7772400" cy="18822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sz="3000"/>
          </a:p>
          <a:p>
            <a:pPr indent="0" lvl="0" marL="0">
              <a:spcBef>
                <a:spcPts val="0"/>
              </a:spcBef>
              <a:spcAft>
                <a:spcPts val="0"/>
              </a:spcAft>
              <a:buNone/>
            </a:pPr>
            <a:r>
              <a:t/>
            </a:r>
            <a:endParaRPr sz="3000"/>
          </a:p>
          <a:p>
            <a:pPr indent="0" lvl="0" marL="0">
              <a:spcBef>
                <a:spcPts val="0"/>
              </a:spcBef>
              <a:spcAft>
                <a:spcPts val="0"/>
              </a:spcAft>
              <a:buNone/>
            </a:pPr>
            <a:r>
              <a:rPr lang="en-US" sz="3000"/>
              <a:t>Part 4 = AST Stage 4</a:t>
            </a:r>
            <a:endParaRPr sz="3000"/>
          </a:p>
          <a:p>
            <a:pPr indent="-342900" lvl="0" marL="342900" rtl="0">
              <a:spcBef>
                <a:spcPts val="800"/>
              </a:spcBef>
              <a:spcAft>
                <a:spcPts val="0"/>
              </a:spcAft>
              <a:buClr>
                <a:schemeClr val="dk1"/>
              </a:buClr>
              <a:buSzPts val="1100"/>
              <a:buFont typeface="Arial"/>
              <a:buNone/>
            </a:pPr>
            <a:r>
              <a:rPr b="1" lang="en-US" sz="3000">
                <a:solidFill>
                  <a:schemeClr val="lt1"/>
                </a:solidFill>
                <a:latin typeface="Calibri"/>
                <a:ea typeface="Calibri"/>
                <a:cs typeface="Calibri"/>
                <a:sym typeface="Calibri"/>
              </a:rPr>
              <a:t>Pressing student to construct </a:t>
            </a:r>
            <a:endParaRPr b="1" sz="3000">
              <a:solidFill>
                <a:schemeClr val="lt1"/>
              </a:solidFill>
              <a:latin typeface="Calibri"/>
              <a:ea typeface="Calibri"/>
              <a:cs typeface="Calibri"/>
              <a:sym typeface="Calibri"/>
            </a:endParaRPr>
          </a:p>
          <a:p>
            <a:pPr indent="-342900" lvl="0" marL="342900" rtl="0">
              <a:spcBef>
                <a:spcPts val="800"/>
              </a:spcBef>
              <a:spcAft>
                <a:spcPts val="0"/>
              </a:spcAft>
              <a:buClr>
                <a:schemeClr val="dk1"/>
              </a:buClr>
              <a:buSzPts val="1100"/>
              <a:buFont typeface="Arial"/>
              <a:buNone/>
            </a:pPr>
            <a:r>
              <a:rPr b="1" lang="en-US" sz="3000">
                <a:solidFill>
                  <a:schemeClr val="lt1"/>
                </a:solidFill>
                <a:latin typeface="Calibri"/>
                <a:ea typeface="Calibri"/>
                <a:cs typeface="Calibri"/>
                <a:sym typeface="Calibri"/>
              </a:rPr>
              <a:t>Evidence-Based Statements</a:t>
            </a:r>
            <a:endParaRPr b="1" sz="3000">
              <a:solidFill>
                <a:schemeClr val="lt1"/>
              </a:solidFill>
              <a:latin typeface="Calibri"/>
              <a:ea typeface="Calibri"/>
              <a:cs typeface="Calibri"/>
              <a:sym typeface="Calibri"/>
            </a:endParaRPr>
          </a:p>
          <a:p>
            <a:pPr indent="0" lvl="0" marL="0">
              <a:spcBef>
                <a:spcPts val="0"/>
              </a:spcBef>
              <a:spcAft>
                <a:spcPts val="0"/>
              </a:spcAft>
              <a:buNone/>
            </a:pPr>
            <a:r>
              <a:t/>
            </a:r>
            <a:endParaRPr/>
          </a:p>
        </p:txBody>
      </p:sp>
      <p:sp>
        <p:nvSpPr>
          <p:cNvPr id="320" name="Google Shape;320;p43"/>
          <p:cNvSpPr txBox="1"/>
          <p:nvPr>
            <p:ph idx="1" type="body"/>
          </p:nvPr>
        </p:nvSpPr>
        <p:spPr>
          <a:xfrm>
            <a:off x="512950" y="2154900"/>
            <a:ext cx="7772400" cy="3787800"/>
          </a:xfrm>
          <a:prstGeom prst="rect">
            <a:avLst/>
          </a:prstGeom>
        </p:spPr>
        <p:txBody>
          <a:bodyPr anchorCtr="0" anchor="t" bIns="91425" lIns="91425" spcFirstLastPara="1" rIns="91425" wrap="square" tIns="91425">
            <a:noAutofit/>
          </a:bodyPr>
          <a:lstStyle/>
          <a:p>
            <a:pPr indent="-342900" lvl="0" marL="342900" rtl="0" algn="l">
              <a:spcBef>
                <a:spcPts val="800"/>
              </a:spcBef>
              <a:spcAft>
                <a:spcPts val="0"/>
              </a:spcAft>
              <a:buNone/>
            </a:pPr>
            <a:r>
              <a:rPr b="1" lang="en-US" sz="2400">
                <a:solidFill>
                  <a:srgbClr val="FFFFFF"/>
                </a:solidFill>
                <a:latin typeface="Calibri"/>
                <a:ea typeface="Calibri"/>
                <a:cs typeface="Calibri"/>
                <a:sym typeface="Calibri"/>
              </a:rPr>
              <a:t>Lessons 11 &amp; 12 </a:t>
            </a:r>
            <a:endParaRPr b="1" sz="2400">
              <a:solidFill>
                <a:srgbClr val="FFFFFF"/>
              </a:solidFill>
              <a:latin typeface="Calibri"/>
              <a:ea typeface="Calibri"/>
              <a:cs typeface="Calibri"/>
              <a:sym typeface="Calibri"/>
            </a:endParaRPr>
          </a:p>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This discourse is designed to happen near the end of a unit, but elements of this conversation can also happen any time the teacher is trying to get students to talk about evidence.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400">
                <a:solidFill>
                  <a:schemeClr val="lt1"/>
                </a:solidFill>
                <a:latin typeface="Times New Roman"/>
                <a:ea typeface="Times New Roman"/>
                <a:cs typeface="Times New Roman"/>
                <a:sym typeface="Times New Roman"/>
              </a:rPr>
              <a:t>The goal of this discourse is to assist students in using multiple forms of evidence, gathered during a unit, to construct comprehensive explanations for a phenomenon that has been the focus of the unit.</a:t>
            </a:r>
            <a:endParaRPr sz="2400" u="sng">
              <a:solidFill>
                <a:schemeClr val="lt1"/>
              </a:solidFill>
              <a:latin typeface="Times New Roman"/>
              <a:ea typeface="Times New Roman"/>
              <a:cs typeface="Times New Roman"/>
              <a:sym typeface="Times New Roman"/>
            </a:endParaRPr>
          </a:p>
          <a:p>
            <a:pPr indent="-342900" lvl="0" marL="342900" rtl="0" algn="l">
              <a:spcBef>
                <a:spcPts val="800"/>
              </a:spcBef>
              <a:spcAft>
                <a:spcPts val="0"/>
              </a:spcAft>
              <a:buNone/>
            </a:pPr>
            <a:br>
              <a:rPr lang="en-US" sz="2400">
                <a:solidFill>
                  <a:schemeClr val="lt1"/>
                </a:solidFill>
                <a:latin typeface="Calibri"/>
                <a:ea typeface="Calibri"/>
                <a:cs typeface="Calibri"/>
                <a:sym typeface="Calibri"/>
              </a:rPr>
            </a:br>
            <a:endParaRPr sz="2400">
              <a:solidFill>
                <a:schemeClr val="lt1"/>
              </a:solidFill>
              <a:latin typeface="Calibri"/>
              <a:ea typeface="Calibri"/>
              <a:cs typeface="Calibri"/>
              <a:sym typeface="Calibri"/>
            </a:endParaRPr>
          </a:p>
          <a:p>
            <a:pPr indent="-342900" lvl="0" marL="342900">
              <a:spcBef>
                <a:spcPts val="800"/>
              </a:spcBef>
              <a:spcAft>
                <a:spcPts val="0"/>
              </a:spcAft>
              <a:buNone/>
            </a:pPr>
            <a:r>
              <a:t/>
            </a:r>
            <a:endParaRPr sz="2400">
              <a:solidFill>
                <a:srgbClr val="FFFFFF"/>
              </a:solidFill>
              <a:latin typeface="Calibri"/>
              <a:ea typeface="Calibri"/>
              <a:cs typeface="Calibri"/>
              <a:sym typeface="Calibri"/>
            </a:endParaRPr>
          </a:p>
        </p:txBody>
      </p:sp>
      <p:sp>
        <p:nvSpPr>
          <p:cNvPr id="321" name="Google Shape;321;p43"/>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44"/>
          <p:cNvSpPr txBox="1"/>
          <p:nvPr>
            <p:ph type="title"/>
          </p:nvPr>
        </p:nvSpPr>
        <p:spPr>
          <a:xfrm>
            <a:off x="685800" y="387975"/>
            <a:ext cx="7772400" cy="2041500"/>
          </a:xfrm>
          <a:prstGeom prst="rect">
            <a:avLst/>
          </a:prstGeom>
        </p:spPr>
        <p:txBody>
          <a:bodyPr anchorCtr="0" anchor="ctr" bIns="91425" lIns="91425" spcFirstLastPara="1" rIns="91425" wrap="square" tIns="91425">
            <a:noAutofit/>
          </a:bodyPr>
          <a:lstStyle/>
          <a:p>
            <a:pPr indent="0" lvl="0" marL="0" rtl="0">
              <a:lnSpc>
                <a:spcPct val="150000"/>
              </a:lnSpc>
              <a:spcBef>
                <a:spcPts val="300"/>
              </a:spcBef>
              <a:spcAft>
                <a:spcPts val="0"/>
              </a:spcAft>
              <a:buNone/>
            </a:pPr>
            <a:r>
              <a:t/>
            </a:r>
            <a:endParaRPr b="1" sz="2400">
              <a:solidFill>
                <a:schemeClr val="lt1"/>
              </a:solidFill>
              <a:latin typeface="Times New Roman"/>
              <a:ea typeface="Times New Roman"/>
              <a:cs typeface="Times New Roman"/>
              <a:sym typeface="Times New Roman"/>
            </a:endParaRPr>
          </a:p>
          <a:p>
            <a:pPr indent="0" lvl="0" marL="0" rtl="0">
              <a:lnSpc>
                <a:spcPct val="150000"/>
              </a:lnSpc>
              <a:spcBef>
                <a:spcPts val="300"/>
              </a:spcBef>
              <a:spcAft>
                <a:spcPts val="0"/>
              </a:spcAft>
              <a:buClr>
                <a:schemeClr val="dk1"/>
              </a:buClr>
              <a:buSzPts val="1100"/>
              <a:buFont typeface="Arial"/>
              <a:buNone/>
            </a:pPr>
            <a:r>
              <a:rPr b="1" lang="en-US" sz="2400">
                <a:solidFill>
                  <a:schemeClr val="lt1"/>
                </a:solidFill>
                <a:latin typeface="Times New Roman"/>
                <a:ea typeface="Times New Roman"/>
                <a:cs typeface="Times New Roman"/>
                <a:sym typeface="Times New Roman"/>
              </a:rPr>
              <a:t>Part 5: INCORPORATING SOCIAL JUSTICE INTO UNIT WITH AN EXPLORATION OF ENVIRONMENTAL RACISM AND ECOJUSTICE</a:t>
            </a:r>
            <a:endParaRPr b="1" sz="2400">
              <a:solidFill>
                <a:schemeClr val="lt1"/>
              </a:solidFill>
              <a:latin typeface="Times New Roman"/>
              <a:ea typeface="Times New Roman"/>
              <a:cs typeface="Times New Roman"/>
              <a:sym typeface="Times New Roman"/>
            </a:endParaRPr>
          </a:p>
          <a:p>
            <a:pPr indent="0" lvl="0" marL="0">
              <a:spcBef>
                <a:spcPts val="0"/>
              </a:spcBef>
              <a:spcAft>
                <a:spcPts val="0"/>
              </a:spcAft>
              <a:buNone/>
            </a:pPr>
            <a:r>
              <a:t/>
            </a:r>
            <a:endParaRPr/>
          </a:p>
        </p:txBody>
      </p:sp>
      <p:sp>
        <p:nvSpPr>
          <p:cNvPr id="328" name="Google Shape;328;p44"/>
          <p:cNvSpPr txBox="1"/>
          <p:nvPr>
            <p:ph idx="1" type="body"/>
          </p:nvPr>
        </p:nvSpPr>
        <p:spPr>
          <a:xfrm>
            <a:off x="773450" y="2558425"/>
            <a:ext cx="7684800" cy="2971800"/>
          </a:xfrm>
          <a:prstGeom prst="rect">
            <a:avLst/>
          </a:prstGeom>
        </p:spPr>
        <p:txBody>
          <a:bodyPr anchorCtr="0" anchor="t" bIns="91425" lIns="91425" spcFirstLastPara="1" rIns="91425" wrap="square" tIns="91425">
            <a:noAutofit/>
          </a:bodyPr>
          <a:lstStyle/>
          <a:p>
            <a:pPr indent="-342900" lvl="0" marL="342900" rtl="0" algn="l">
              <a:spcBef>
                <a:spcPts val="800"/>
              </a:spcBef>
              <a:spcAft>
                <a:spcPts val="0"/>
              </a:spcAft>
              <a:buNone/>
            </a:pPr>
            <a:r>
              <a:rPr lang="en-US">
                <a:solidFill>
                  <a:schemeClr val="lt1"/>
                </a:solidFill>
              </a:rPr>
              <a:t>Lessons 13 - 15 &amp; 24 - 26 </a:t>
            </a:r>
            <a:endParaRPr>
              <a:solidFill>
                <a:schemeClr val="lt1"/>
              </a:solidFill>
            </a:endParaRPr>
          </a:p>
          <a:p>
            <a:pPr indent="-342900" lvl="0" marL="342900" rtl="0" algn="l">
              <a:spcBef>
                <a:spcPts val="800"/>
              </a:spcBef>
              <a:spcAft>
                <a:spcPts val="0"/>
              </a:spcAft>
              <a:buNone/>
            </a:pPr>
            <a:r>
              <a:rPr lang="en-US">
                <a:solidFill>
                  <a:schemeClr val="lt1"/>
                </a:solidFill>
              </a:rPr>
              <a:t>Water is Life </a:t>
            </a:r>
            <a:endParaRPr>
              <a:solidFill>
                <a:schemeClr val="lt1"/>
              </a:solidFill>
            </a:endParaRPr>
          </a:p>
          <a:p>
            <a:pPr indent="-342900" lvl="0" marL="342900" rtl="0" algn="l">
              <a:spcBef>
                <a:spcPts val="800"/>
              </a:spcBef>
              <a:spcAft>
                <a:spcPts val="0"/>
              </a:spcAft>
              <a:buNone/>
            </a:pPr>
            <a:r>
              <a:rPr lang="en-US">
                <a:solidFill>
                  <a:schemeClr val="lt1"/>
                </a:solidFill>
              </a:rPr>
              <a:t>Teacher EcoJustice Toolkit Website</a:t>
            </a:r>
            <a:endParaRPr>
              <a:solidFill>
                <a:schemeClr val="lt1"/>
              </a:solidFill>
            </a:endParaRPr>
          </a:p>
          <a:p>
            <a:pPr indent="-342900" lvl="0" marL="342900" rtl="0" algn="l">
              <a:spcBef>
                <a:spcPts val="800"/>
              </a:spcBef>
              <a:spcAft>
                <a:spcPts val="0"/>
              </a:spcAft>
              <a:buClr>
                <a:schemeClr val="dk1"/>
              </a:buClr>
              <a:buSzPts val="1100"/>
              <a:buFont typeface="Arial"/>
              <a:buNone/>
            </a:pPr>
            <a:r>
              <a:rPr lang="en-US">
                <a:solidFill>
                  <a:schemeClr val="lt1"/>
                </a:solidFill>
              </a:rPr>
              <a:t>And companion Social Justice lessons</a:t>
            </a:r>
            <a:endParaRPr>
              <a:solidFill>
                <a:schemeClr val="lt1"/>
              </a:solidFill>
            </a:endParaRPr>
          </a:p>
          <a:p>
            <a:pPr indent="0" lvl="0" marL="0">
              <a:spcBef>
                <a:spcPts val="800"/>
              </a:spcBef>
              <a:spcAft>
                <a:spcPts val="0"/>
              </a:spcAft>
              <a:buNone/>
            </a:pPr>
            <a:r>
              <a:t/>
            </a:r>
            <a:endParaRPr/>
          </a:p>
        </p:txBody>
      </p:sp>
      <p:sp>
        <p:nvSpPr>
          <p:cNvPr id="329" name="Google Shape;329;p44"/>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5"/>
          <p:cNvSpPr txBox="1"/>
          <p:nvPr>
            <p:ph type="title"/>
          </p:nvPr>
        </p:nvSpPr>
        <p:spPr>
          <a:xfrm>
            <a:off x="737375" y="116025"/>
            <a:ext cx="7772400" cy="1766100"/>
          </a:xfrm>
          <a:prstGeom prst="rect">
            <a:avLst/>
          </a:prstGeom>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t/>
            </a:r>
            <a:endParaRPr b="1" sz="3000">
              <a:solidFill>
                <a:schemeClr val="lt1"/>
              </a:solidFill>
              <a:latin typeface="Calibri"/>
              <a:ea typeface="Calibri"/>
              <a:cs typeface="Calibri"/>
              <a:sym typeface="Calibri"/>
            </a:endParaRPr>
          </a:p>
          <a:p>
            <a:pPr indent="0" lvl="0" marL="0" rtl="0">
              <a:lnSpc>
                <a:spcPct val="115000"/>
              </a:lnSpc>
              <a:spcBef>
                <a:spcPts val="0"/>
              </a:spcBef>
              <a:spcAft>
                <a:spcPts val="0"/>
              </a:spcAft>
              <a:buNone/>
            </a:pPr>
            <a:r>
              <a:rPr b="1" lang="en-US" sz="3000">
                <a:solidFill>
                  <a:schemeClr val="lt1"/>
                </a:solidFill>
                <a:latin typeface="Calibri"/>
                <a:ea typeface="Calibri"/>
                <a:cs typeface="Calibri"/>
                <a:sym typeface="Calibri"/>
              </a:rPr>
              <a:t>Part 6: Incorporating Engineering Design</a:t>
            </a:r>
            <a:endParaRPr b="1" sz="3000">
              <a:solidFill>
                <a:schemeClr val="lt1"/>
              </a:solidFill>
              <a:latin typeface="Calibri"/>
              <a:ea typeface="Calibri"/>
              <a:cs typeface="Calibri"/>
              <a:sym typeface="Calibri"/>
            </a:endParaRPr>
          </a:p>
          <a:p>
            <a:pPr indent="0" lvl="0" marL="0" rtl="0">
              <a:lnSpc>
                <a:spcPct val="115000"/>
              </a:lnSpc>
              <a:spcBef>
                <a:spcPts val="0"/>
              </a:spcBef>
              <a:spcAft>
                <a:spcPts val="0"/>
              </a:spcAft>
              <a:buClr>
                <a:schemeClr val="dk1"/>
              </a:buClr>
              <a:buSzPts val="1100"/>
              <a:buFont typeface="Arial"/>
              <a:buNone/>
            </a:pPr>
            <a:r>
              <a:rPr b="1" lang="en-US" sz="3000">
                <a:solidFill>
                  <a:schemeClr val="lt1"/>
                </a:solidFill>
                <a:latin typeface="Calibri"/>
                <a:ea typeface="Calibri"/>
                <a:cs typeface="Calibri"/>
                <a:sym typeface="Calibri"/>
              </a:rPr>
              <a:t>Researching Low Impact Development (LID) to protect or improve these resources</a:t>
            </a:r>
            <a:endParaRPr b="1" sz="3000">
              <a:solidFill>
                <a:schemeClr val="lt1"/>
              </a:solidFill>
              <a:latin typeface="Calibri"/>
              <a:ea typeface="Calibri"/>
              <a:cs typeface="Calibri"/>
              <a:sym typeface="Calibri"/>
            </a:endParaRPr>
          </a:p>
          <a:p>
            <a:pPr indent="0" lvl="0" marL="0">
              <a:spcBef>
                <a:spcPts val="0"/>
              </a:spcBef>
              <a:spcAft>
                <a:spcPts val="0"/>
              </a:spcAft>
              <a:buNone/>
            </a:pPr>
            <a:r>
              <a:t/>
            </a:r>
            <a:endParaRPr/>
          </a:p>
        </p:txBody>
      </p:sp>
      <p:sp>
        <p:nvSpPr>
          <p:cNvPr id="336" name="Google Shape;336;p45"/>
          <p:cNvSpPr txBox="1"/>
          <p:nvPr>
            <p:ph idx="1" type="body"/>
          </p:nvPr>
        </p:nvSpPr>
        <p:spPr>
          <a:xfrm>
            <a:off x="1152475" y="2094350"/>
            <a:ext cx="7097700" cy="36420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US" sz="3000">
                <a:solidFill>
                  <a:schemeClr val="lt1"/>
                </a:solidFill>
                <a:latin typeface="Merriweather"/>
                <a:ea typeface="Merriweather"/>
                <a:cs typeface="Merriweather"/>
                <a:sym typeface="Merriweather"/>
              </a:rPr>
              <a:t>Lessons 16 - 23</a:t>
            </a:r>
            <a:endParaRPr sz="3000">
              <a:solidFill>
                <a:schemeClr val="lt1"/>
              </a:solidFill>
              <a:latin typeface="Merriweather"/>
              <a:ea typeface="Merriweather"/>
              <a:cs typeface="Merriweather"/>
              <a:sym typeface="Merriweather"/>
            </a:endParaRPr>
          </a:p>
          <a:p>
            <a:pPr indent="-419100" lvl="0" marL="457200" rtl="0" algn="l">
              <a:lnSpc>
                <a:spcPct val="115000"/>
              </a:lnSpc>
              <a:spcBef>
                <a:spcPts val="0"/>
              </a:spcBef>
              <a:spcAft>
                <a:spcPts val="0"/>
              </a:spcAft>
              <a:buClr>
                <a:schemeClr val="lt1"/>
              </a:buClr>
              <a:buSzPts val="3000"/>
              <a:buFont typeface="Merriweather"/>
              <a:buChar char="●"/>
            </a:pPr>
            <a:r>
              <a:rPr lang="en-US" sz="3000">
                <a:solidFill>
                  <a:schemeClr val="lt1"/>
                </a:solidFill>
                <a:latin typeface="Merriweather"/>
                <a:ea typeface="Merriweather"/>
                <a:cs typeface="Merriweather"/>
                <a:sym typeface="Merriweather"/>
              </a:rPr>
              <a:t>Initiating Design of  LID project for school’s water resource</a:t>
            </a:r>
            <a:endParaRPr sz="3000">
              <a:solidFill>
                <a:schemeClr val="lt1"/>
              </a:solidFill>
              <a:latin typeface="Merriweather"/>
              <a:ea typeface="Merriweather"/>
              <a:cs typeface="Merriweather"/>
              <a:sym typeface="Merriweather"/>
            </a:endParaRPr>
          </a:p>
          <a:p>
            <a:pPr indent="-419100" lvl="0" marL="457200" rtl="0" algn="l">
              <a:lnSpc>
                <a:spcPct val="115000"/>
              </a:lnSpc>
              <a:spcBef>
                <a:spcPts val="0"/>
              </a:spcBef>
              <a:spcAft>
                <a:spcPts val="0"/>
              </a:spcAft>
              <a:buClr>
                <a:schemeClr val="lt1"/>
              </a:buClr>
              <a:buSzPts val="3000"/>
              <a:buFont typeface="Merriweather"/>
              <a:buChar char="●"/>
            </a:pPr>
            <a:r>
              <a:rPr lang="en-US" sz="3000">
                <a:solidFill>
                  <a:schemeClr val="lt1"/>
                </a:solidFill>
                <a:latin typeface="Merriweather"/>
                <a:ea typeface="Merriweather"/>
                <a:cs typeface="Merriweather"/>
                <a:sym typeface="Merriweather"/>
              </a:rPr>
              <a:t>Designing solution and building prototype[optional] and Presenting</a:t>
            </a:r>
            <a:br>
              <a:rPr lang="en-US" sz="3000">
                <a:solidFill>
                  <a:schemeClr val="lt1"/>
                </a:solidFill>
                <a:latin typeface="Merriweather"/>
                <a:ea typeface="Merriweather"/>
                <a:cs typeface="Merriweather"/>
                <a:sym typeface="Merriweather"/>
              </a:rPr>
            </a:br>
            <a:endParaRPr sz="3000">
              <a:latin typeface="Merriweather"/>
              <a:ea typeface="Merriweather"/>
              <a:cs typeface="Merriweather"/>
              <a:sym typeface="Merriweather"/>
            </a:endParaRPr>
          </a:p>
        </p:txBody>
      </p:sp>
      <p:sp>
        <p:nvSpPr>
          <p:cNvPr id="337" name="Google Shape;337;p45"/>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46"/>
          <p:cNvSpPr txBox="1"/>
          <p:nvPr>
            <p:ph type="title"/>
          </p:nvPr>
        </p:nvSpPr>
        <p:spPr>
          <a:xfrm>
            <a:off x="619125" y="154700"/>
            <a:ext cx="7772400" cy="8379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a:p>
            <a:pPr indent="0" lvl="0" marL="0" rtl="0">
              <a:spcBef>
                <a:spcPts val="0"/>
              </a:spcBef>
              <a:spcAft>
                <a:spcPts val="0"/>
              </a:spcAft>
              <a:buNone/>
            </a:pPr>
            <a:r>
              <a:rPr lang="en-US" sz="2400"/>
              <a:t>Part 7: </a:t>
            </a:r>
            <a:r>
              <a:rPr lang="en-US" sz="2400">
                <a:solidFill>
                  <a:schemeClr val="lt1"/>
                </a:solidFill>
              </a:rPr>
              <a:t>Unit Assessment of Learning</a:t>
            </a:r>
            <a:endParaRPr sz="2400">
              <a:solidFill>
                <a:schemeClr val="lt1"/>
              </a:solidFill>
            </a:endParaRPr>
          </a:p>
          <a:p>
            <a:pPr indent="0" lvl="0" marL="0">
              <a:spcBef>
                <a:spcPts val="0"/>
              </a:spcBef>
              <a:spcAft>
                <a:spcPts val="0"/>
              </a:spcAft>
              <a:buNone/>
            </a:pPr>
            <a:r>
              <a:t/>
            </a:r>
            <a:endParaRPr/>
          </a:p>
        </p:txBody>
      </p:sp>
      <p:sp>
        <p:nvSpPr>
          <p:cNvPr id="344" name="Google Shape;344;p46"/>
          <p:cNvSpPr txBox="1"/>
          <p:nvPr>
            <p:ph idx="1" type="body"/>
          </p:nvPr>
        </p:nvSpPr>
        <p:spPr>
          <a:xfrm>
            <a:off x="311550" y="894900"/>
            <a:ext cx="8520900" cy="565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400">
                <a:solidFill>
                  <a:schemeClr val="lt1"/>
                </a:solidFill>
                <a:latin typeface="Georgia"/>
                <a:ea typeface="Georgia"/>
                <a:cs typeface="Georgia"/>
                <a:sym typeface="Georgia"/>
              </a:rPr>
              <a:t> These five steps were designed to help teams develop assessment tasks. </a:t>
            </a:r>
            <a:endParaRPr sz="2400">
              <a:solidFill>
                <a:schemeClr val="lt1"/>
              </a:solidFill>
              <a:latin typeface="Georgia"/>
              <a:ea typeface="Georgia"/>
              <a:cs typeface="Georgia"/>
              <a:sym typeface="Georgia"/>
            </a:endParaRPr>
          </a:p>
          <a:p>
            <a:pPr indent="0" lvl="0" marL="0" rtl="0" algn="l">
              <a:lnSpc>
                <a:spcPct val="115000"/>
              </a:lnSpc>
              <a:spcBef>
                <a:spcPts val="0"/>
              </a:spcBef>
              <a:spcAft>
                <a:spcPts val="0"/>
              </a:spcAft>
              <a:buNone/>
            </a:pPr>
            <a:r>
              <a:rPr lang="en-US" sz="2400" u="sng">
                <a:solidFill>
                  <a:schemeClr val="lt1"/>
                </a:solidFill>
                <a:latin typeface="Georgia"/>
                <a:ea typeface="Georgia"/>
                <a:cs typeface="Georgia"/>
                <a:sym typeface="Georgia"/>
              </a:rPr>
              <a:t>Step 1</a:t>
            </a:r>
            <a:r>
              <a:rPr lang="en-US" sz="2400">
                <a:solidFill>
                  <a:schemeClr val="lt1"/>
                </a:solidFill>
                <a:latin typeface="Georgia"/>
                <a:ea typeface="Georgia"/>
                <a:cs typeface="Georgia"/>
                <a:sym typeface="Georgia"/>
              </a:rPr>
              <a:t>: Define what you will assess by analyzing relevant sections of A Framework for K-12 Science Education and crafting learning </a:t>
            </a:r>
            <a:r>
              <a:rPr b="1" lang="en-US" sz="2400">
                <a:solidFill>
                  <a:schemeClr val="lt1"/>
                </a:solidFill>
                <a:latin typeface="Georgia"/>
                <a:ea typeface="Georgia"/>
                <a:cs typeface="Georgia"/>
                <a:sym typeface="Georgia"/>
              </a:rPr>
              <a:t>claims</a:t>
            </a:r>
            <a:r>
              <a:rPr lang="en-US" sz="2400">
                <a:solidFill>
                  <a:schemeClr val="lt1"/>
                </a:solidFill>
                <a:latin typeface="Georgia"/>
                <a:ea typeface="Georgia"/>
                <a:cs typeface="Georgia"/>
                <a:sym typeface="Georgia"/>
              </a:rPr>
              <a:t>. </a:t>
            </a:r>
            <a:endParaRPr sz="2400">
              <a:solidFill>
                <a:schemeClr val="lt1"/>
              </a:solidFill>
              <a:latin typeface="Droid Serif"/>
              <a:ea typeface="Droid Serif"/>
              <a:cs typeface="Droid Serif"/>
              <a:sym typeface="Droid Serif"/>
            </a:endParaRPr>
          </a:p>
          <a:p>
            <a:pPr indent="0" lvl="0" marL="0" rtl="0" algn="l">
              <a:lnSpc>
                <a:spcPct val="115000"/>
              </a:lnSpc>
              <a:spcBef>
                <a:spcPts val="0"/>
              </a:spcBef>
              <a:spcAft>
                <a:spcPts val="0"/>
              </a:spcAft>
              <a:buNone/>
            </a:pPr>
            <a:r>
              <a:rPr lang="en-US" sz="2400" u="sng">
                <a:solidFill>
                  <a:schemeClr val="lt1"/>
                </a:solidFill>
                <a:latin typeface="Georgia"/>
                <a:ea typeface="Georgia"/>
                <a:cs typeface="Georgia"/>
                <a:sym typeface="Georgia"/>
              </a:rPr>
              <a:t>Step 2:</a:t>
            </a:r>
            <a:r>
              <a:rPr lang="en-US" sz="2400">
                <a:solidFill>
                  <a:schemeClr val="lt1"/>
                </a:solidFill>
                <a:latin typeface="Georgia"/>
                <a:ea typeface="Georgia"/>
                <a:cs typeface="Georgia"/>
                <a:sym typeface="Georgia"/>
              </a:rPr>
              <a:t> Brainstorm Possible </a:t>
            </a:r>
            <a:r>
              <a:rPr b="1" lang="en-US" sz="2400">
                <a:solidFill>
                  <a:schemeClr val="lt1"/>
                </a:solidFill>
                <a:latin typeface="Georgia"/>
                <a:ea typeface="Georgia"/>
                <a:cs typeface="Georgia"/>
                <a:sym typeface="Georgia"/>
              </a:rPr>
              <a:t>Scenarios</a:t>
            </a:r>
            <a:r>
              <a:rPr lang="en-US" sz="2400">
                <a:solidFill>
                  <a:schemeClr val="lt1"/>
                </a:solidFill>
                <a:latin typeface="Georgia"/>
                <a:ea typeface="Georgia"/>
                <a:cs typeface="Georgia"/>
                <a:sym typeface="Georgia"/>
              </a:rPr>
              <a:t> for Eliciting Student Understanding. </a:t>
            </a:r>
            <a:endParaRPr sz="2400">
              <a:solidFill>
                <a:schemeClr val="lt1"/>
              </a:solidFill>
              <a:latin typeface="Droid Serif"/>
              <a:ea typeface="Droid Serif"/>
              <a:cs typeface="Droid Serif"/>
              <a:sym typeface="Droid Serif"/>
            </a:endParaRPr>
          </a:p>
          <a:p>
            <a:pPr indent="0" lvl="0" marL="0" rtl="0" algn="l">
              <a:lnSpc>
                <a:spcPct val="115000"/>
              </a:lnSpc>
              <a:spcBef>
                <a:spcPts val="0"/>
              </a:spcBef>
              <a:spcAft>
                <a:spcPts val="0"/>
              </a:spcAft>
              <a:buNone/>
            </a:pPr>
            <a:r>
              <a:rPr lang="en-US" sz="2400" u="sng">
                <a:solidFill>
                  <a:schemeClr val="lt1"/>
                </a:solidFill>
                <a:latin typeface="Georgia"/>
                <a:ea typeface="Georgia"/>
                <a:cs typeface="Georgia"/>
                <a:sym typeface="Georgia"/>
              </a:rPr>
              <a:t>Step 3:</a:t>
            </a:r>
            <a:r>
              <a:rPr lang="en-US" sz="2400">
                <a:solidFill>
                  <a:schemeClr val="lt1"/>
                </a:solidFill>
                <a:latin typeface="Georgia"/>
                <a:ea typeface="Georgia"/>
                <a:cs typeface="Georgia"/>
                <a:sym typeface="Georgia"/>
              </a:rPr>
              <a:t> Use Task Formats to Build </a:t>
            </a:r>
            <a:r>
              <a:rPr b="1" lang="en-US" sz="2400">
                <a:solidFill>
                  <a:schemeClr val="lt1"/>
                </a:solidFill>
                <a:latin typeface="Georgia"/>
                <a:ea typeface="Georgia"/>
                <a:cs typeface="Georgia"/>
                <a:sym typeface="Georgia"/>
              </a:rPr>
              <a:t>Questions</a:t>
            </a:r>
            <a:r>
              <a:rPr lang="en-US" sz="2400">
                <a:solidFill>
                  <a:schemeClr val="lt1"/>
                </a:solidFill>
                <a:latin typeface="Georgia"/>
                <a:ea typeface="Georgia"/>
                <a:cs typeface="Georgia"/>
                <a:sym typeface="Georgia"/>
              </a:rPr>
              <a:t> to Engage Students with the Scenario. </a:t>
            </a:r>
            <a:endParaRPr sz="2400">
              <a:solidFill>
                <a:schemeClr val="lt1"/>
              </a:solidFill>
              <a:latin typeface="Droid Serif"/>
              <a:ea typeface="Droid Serif"/>
              <a:cs typeface="Droid Serif"/>
              <a:sym typeface="Droid Serif"/>
            </a:endParaRPr>
          </a:p>
          <a:p>
            <a:pPr indent="0" lvl="0" marL="0" rtl="0" algn="l">
              <a:lnSpc>
                <a:spcPct val="115000"/>
              </a:lnSpc>
              <a:spcBef>
                <a:spcPts val="0"/>
              </a:spcBef>
              <a:spcAft>
                <a:spcPts val="0"/>
              </a:spcAft>
              <a:buNone/>
            </a:pPr>
            <a:r>
              <a:rPr lang="en-US" sz="2400" u="sng">
                <a:solidFill>
                  <a:schemeClr val="lt1"/>
                </a:solidFill>
                <a:latin typeface="Georgia"/>
                <a:ea typeface="Georgia"/>
                <a:cs typeface="Georgia"/>
                <a:sym typeface="Georgia"/>
              </a:rPr>
              <a:t>Step 4</a:t>
            </a:r>
            <a:r>
              <a:rPr lang="en-US" sz="2400">
                <a:solidFill>
                  <a:schemeClr val="lt1"/>
                </a:solidFill>
                <a:latin typeface="Georgia"/>
                <a:ea typeface="Georgia"/>
                <a:cs typeface="Georgia"/>
                <a:sym typeface="Georgia"/>
              </a:rPr>
              <a:t>: Imagine the Range of Possible </a:t>
            </a:r>
            <a:r>
              <a:rPr b="1" lang="en-US" sz="2400">
                <a:solidFill>
                  <a:schemeClr val="lt1"/>
                </a:solidFill>
                <a:latin typeface="Georgia"/>
                <a:ea typeface="Georgia"/>
                <a:cs typeface="Georgia"/>
                <a:sym typeface="Georgia"/>
              </a:rPr>
              <a:t>Student Responses</a:t>
            </a:r>
            <a:r>
              <a:rPr lang="en-US" sz="2400">
                <a:solidFill>
                  <a:schemeClr val="lt1"/>
                </a:solidFill>
                <a:latin typeface="Georgia"/>
                <a:ea typeface="Georgia"/>
                <a:cs typeface="Georgia"/>
                <a:sym typeface="Georgia"/>
              </a:rPr>
              <a:t> to the Questions. </a:t>
            </a:r>
            <a:endParaRPr sz="2400">
              <a:solidFill>
                <a:schemeClr val="lt1"/>
              </a:solidFill>
              <a:latin typeface="Droid Serif"/>
              <a:ea typeface="Droid Serif"/>
              <a:cs typeface="Droid Serif"/>
              <a:sym typeface="Droid Serif"/>
            </a:endParaRPr>
          </a:p>
          <a:p>
            <a:pPr indent="0" lvl="0" marL="0" rtl="0" algn="l">
              <a:lnSpc>
                <a:spcPct val="115000"/>
              </a:lnSpc>
              <a:spcBef>
                <a:spcPts val="0"/>
              </a:spcBef>
              <a:spcAft>
                <a:spcPts val="0"/>
              </a:spcAft>
              <a:buNone/>
            </a:pPr>
            <a:r>
              <a:rPr lang="en-US" sz="2400" u="sng">
                <a:solidFill>
                  <a:schemeClr val="lt1"/>
                </a:solidFill>
                <a:latin typeface="Georgia"/>
                <a:ea typeface="Georgia"/>
                <a:cs typeface="Georgia"/>
                <a:sym typeface="Georgia"/>
              </a:rPr>
              <a:t>Step 5</a:t>
            </a:r>
            <a:r>
              <a:rPr lang="en-US" sz="2400">
                <a:solidFill>
                  <a:schemeClr val="lt1"/>
                </a:solidFill>
                <a:latin typeface="Georgia"/>
                <a:ea typeface="Georgia"/>
                <a:cs typeface="Georgia"/>
                <a:sym typeface="Georgia"/>
              </a:rPr>
              <a:t>: Share, Review, and Revise. </a:t>
            </a:r>
            <a:endParaRPr sz="2400">
              <a:solidFill>
                <a:schemeClr val="lt1"/>
              </a:solidFill>
              <a:latin typeface="Georgia"/>
              <a:ea typeface="Georgia"/>
              <a:cs typeface="Georgia"/>
              <a:sym typeface="Georgia"/>
            </a:endParaRPr>
          </a:p>
          <a:p>
            <a:pPr indent="0" lvl="0" marL="0" rtl="0" algn="l">
              <a:lnSpc>
                <a:spcPct val="115000"/>
              </a:lnSpc>
              <a:spcBef>
                <a:spcPts val="0"/>
              </a:spcBef>
              <a:spcAft>
                <a:spcPts val="0"/>
              </a:spcAft>
              <a:buNone/>
            </a:pPr>
            <a:r>
              <a:rPr lang="en-US" sz="1400">
                <a:solidFill>
                  <a:schemeClr val="lt1"/>
                </a:solidFill>
                <a:latin typeface="Georgia"/>
                <a:ea typeface="Georgia"/>
                <a:cs typeface="Georgia"/>
                <a:sym typeface="Georgia"/>
              </a:rPr>
              <a:t>This NGSS Assessment Development Template was developed in alignment with  </a:t>
            </a:r>
            <a:endParaRPr sz="1400">
              <a:solidFill>
                <a:schemeClr val="lt1"/>
              </a:solidFill>
              <a:latin typeface="Georgia"/>
              <a:ea typeface="Georgia"/>
              <a:cs typeface="Georgia"/>
              <a:sym typeface="Georgia"/>
            </a:endParaRPr>
          </a:p>
          <a:p>
            <a:pPr indent="0" lvl="0" marL="0" rtl="0" algn="l">
              <a:lnSpc>
                <a:spcPct val="115000"/>
              </a:lnSpc>
              <a:spcBef>
                <a:spcPts val="0"/>
              </a:spcBef>
              <a:spcAft>
                <a:spcPts val="0"/>
              </a:spcAft>
              <a:buNone/>
            </a:pPr>
            <a:r>
              <a:rPr lang="en-US" sz="1400" u="sng">
                <a:solidFill>
                  <a:schemeClr val="lt1"/>
                </a:solidFill>
                <a:latin typeface="Georgia"/>
                <a:ea typeface="Georgia"/>
                <a:cs typeface="Georgia"/>
                <a:sym typeface="Georgia"/>
                <a:hlinkClick r:id="rId3"/>
              </a:rPr>
              <a:t>Creative Commons by the Research + Practice Collaboratory, 2016</a:t>
            </a:r>
            <a:r>
              <a:rPr lang="en-US" sz="1400">
                <a:solidFill>
                  <a:schemeClr val="lt1"/>
                </a:solidFill>
                <a:latin typeface="Georgia"/>
                <a:ea typeface="Georgia"/>
                <a:cs typeface="Georgia"/>
                <a:sym typeface="Georgia"/>
              </a:rPr>
              <a:t>. </a:t>
            </a:r>
            <a:endParaRPr sz="1400">
              <a:solidFill>
                <a:schemeClr val="lt1"/>
              </a:solidFill>
              <a:latin typeface="Georgia"/>
              <a:ea typeface="Georgia"/>
              <a:cs typeface="Georgia"/>
              <a:sym typeface="Georgia"/>
            </a:endParaRPr>
          </a:p>
        </p:txBody>
      </p:sp>
      <p:sp>
        <p:nvSpPr>
          <p:cNvPr id="345" name="Google Shape;345;p46"/>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7"/>
          <p:cNvSpPr txBox="1"/>
          <p:nvPr>
            <p:ph type="title"/>
          </p:nvPr>
        </p:nvSpPr>
        <p:spPr>
          <a:xfrm>
            <a:off x="685800" y="206250"/>
            <a:ext cx="7772400" cy="1166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2400"/>
              <a:t>Adapt Unit to Your Local Water Resource</a:t>
            </a:r>
            <a:endParaRPr sz="2400"/>
          </a:p>
          <a:p>
            <a:pPr indent="0" lvl="0" marL="0">
              <a:spcBef>
                <a:spcPts val="0"/>
              </a:spcBef>
              <a:spcAft>
                <a:spcPts val="0"/>
              </a:spcAft>
              <a:buNone/>
            </a:pPr>
            <a:r>
              <a:rPr lang="en-US" sz="2400" u="sng">
                <a:solidFill>
                  <a:schemeClr val="hlink"/>
                </a:solidFill>
                <a:latin typeface="Arial"/>
                <a:ea typeface="Arial"/>
                <a:cs typeface="Arial"/>
                <a:sym typeface="Arial"/>
                <a:hlinkClick r:id="rId3"/>
              </a:rPr>
              <a:t>Model My Watershed</a:t>
            </a:r>
            <a:endParaRPr sz="2400"/>
          </a:p>
        </p:txBody>
      </p:sp>
      <p:sp>
        <p:nvSpPr>
          <p:cNvPr id="352" name="Google Shape;352;p47"/>
          <p:cNvSpPr txBox="1"/>
          <p:nvPr>
            <p:ph idx="12" type="sldNum"/>
          </p:nvPr>
        </p:nvSpPr>
        <p:spPr>
          <a:xfrm>
            <a:off x="8391525" y="6442075"/>
            <a:ext cx="306300" cy="292200"/>
          </a:xfrm>
          <a:prstGeom prst="rect">
            <a:avLst/>
          </a:prstGeom>
        </p:spPr>
        <p:txBody>
          <a:bodyPr anchorCtr="0" anchor="ctr" bIns="45700" lIns="91425" spcFirstLastPara="1" rIns="91425" wrap="square" tIns="45700">
            <a:noAutofit/>
          </a:bodyPr>
          <a:lstStyle/>
          <a:p>
            <a:pPr indent="0" lvl="0" marL="0">
              <a:spcBef>
                <a:spcPts val="0"/>
              </a:spcBef>
              <a:spcAft>
                <a:spcPts val="0"/>
              </a:spcAft>
              <a:buClr>
                <a:srgbClr val="878787"/>
              </a:buClr>
              <a:buFont typeface="Merriweather Sans"/>
              <a:buNone/>
            </a:pPr>
            <a:fld id="{00000000-1234-1234-1234-123412341234}" type="slidenum">
              <a:rPr lang="en-US"/>
              <a:t>‹#›</a:t>
            </a:fld>
            <a:endParaRPr/>
          </a:p>
        </p:txBody>
      </p:sp>
      <p:sp>
        <p:nvSpPr>
          <p:cNvPr id="353" name="Google Shape;353;p47"/>
          <p:cNvSpPr txBox="1"/>
          <p:nvPr/>
        </p:nvSpPr>
        <p:spPr>
          <a:xfrm>
            <a:off x="618775" y="1313650"/>
            <a:ext cx="8079000" cy="4229400"/>
          </a:xfrm>
          <a:prstGeom prst="rect">
            <a:avLst/>
          </a:prstGeom>
          <a:noFill/>
          <a:ln>
            <a:noFill/>
          </a:ln>
        </p:spPr>
        <p:txBody>
          <a:bodyPr anchorCtr="0" anchor="t" bIns="91425" lIns="91425" spcFirstLastPara="1" rIns="91425" wrap="square" tIns="91425">
            <a:noAutofit/>
          </a:bodyPr>
          <a:lstStyle/>
          <a:p>
            <a:pPr indent="-419100" lvl="0" marL="457200" rtl="0">
              <a:spcBef>
                <a:spcPts val="800"/>
              </a:spcBef>
              <a:spcAft>
                <a:spcPts val="0"/>
              </a:spcAft>
              <a:buClr>
                <a:srgbClr val="FFFFFF"/>
              </a:buClr>
              <a:buSzPts val="3000"/>
              <a:buFont typeface="Merriweather Sans"/>
              <a:buAutoNum type="arabicPeriod"/>
            </a:pPr>
            <a:r>
              <a:rPr lang="en-US" sz="3000">
                <a:solidFill>
                  <a:srgbClr val="FFFFFF"/>
                </a:solidFill>
                <a:latin typeface="Merriweather Sans"/>
                <a:ea typeface="Merriweather Sans"/>
                <a:cs typeface="Merriweather Sans"/>
                <a:sym typeface="Merriweather Sans"/>
              </a:rPr>
              <a:t>Find Sites (aerial view with Google Maps)</a:t>
            </a:r>
            <a:endParaRPr sz="3000">
              <a:solidFill>
                <a:srgbClr val="FFFFFF"/>
              </a:solidFill>
              <a:latin typeface="Merriweather Sans"/>
              <a:ea typeface="Merriweather Sans"/>
              <a:cs typeface="Merriweather Sans"/>
              <a:sym typeface="Merriweather Sans"/>
            </a:endParaRPr>
          </a:p>
          <a:p>
            <a:pPr indent="-419100" lvl="0" marL="457200" rtl="0">
              <a:spcBef>
                <a:spcPts val="0"/>
              </a:spcBef>
              <a:spcAft>
                <a:spcPts val="0"/>
              </a:spcAft>
              <a:buClr>
                <a:srgbClr val="FFFFFF"/>
              </a:buClr>
              <a:buSzPts val="3000"/>
              <a:buFont typeface="Merriweather Sans"/>
              <a:buAutoNum type="arabicPeriod"/>
            </a:pPr>
            <a:r>
              <a:rPr lang="en-US" sz="3000">
                <a:solidFill>
                  <a:schemeClr val="lt1"/>
                </a:solidFill>
                <a:latin typeface="Merriweather Sans"/>
                <a:ea typeface="Merriweather Sans"/>
                <a:cs typeface="Merriweather Sans"/>
                <a:sym typeface="Merriweather Sans"/>
              </a:rPr>
              <a:t>Revise Target Explanation for your sites </a:t>
            </a:r>
            <a:r>
              <a:rPr lang="en-US" sz="3000">
                <a:solidFill>
                  <a:srgbClr val="FFFFFF"/>
                </a:solidFill>
                <a:latin typeface="Merriweather Sans"/>
                <a:ea typeface="Merriweather Sans"/>
                <a:cs typeface="Merriweather Sans"/>
                <a:sym typeface="Merriweather Sans"/>
              </a:rPr>
              <a:t> </a:t>
            </a:r>
            <a:endParaRPr sz="3000">
              <a:solidFill>
                <a:srgbClr val="FFFFFF"/>
              </a:solidFill>
              <a:latin typeface="Merriweather Sans"/>
              <a:ea typeface="Merriweather Sans"/>
              <a:cs typeface="Merriweather Sans"/>
              <a:sym typeface="Merriweather Sans"/>
            </a:endParaRPr>
          </a:p>
          <a:p>
            <a:pPr indent="-419100" lvl="0" marL="457200" rtl="0">
              <a:spcBef>
                <a:spcPts val="800"/>
              </a:spcBef>
              <a:spcAft>
                <a:spcPts val="0"/>
              </a:spcAft>
              <a:buClr>
                <a:srgbClr val="FFFFFF"/>
              </a:buClr>
              <a:buSzPts val="3000"/>
              <a:buFont typeface="Merriweather Sans"/>
              <a:buAutoNum type="arabicPeriod"/>
            </a:pPr>
            <a:r>
              <a:rPr lang="en-US" sz="3000">
                <a:solidFill>
                  <a:schemeClr val="lt1"/>
                </a:solidFill>
                <a:latin typeface="Merriweather Sans"/>
                <a:ea typeface="Merriweather Sans"/>
                <a:cs typeface="Merriweather Sans"/>
                <a:sym typeface="Merriweather Sans"/>
              </a:rPr>
              <a:t>Create an example of the final model you want your students to create </a:t>
            </a:r>
            <a:endParaRPr sz="3000">
              <a:solidFill>
                <a:schemeClr val="lt1"/>
              </a:solidFill>
              <a:latin typeface="Merriweather Sans"/>
              <a:ea typeface="Merriweather Sans"/>
              <a:cs typeface="Merriweather Sans"/>
              <a:sym typeface="Merriweather Sans"/>
            </a:endParaRPr>
          </a:p>
          <a:p>
            <a:pPr indent="-419100" lvl="0" marL="457200" rtl="0">
              <a:spcBef>
                <a:spcPts val="0"/>
              </a:spcBef>
              <a:spcAft>
                <a:spcPts val="0"/>
              </a:spcAft>
              <a:buClr>
                <a:schemeClr val="lt1"/>
              </a:buClr>
              <a:buSzPts val="3000"/>
              <a:buFont typeface="Merriweather Sans"/>
              <a:buAutoNum type="arabicPeriod"/>
            </a:pPr>
            <a:r>
              <a:rPr lang="en-US" sz="3000">
                <a:solidFill>
                  <a:schemeClr val="lt1"/>
                </a:solidFill>
                <a:latin typeface="Merriweather Sans"/>
                <a:ea typeface="Merriweather Sans"/>
                <a:cs typeface="Merriweather Sans"/>
                <a:sym typeface="Merriweather Sans"/>
              </a:rPr>
              <a:t>Check concepts with target explanation</a:t>
            </a:r>
            <a:endParaRPr sz="3000">
              <a:solidFill>
                <a:schemeClr val="lt1"/>
              </a:solidFill>
              <a:latin typeface="Merriweather Sans"/>
              <a:ea typeface="Merriweather Sans"/>
              <a:cs typeface="Merriweather Sans"/>
              <a:sym typeface="Merriweather Sans"/>
            </a:endParaRPr>
          </a:p>
          <a:p>
            <a:pPr indent="-419100" lvl="0" marL="457200" rtl="0">
              <a:spcBef>
                <a:spcPts val="800"/>
              </a:spcBef>
              <a:spcAft>
                <a:spcPts val="0"/>
              </a:spcAft>
              <a:buClr>
                <a:schemeClr val="lt1"/>
              </a:buClr>
              <a:buSzPts val="3000"/>
              <a:buFont typeface="Merriweather Sans"/>
              <a:buAutoNum type="arabicPeriod"/>
            </a:pPr>
            <a:r>
              <a:rPr lang="en-US" sz="3000">
                <a:solidFill>
                  <a:schemeClr val="lt1"/>
                </a:solidFill>
                <a:latin typeface="Merriweather Sans"/>
                <a:ea typeface="Merriweather Sans"/>
                <a:cs typeface="Merriweather Sans"/>
                <a:sym typeface="Merriweather Sans"/>
              </a:rPr>
              <a:t>Check activities</a:t>
            </a:r>
            <a:endParaRPr sz="3000">
              <a:solidFill>
                <a:schemeClr val="lt1"/>
              </a:solidFill>
              <a:latin typeface="Merriweather Sans"/>
              <a:ea typeface="Merriweather Sans"/>
              <a:cs typeface="Merriweather Sans"/>
              <a:sym typeface="Merriweather Sans"/>
            </a:endParaRPr>
          </a:p>
          <a:p>
            <a:pPr indent="-419100" lvl="0" marL="457200" rtl="0">
              <a:spcBef>
                <a:spcPts val="800"/>
              </a:spcBef>
              <a:spcAft>
                <a:spcPts val="0"/>
              </a:spcAft>
              <a:buClr>
                <a:schemeClr val="lt1"/>
              </a:buClr>
              <a:buSzPts val="3000"/>
              <a:buFont typeface="Merriweather Sans"/>
              <a:buAutoNum type="arabicPeriod"/>
            </a:pPr>
            <a:r>
              <a:rPr lang="en-US" sz="3000">
                <a:solidFill>
                  <a:schemeClr val="lt1"/>
                </a:solidFill>
                <a:latin typeface="Merriweather Sans"/>
                <a:ea typeface="Merriweather Sans"/>
                <a:cs typeface="Merriweather Sans"/>
                <a:sym typeface="Merriweather Sans"/>
              </a:rPr>
              <a:t>Create assessment</a:t>
            </a:r>
            <a:endParaRPr sz="3000">
              <a:solidFill>
                <a:schemeClr val="lt1"/>
              </a:solidFill>
              <a:latin typeface="Merriweather Sans"/>
              <a:ea typeface="Merriweather Sans"/>
              <a:cs typeface="Merriweather Sans"/>
              <a:sym typeface="Merriweather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6"/>
          <p:cNvSpPr txBox="1"/>
          <p:nvPr>
            <p:ph type="title"/>
          </p:nvPr>
        </p:nvSpPr>
        <p:spPr>
          <a:xfrm>
            <a:off x="533400" y="152400"/>
            <a:ext cx="7772400" cy="9906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Merriweather Sans"/>
              <a:buNone/>
            </a:pPr>
            <a:r>
              <a:rPr b="0" i="0" lang="en-US" sz="3200" u="none" cap="none" strike="noStrike">
                <a:solidFill>
                  <a:srgbClr val="FFFFFF"/>
                </a:solidFill>
                <a:latin typeface="Merriweather Sans"/>
                <a:ea typeface="Merriweather Sans"/>
                <a:cs typeface="Merriweather Sans"/>
                <a:sym typeface="Merriweather Sans"/>
              </a:rPr>
              <a:t>Science &amp; Engineering Practices (SEPs)</a:t>
            </a:r>
            <a:endParaRPr/>
          </a:p>
        </p:txBody>
      </p:sp>
      <p:sp>
        <p:nvSpPr>
          <p:cNvPr id="89" name="Google Shape;89;p16"/>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pic>
        <p:nvPicPr>
          <p:cNvPr id="90" name="Google Shape;90;p16"/>
          <p:cNvPicPr preferRelativeResize="0"/>
          <p:nvPr/>
        </p:nvPicPr>
        <p:blipFill rotWithShape="1">
          <a:blip r:embed="rId3">
            <a:alphaModFix/>
          </a:blip>
          <a:srcRect b="0" l="0" r="0" t="0"/>
          <a:stretch/>
        </p:blipFill>
        <p:spPr>
          <a:xfrm>
            <a:off x="1143000" y="1104900"/>
            <a:ext cx="6553200" cy="4905375"/>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7"/>
          <p:cNvSpPr txBox="1"/>
          <p:nvPr>
            <p:ph type="title"/>
          </p:nvPr>
        </p:nvSpPr>
        <p:spPr>
          <a:xfrm>
            <a:off x="762000" y="152400"/>
            <a:ext cx="7772400" cy="11430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DAEDEF"/>
              </a:buClr>
              <a:buFont typeface="Merriweather Sans"/>
              <a:buNone/>
            </a:pPr>
            <a:r>
              <a:rPr b="0" i="0" lang="en-US" sz="3200" u="none" cap="none" strike="noStrike">
                <a:solidFill>
                  <a:srgbClr val="DAEDEF"/>
                </a:solidFill>
                <a:latin typeface="Merriweather Sans"/>
                <a:ea typeface="Merriweather Sans"/>
                <a:cs typeface="Merriweather Sans"/>
                <a:sym typeface="Merriweather Sans"/>
              </a:rPr>
              <a:t>Crosscutting Concepts (CCCs)</a:t>
            </a:r>
            <a:endParaRPr/>
          </a:p>
        </p:txBody>
      </p:sp>
      <p:sp>
        <p:nvSpPr>
          <p:cNvPr id="96" name="Google Shape;96;p17"/>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pic>
        <p:nvPicPr>
          <p:cNvPr id="97" name="Google Shape;97;p17"/>
          <p:cNvPicPr preferRelativeResize="0"/>
          <p:nvPr/>
        </p:nvPicPr>
        <p:blipFill rotWithShape="1">
          <a:blip r:embed="rId3">
            <a:alphaModFix/>
          </a:blip>
          <a:srcRect b="0" l="0" r="0" t="0"/>
          <a:stretch/>
        </p:blipFill>
        <p:spPr>
          <a:xfrm>
            <a:off x="1764000" y="1343301"/>
            <a:ext cx="5768400" cy="455370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8"/>
          <p:cNvSpPr txBox="1"/>
          <p:nvPr/>
        </p:nvSpPr>
        <p:spPr>
          <a:xfrm>
            <a:off x="404812" y="152400"/>
            <a:ext cx="8229600" cy="8683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Gill Sans"/>
              <a:buNone/>
            </a:pPr>
            <a:r>
              <a:rPr b="0" i="0" lang="en-US" sz="4400" u="none">
                <a:solidFill>
                  <a:schemeClr val="lt1"/>
                </a:solidFill>
                <a:latin typeface="Gill Sans"/>
                <a:ea typeface="Gill Sans"/>
                <a:cs typeface="Gill Sans"/>
                <a:sym typeface="Gill Sans"/>
              </a:rPr>
              <a:t>Disciplinary Core Ideas (DCIs)</a:t>
            </a:r>
            <a:endParaRPr/>
          </a:p>
        </p:txBody>
      </p:sp>
      <p:sp>
        <p:nvSpPr>
          <p:cNvPr id="103" name="Google Shape;103;p18"/>
          <p:cNvSpPr txBox="1"/>
          <p:nvPr/>
        </p:nvSpPr>
        <p:spPr>
          <a:xfrm>
            <a:off x="2182812" y="1020762"/>
            <a:ext cx="6348412" cy="464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Gill Sans"/>
              <a:buNone/>
            </a:pPr>
            <a:br>
              <a:rPr b="0" i="0" lang="en-US" sz="1200" u="none">
                <a:solidFill>
                  <a:srgbClr val="000000"/>
                </a:solidFill>
                <a:latin typeface="Gill Sans"/>
                <a:ea typeface="Gill Sans"/>
                <a:cs typeface="Gill Sans"/>
                <a:sym typeface="Gill Sans"/>
              </a:rPr>
            </a:br>
            <a:r>
              <a:rPr b="1" i="0" lang="en-US" sz="2400" u="sng">
                <a:solidFill>
                  <a:schemeClr val="lt1"/>
                </a:solidFill>
                <a:latin typeface="Gill Sans"/>
                <a:ea typeface="Gill Sans"/>
                <a:cs typeface="Gill Sans"/>
                <a:sym typeface="Gill Sans"/>
              </a:rPr>
              <a:t>Earth Science  - </a:t>
            </a:r>
            <a:r>
              <a:rPr b="1" i="0" lang="en-US" sz="2400" u="none">
                <a:solidFill>
                  <a:schemeClr val="lt1"/>
                </a:solidFill>
                <a:latin typeface="Gill Sans"/>
                <a:ea typeface="Gill Sans"/>
                <a:cs typeface="Gill Sans"/>
                <a:sym typeface="Gill Sans"/>
              </a:rPr>
              <a:t>ESS3.C: Human Impacts on Earth Systems </a:t>
            </a:r>
            <a:endParaRPr/>
          </a:p>
          <a:p>
            <a:pPr indent="0" lvl="0" marL="0" marR="0" rtl="0" algn="l">
              <a:lnSpc>
                <a:spcPct val="100000"/>
              </a:lnSpc>
              <a:spcBef>
                <a:spcPts val="0"/>
              </a:spcBef>
              <a:spcAft>
                <a:spcPts val="0"/>
              </a:spcAft>
              <a:buClr>
                <a:srgbClr val="000000"/>
              </a:buClr>
              <a:buFont typeface="Gill Sans"/>
              <a:buNone/>
            </a:pPr>
            <a:r>
              <a:t/>
            </a:r>
            <a:endParaRPr b="0" i="0" sz="2400" u="none">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chemeClr val="lt1"/>
              </a:buClr>
              <a:buSzPts val="2400"/>
              <a:buFont typeface="Noto Sans Symbols"/>
              <a:buChar char="❖"/>
            </a:pPr>
            <a:r>
              <a:rPr b="0" i="0" lang="en-US" sz="2400" u="none">
                <a:solidFill>
                  <a:schemeClr val="lt1"/>
                </a:solidFill>
                <a:latin typeface="Gill Sans"/>
                <a:ea typeface="Gill Sans"/>
                <a:cs typeface="Gill Sans"/>
                <a:sym typeface="Gill Sans"/>
              </a:rPr>
              <a:t>The sustainability of human societies and the biodiversity that supports them requires responsible management of natural resources.</a:t>
            </a:r>
            <a:endParaRPr/>
          </a:p>
          <a:p>
            <a:pPr indent="152400" lvl="0" marL="0" marR="0" rtl="0" algn="l">
              <a:lnSpc>
                <a:spcPct val="100000"/>
              </a:lnSpc>
              <a:spcBef>
                <a:spcPts val="0"/>
              </a:spcBef>
              <a:spcAft>
                <a:spcPts val="0"/>
              </a:spcAft>
              <a:buClr>
                <a:srgbClr val="000000"/>
              </a:buClr>
              <a:buSzPts val="2400"/>
              <a:buFont typeface="Noto Sans Symbols"/>
              <a:buNone/>
            </a:pPr>
            <a:r>
              <a:t/>
            </a:r>
            <a:endParaRPr b="0" i="0" sz="2400" u="none">
              <a:solidFill>
                <a:schemeClr val="lt1"/>
              </a:solidFill>
              <a:latin typeface="Gill Sans"/>
              <a:ea typeface="Gill Sans"/>
              <a:cs typeface="Gill Sans"/>
              <a:sym typeface="Gill Sans"/>
            </a:endParaRPr>
          </a:p>
          <a:p>
            <a:pPr indent="0" lvl="0" marL="0" marR="0" rtl="0" algn="l">
              <a:lnSpc>
                <a:spcPct val="100000"/>
              </a:lnSpc>
              <a:spcBef>
                <a:spcPts val="0"/>
              </a:spcBef>
              <a:spcAft>
                <a:spcPts val="0"/>
              </a:spcAft>
              <a:buClr>
                <a:schemeClr val="lt1"/>
              </a:buClr>
              <a:buSzPts val="2400"/>
              <a:buFont typeface="Noto Sans Symbols"/>
              <a:buChar char="❖"/>
            </a:pPr>
            <a:r>
              <a:rPr b="0" i="0" lang="en-US" sz="2400" u="none">
                <a:solidFill>
                  <a:schemeClr val="lt1"/>
                </a:solidFill>
                <a:latin typeface="Gill Sans"/>
                <a:ea typeface="Gill Sans"/>
                <a:cs typeface="Gill Sans"/>
                <a:sym typeface="Gill Sans"/>
              </a:rPr>
              <a:t>Scientists and engineers can make major contributions by developing technologies that produce less pollution and waste and that preclude ecosystem degradation</a:t>
            </a:r>
            <a:r>
              <a:rPr b="0" i="0" lang="en-US" sz="2400" u="none">
                <a:solidFill>
                  <a:srgbClr val="000000"/>
                </a:solidFill>
                <a:latin typeface="Gill Sans"/>
                <a:ea typeface="Gill Sans"/>
                <a:cs typeface="Gill Sans"/>
                <a:sym typeface="Gill Sans"/>
              </a:rPr>
              <a:t>.</a:t>
            </a:r>
            <a:endParaRPr/>
          </a:p>
          <a:p>
            <a:pPr indent="0" lvl="0" marL="0" marR="0" rtl="0" algn="l">
              <a:lnSpc>
                <a:spcPct val="100000"/>
              </a:lnSpc>
              <a:spcBef>
                <a:spcPts val="0"/>
              </a:spcBef>
              <a:spcAft>
                <a:spcPts val="0"/>
              </a:spcAft>
              <a:buNone/>
            </a:pPr>
            <a:r>
              <a:t/>
            </a:r>
            <a:endParaRPr b="0" i="0" sz="2400" u="none">
              <a:solidFill>
                <a:srgbClr val="000000"/>
              </a:solidFill>
              <a:latin typeface="Gill Sans"/>
              <a:ea typeface="Gill Sans"/>
              <a:cs typeface="Gill Sans"/>
              <a:sym typeface="Gill Sans"/>
            </a:endParaRPr>
          </a:p>
        </p:txBody>
      </p:sp>
      <p:sp>
        <p:nvSpPr>
          <p:cNvPr id="104" name="Google Shape;104;p18"/>
          <p:cNvSpPr/>
          <p:nvPr/>
        </p:nvSpPr>
        <p:spPr>
          <a:xfrm>
            <a:off x="398462" y="1600200"/>
            <a:ext cx="1681162" cy="2068512"/>
          </a:xfrm>
          <a:prstGeom prst="roundRect">
            <a:avLst>
              <a:gd fmla="val 2160" name="adj"/>
            </a:avLst>
          </a:prstGeom>
          <a:blipFill rotWithShape="1">
            <a:blip r:embed="rId3">
              <a:alphaModFix/>
            </a:blip>
            <a:stretch>
              <a:fillRect b="0" l="0" r="0" t="0"/>
            </a:stretch>
          </a:blipFill>
          <a:ln cap="flat" cmpd="sng" w="254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533400" y="152400"/>
            <a:ext cx="7772400" cy="11430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Gill Sans"/>
              <a:buNone/>
            </a:pPr>
            <a:r>
              <a:rPr b="0" i="0" lang="en-US" sz="4400" u="none" cap="none" strike="noStrike">
                <a:solidFill>
                  <a:srgbClr val="FFFFFF"/>
                </a:solidFill>
                <a:latin typeface="Gill Sans"/>
                <a:ea typeface="Gill Sans"/>
                <a:cs typeface="Gill Sans"/>
                <a:sym typeface="Gill Sans"/>
              </a:rPr>
              <a:t>Disciplinary Core Ideas (DCIs)</a:t>
            </a:r>
            <a:endParaRPr/>
          </a:p>
        </p:txBody>
      </p:sp>
      <p:sp>
        <p:nvSpPr>
          <p:cNvPr id="110" name="Google Shape;110;p19"/>
          <p:cNvSpPr txBox="1"/>
          <p:nvPr>
            <p:ph idx="1" type="body"/>
          </p:nvPr>
        </p:nvSpPr>
        <p:spPr>
          <a:xfrm>
            <a:off x="2667000" y="1295400"/>
            <a:ext cx="5724525" cy="4572000"/>
          </a:xfrm>
          <a:prstGeom prst="rect">
            <a:avLst/>
          </a:prstGeom>
          <a:noFill/>
          <a:ln>
            <a:noFill/>
          </a:ln>
        </p:spPr>
        <p:txBody>
          <a:bodyPr anchorCtr="0" anchor="t" bIns="38100" lIns="38100" spcFirstLastPara="1" rIns="38100" wrap="square" tIns="38100">
            <a:noAutofit/>
          </a:bodyPr>
          <a:lstStyle/>
          <a:p>
            <a:pPr indent="-342900" lvl="0" marL="342900" marR="0" rtl="0" algn="l">
              <a:lnSpc>
                <a:spcPct val="100000"/>
              </a:lnSpc>
              <a:spcBef>
                <a:spcPts val="0"/>
              </a:spcBef>
              <a:spcAft>
                <a:spcPts val="0"/>
              </a:spcAft>
              <a:buClr>
                <a:schemeClr val="lt1"/>
              </a:buClr>
              <a:buFont typeface="Merriweather Sans"/>
              <a:buNone/>
            </a:pPr>
            <a:r>
              <a:rPr b="1" i="0" lang="en-US" sz="2400" u="sng" cap="none" strike="noStrike">
                <a:solidFill>
                  <a:schemeClr val="lt1"/>
                </a:solidFill>
                <a:latin typeface="Merriweather Sans"/>
                <a:ea typeface="Merriweather Sans"/>
                <a:cs typeface="Merriweather Sans"/>
                <a:sym typeface="Merriweather Sans"/>
              </a:rPr>
              <a:t>Life Science </a:t>
            </a:r>
            <a:r>
              <a:rPr b="1" i="0" lang="en-US" sz="2400" u="none" cap="none" strike="noStrike">
                <a:solidFill>
                  <a:schemeClr val="lt1"/>
                </a:solidFill>
                <a:latin typeface="Merriweather Sans"/>
                <a:ea typeface="Merriweather Sans"/>
                <a:cs typeface="Merriweather Sans"/>
                <a:sym typeface="Merriweather Sans"/>
              </a:rPr>
              <a:t>- LS2.C: Ecosystem Dynamics, Functioning, and Resilience</a:t>
            </a:r>
            <a:endParaRPr/>
          </a:p>
          <a:p>
            <a:pPr indent="-342900" lvl="0" marL="342900" marR="0" rtl="0" algn="l">
              <a:lnSpc>
                <a:spcPct val="100000"/>
              </a:lnSpc>
              <a:spcBef>
                <a:spcPts val="800"/>
              </a:spcBef>
              <a:spcAft>
                <a:spcPts val="0"/>
              </a:spcAft>
              <a:buClr>
                <a:schemeClr val="lt1"/>
              </a:buClr>
              <a:buFont typeface="Merriweather Sans"/>
              <a:buNone/>
            </a:pPr>
            <a:r>
              <a:rPr b="1" i="0" lang="en-US" sz="2400" u="none" cap="none" strike="noStrike">
                <a:solidFill>
                  <a:schemeClr val="lt1"/>
                </a:solidFill>
                <a:latin typeface="Merriweather Sans"/>
                <a:ea typeface="Merriweather Sans"/>
                <a:cs typeface="Merriweather Sans"/>
                <a:sym typeface="Merriweather Sans"/>
              </a:rPr>
              <a:t> </a:t>
            </a:r>
            <a:endParaRPr b="0" i="0" sz="2400" u="none" cap="none" strike="noStrike">
              <a:solidFill>
                <a:schemeClr val="lt1"/>
              </a:solidFill>
              <a:latin typeface="Merriweather Sans"/>
              <a:ea typeface="Merriweather Sans"/>
              <a:cs typeface="Merriweather Sans"/>
              <a:sym typeface="Merriweather Sans"/>
            </a:endParaRPr>
          </a:p>
          <a:p>
            <a:pPr indent="-342900" lvl="0" marL="342900" marR="0" rtl="0" algn="l">
              <a:lnSpc>
                <a:spcPct val="100000"/>
              </a:lnSpc>
              <a:spcBef>
                <a:spcPts val="800"/>
              </a:spcBef>
              <a:spcAft>
                <a:spcPts val="0"/>
              </a:spcAft>
              <a:buClr>
                <a:schemeClr val="lt1"/>
              </a:buClr>
              <a:buSzPts val="2400"/>
              <a:buFont typeface="Noto Sans Symbols"/>
              <a:buChar char="❖"/>
            </a:pPr>
            <a:r>
              <a:rPr b="0" i="0" lang="en-US" sz="2400" u="none" cap="none" strike="noStrike">
                <a:solidFill>
                  <a:schemeClr val="lt1"/>
                </a:solidFill>
                <a:latin typeface="Merriweather Sans"/>
                <a:ea typeface="Merriweather Sans"/>
                <a:cs typeface="Merriweather Sans"/>
                <a:sym typeface="Merriweather Sans"/>
              </a:rPr>
              <a:t>Moreover, anthropogenic changes (induced by human activity) in the environment—including habitat destruction, pollution, introduction of invasive species, overexploitation, and climate change—can disrupt an ecosystem and threaten the survival of some species.</a:t>
            </a:r>
            <a:endParaRPr/>
          </a:p>
          <a:p>
            <a:pPr indent="-342900" lvl="0" marL="342900" marR="0" rtl="0" algn="ctr">
              <a:spcBef>
                <a:spcPts val="800"/>
              </a:spcBef>
              <a:spcAft>
                <a:spcPts val="0"/>
              </a:spcAft>
              <a:buNone/>
            </a:pPr>
            <a:r>
              <a:t/>
            </a:r>
            <a:endParaRPr b="0" i="0" sz="2400" u="none">
              <a:solidFill>
                <a:schemeClr val="lt1"/>
              </a:solidFill>
              <a:latin typeface="Merriweather Sans"/>
              <a:ea typeface="Merriweather Sans"/>
              <a:cs typeface="Merriweather Sans"/>
              <a:sym typeface="Merriweather Sans"/>
            </a:endParaRPr>
          </a:p>
        </p:txBody>
      </p:sp>
      <p:sp>
        <p:nvSpPr>
          <p:cNvPr id="111" name="Google Shape;111;p19"/>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sp>
        <p:nvSpPr>
          <p:cNvPr id="112" name="Google Shape;112;p19"/>
          <p:cNvSpPr/>
          <p:nvPr/>
        </p:nvSpPr>
        <p:spPr>
          <a:xfrm>
            <a:off x="447675" y="1271587"/>
            <a:ext cx="1752600" cy="2225675"/>
          </a:xfrm>
          <a:prstGeom prst="roundRect">
            <a:avLst>
              <a:gd fmla="val 2160" name="adj"/>
            </a:avLst>
          </a:prstGeom>
          <a:blipFill rotWithShape="1">
            <a:blip r:embed="rId3">
              <a:alphaModFix/>
            </a:blip>
            <a:stretch>
              <a:fillRect b="0" l="0" r="0" t="0"/>
            </a:stretch>
          </a:blipFill>
          <a:ln cap="flat" cmpd="sng" w="254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590550" y="381000"/>
            <a:ext cx="7772400" cy="9906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Font typeface="Gill Sans"/>
              <a:buNone/>
            </a:pPr>
            <a:r>
              <a:rPr b="0" i="0" lang="en-US" sz="4400" u="none" cap="none" strike="noStrike">
                <a:solidFill>
                  <a:srgbClr val="FFFFFF"/>
                </a:solidFill>
                <a:latin typeface="Gill Sans"/>
                <a:ea typeface="Gill Sans"/>
                <a:cs typeface="Gill Sans"/>
                <a:sym typeface="Gill Sans"/>
              </a:rPr>
              <a:t>Disciplinary Core Ideas (DCIs)</a:t>
            </a:r>
            <a:endParaRPr/>
          </a:p>
        </p:txBody>
      </p:sp>
      <p:sp>
        <p:nvSpPr>
          <p:cNvPr id="118" name="Google Shape;118;p20"/>
          <p:cNvSpPr txBox="1"/>
          <p:nvPr>
            <p:ph idx="1" type="body"/>
          </p:nvPr>
        </p:nvSpPr>
        <p:spPr>
          <a:xfrm>
            <a:off x="2590800" y="1389062"/>
            <a:ext cx="5562600" cy="4495800"/>
          </a:xfrm>
          <a:prstGeom prst="rect">
            <a:avLst/>
          </a:prstGeom>
          <a:noFill/>
          <a:ln>
            <a:noFill/>
          </a:ln>
        </p:spPr>
        <p:txBody>
          <a:bodyPr anchorCtr="0" anchor="t" bIns="38100" lIns="38100" spcFirstLastPara="1" rIns="38100" wrap="square" tIns="38100">
            <a:noAutofit/>
          </a:bodyPr>
          <a:lstStyle/>
          <a:p>
            <a:pPr indent="-342900" lvl="0" marL="342900" marR="0" rtl="0" algn="l">
              <a:lnSpc>
                <a:spcPct val="100000"/>
              </a:lnSpc>
              <a:spcBef>
                <a:spcPts val="0"/>
              </a:spcBef>
              <a:spcAft>
                <a:spcPts val="0"/>
              </a:spcAft>
              <a:buClr>
                <a:schemeClr val="lt1"/>
              </a:buClr>
              <a:buFont typeface="Merriweather Sans"/>
              <a:buNone/>
            </a:pPr>
            <a:r>
              <a:rPr b="1" i="0" lang="en-US" sz="2400" u="sng">
                <a:solidFill>
                  <a:schemeClr val="lt1"/>
                </a:solidFill>
                <a:latin typeface="Merriweather Sans"/>
                <a:ea typeface="Merriweather Sans"/>
                <a:cs typeface="Merriweather Sans"/>
                <a:sym typeface="Merriweather Sans"/>
              </a:rPr>
              <a:t>Engineering Design - </a:t>
            </a:r>
            <a:r>
              <a:rPr b="1" i="0" lang="en-US" sz="2400" u="none">
                <a:solidFill>
                  <a:schemeClr val="lt1"/>
                </a:solidFill>
                <a:latin typeface="Merriweather Sans"/>
                <a:ea typeface="Merriweather Sans"/>
                <a:cs typeface="Merriweather Sans"/>
                <a:sym typeface="Merriweather Sans"/>
              </a:rPr>
              <a:t>ETS1.B: Developing Possible Solutions</a:t>
            </a:r>
            <a:endParaRPr/>
          </a:p>
          <a:p>
            <a:pPr indent="-342900" lvl="0" marL="342900" marR="0" rtl="0" algn="l">
              <a:lnSpc>
                <a:spcPct val="100000"/>
              </a:lnSpc>
              <a:spcBef>
                <a:spcPts val="800"/>
              </a:spcBef>
              <a:spcAft>
                <a:spcPts val="0"/>
              </a:spcAft>
              <a:buClr>
                <a:srgbClr val="878787"/>
              </a:buClr>
              <a:buFont typeface="Merriweather Sans"/>
              <a:buNone/>
            </a:pPr>
            <a:r>
              <a:t/>
            </a:r>
            <a:endParaRPr b="0" i="0" sz="2400" u="none">
              <a:solidFill>
                <a:srgbClr val="878787"/>
              </a:solidFill>
              <a:latin typeface="Merriweather Sans"/>
              <a:ea typeface="Merriweather Sans"/>
              <a:cs typeface="Merriweather Sans"/>
              <a:sym typeface="Merriweather Sans"/>
            </a:endParaRPr>
          </a:p>
          <a:p>
            <a:pPr indent="-342900" lvl="0" marL="342900" marR="0" rtl="0" algn="l">
              <a:lnSpc>
                <a:spcPct val="100000"/>
              </a:lnSpc>
              <a:spcBef>
                <a:spcPts val="800"/>
              </a:spcBef>
              <a:spcAft>
                <a:spcPts val="0"/>
              </a:spcAft>
              <a:buClr>
                <a:schemeClr val="lt1"/>
              </a:buClr>
              <a:buSzPts val="2400"/>
              <a:buFont typeface="Noto Sans Symbols"/>
              <a:buChar char="❖"/>
            </a:pPr>
            <a:r>
              <a:rPr b="0" i="0" lang="en-US" sz="2400" u="none">
                <a:solidFill>
                  <a:schemeClr val="lt1"/>
                </a:solidFill>
                <a:latin typeface="Merriweather Sans"/>
                <a:ea typeface="Merriweather Sans"/>
                <a:cs typeface="Merriweather Sans"/>
                <a:sym typeface="Merriweather Sans"/>
              </a:rPr>
              <a:t>When evaluating solutions it is important to take into account a range of constraints including cost, safety, reliability and aesthetics and to consider social, cultural and environmental impacts. (secondary)</a:t>
            </a:r>
            <a:endParaRPr/>
          </a:p>
          <a:p>
            <a:pPr indent="-342900" lvl="0" marL="342900" marR="0" rtl="0" algn="ctr">
              <a:spcBef>
                <a:spcPts val="800"/>
              </a:spcBef>
              <a:spcAft>
                <a:spcPts val="0"/>
              </a:spcAft>
              <a:buNone/>
            </a:pPr>
            <a:r>
              <a:t/>
            </a:r>
            <a:endParaRPr b="0" i="0" sz="2400" u="none">
              <a:solidFill>
                <a:schemeClr val="lt1"/>
              </a:solidFill>
              <a:latin typeface="Merriweather Sans"/>
              <a:ea typeface="Merriweather Sans"/>
              <a:cs typeface="Merriweather Sans"/>
              <a:sym typeface="Merriweather Sans"/>
            </a:endParaRPr>
          </a:p>
        </p:txBody>
      </p:sp>
      <p:sp>
        <p:nvSpPr>
          <p:cNvPr id="119" name="Google Shape;119;p20"/>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sp>
        <p:nvSpPr>
          <p:cNvPr id="120" name="Google Shape;120;p20"/>
          <p:cNvSpPr/>
          <p:nvPr/>
        </p:nvSpPr>
        <p:spPr>
          <a:xfrm>
            <a:off x="304800" y="1371600"/>
            <a:ext cx="1782762" cy="2232025"/>
          </a:xfrm>
          <a:prstGeom prst="roundRect">
            <a:avLst>
              <a:gd fmla="val 2160" name="adj"/>
            </a:avLst>
          </a:prstGeom>
          <a:blipFill rotWithShape="1">
            <a:blip r:embed="rId3">
              <a:alphaModFix/>
            </a:blip>
            <a:stretch>
              <a:fillRect b="0" l="0" r="0" t="0"/>
            </a:stretch>
          </a:blipFill>
          <a:ln cap="flat" cmpd="sng" w="254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a:solidFill>
                <a:srgbClr val="000000"/>
              </a:solidFill>
              <a:latin typeface="Gill Sans"/>
              <a:ea typeface="Gill Sans"/>
              <a:cs typeface="Gill Sans"/>
              <a:sym typeface="Gill Sans"/>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1"/>
          <p:cNvSpPr txBox="1"/>
          <p:nvPr/>
        </p:nvSpPr>
        <p:spPr>
          <a:xfrm>
            <a:off x="8391525" y="6442075"/>
            <a:ext cx="306387" cy="2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78787"/>
              </a:buClr>
              <a:buFont typeface="Merriweather Sans"/>
              <a:buNone/>
            </a:pPr>
            <a:fld id="{00000000-1234-1234-1234-123412341234}" type="slidenum">
              <a:rPr b="0" i="0" lang="en-US" sz="1200" u="none">
                <a:solidFill>
                  <a:srgbClr val="878787"/>
                </a:solidFill>
                <a:latin typeface="Merriweather Sans"/>
                <a:ea typeface="Merriweather Sans"/>
                <a:cs typeface="Merriweather Sans"/>
                <a:sym typeface="Merriweather Sans"/>
              </a:rPr>
              <a:t>‹#›</a:t>
            </a:fld>
            <a:endParaRPr/>
          </a:p>
        </p:txBody>
      </p:sp>
      <p:sp>
        <p:nvSpPr>
          <p:cNvPr id="126" name="Google Shape;126;p21"/>
          <p:cNvSpPr txBox="1"/>
          <p:nvPr/>
        </p:nvSpPr>
        <p:spPr>
          <a:xfrm>
            <a:off x="257675" y="1053425"/>
            <a:ext cx="3572100" cy="5073900"/>
          </a:xfrm>
          <a:prstGeom prst="rect">
            <a:avLst/>
          </a:prstGeom>
          <a:noFill/>
          <a:ln>
            <a:noFill/>
          </a:ln>
        </p:spPr>
        <p:txBody>
          <a:bodyPr anchorCtr="0" anchor="t" bIns="45700" lIns="91425" spcFirstLastPara="1" rIns="91425" wrap="square" tIns="45700">
            <a:noAutofit/>
          </a:bodyPr>
          <a:lstStyle/>
          <a:p>
            <a:pPr indent="0" lvl="0" marL="0" marR="0" rtl="0">
              <a:lnSpc>
                <a:spcPct val="100000"/>
              </a:lnSpc>
              <a:spcBef>
                <a:spcPts val="0"/>
              </a:spcBef>
              <a:spcAft>
                <a:spcPts val="0"/>
              </a:spcAft>
              <a:buClr>
                <a:schemeClr val="lt1"/>
              </a:buClr>
              <a:buFont typeface="Gill Sans"/>
              <a:buNone/>
            </a:pPr>
            <a:r>
              <a:rPr b="0" i="0" lang="en-US" sz="3600" u="none">
                <a:solidFill>
                  <a:schemeClr val="lt1"/>
                </a:solidFill>
                <a:latin typeface="Gill Sans"/>
                <a:ea typeface="Gill Sans"/>
                <a:cs typeface="Gill Sans"/>
                <a:sym typeface="Gill Sans"/>
              </a:rPr>
              <a:t>Three Dimensions of Science Learning Outlined in NRC Framework/Used to Frame NGSS</a:t>
            </a:r>
            <a:endParaRPr sz="3600"/>
          </a:p>
        </p:txBody>
      </p:sp>
      <p:pic>
        <p:nvPicPr>
          <p:cNvPr id="127" name="Google Shape;127;p21"/>
          <p:cNvPicPr preferRelativeResize="0"/>
          <p:nvPr/>
        </p:nvPicPr>
        <p:blipFill rotWithShape="1">
          <a:blip r:embed="rId3">
            <a:alphaModFix/>
          </a:blip>
          <a:srcRect b="0" l="0" r="0" t="0"/>
          <a:stretch/>
        </p:blipFill>
        <p:spPr>
          <a:xfrm>
            <a:off x="2910525" y="310025"/>
            <a:ext cx="6163500" cy="5745000"/>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Default - Title Slide">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