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94" r:id="rId2"/>
  </p:sldMasterIdLst>
  <p:notesMasterIdLst>
    <p:notesMasterId r:id="rId23"/>
  </p:notesMasterIdLst>
  <p:handoutMasterIdLst>
    <p:handoutMasterId r:id="rId24"/>
  </p:handoutMasterIdLst>
  <p:sldIdLst>
    <p:sldId id="296" r:id="rId3"/>
    <p:sldId id="301" r:id="rId4"/>
    <p:sldId id="316" r:id="rId5"/>
    <p:sldId id="294" r:id="rId6"/>
    <p:sldId id="320" r:id="rId7"/>
    <p:sldId id="303" r:id="rId8"/>
    <p:sldId id="305" r:id="rId9"/>
    <p:sldId id="298" r:id="rId10"/>
    <p:sldId id="317" r:id="rId11"/>
    <p:sldId id="300" r:id="rId12"/>
    <p:sldId id="308" r:id="rId13"/>
    <p:sldId id="309" r:id="rId14"/>
    <p:sldId id="312" r:id="rId15"/>
    <p:sldId id="318" r:id="rId16"/>
    <p:sldId id="304" r:id="rId17"/>
    <p:sldId id="315" r:id="rId18"/>
    <p:sldId id="306" r:id="rId19"/>
    <p:sldId id="314" r:id="rId20"/>
    <p:sldId id="302" r:id="rId21"/>
    <p:sldId id="319" r:id="rId22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C53"/>
    <a:srgbClr val="0E76FF"/>
    <a:srgbClr val="111037"/>
    <a:srgbClr val="FF9400"/>
    <a:srgbClr val="CDCDCD"/>
    <a:srgbClr val="000000"/>
    <a:srgbClr val="85C5E9"/>
    <a:srgbClr val="00FA04"/>
    <a:srgbClr val="7AB5D7"/>
    <a:srgbClr val="C33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78136" autoAdjust="0"/>
  </p:normalViewPr>
  <p:slideViewPr>
    <p:cSldViewPr snapToGrid="0" snapToObjects="1">
      <p:cViewPr varScale="1">
        <p:scale>
          <a:sx n="66" d="100"/>
          <a:sy n="66" d="100"/>
        </p:scale>
        <p:origin x="1157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7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CBCF3-AC37-D64F-9B07-3DDFC6574E04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EC52F-3A1C-6849-B3AC-0B767B6B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2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1AE18-F3E8-8F41-9578-79EF5686BABD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1E418-B8D7-0C47-868F-52221E643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33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geospatialrevolution.psu.edu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geomorphology.uconn.edu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.uconn.edu/caterpillar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quotes are from the Geospatial Revolution Project out of Penn </a:t>
            </a:r>
            <a:r>
              <a:rPr lang="en-US" dirty="0"/>
              <a:t>State University </a:t>
            </a:r>
            <a:r>
              <a:rPr lang="en-US" dirty="0">
                <a:hlinkClick r:id="rId3"/>
              </a:rPr>
              <a:t>http://geospatialrevolution.psu.edu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76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 UConn CLEAR</a:t>
            </a:r>
          </a:p>
          <a:p>
            <a:r>
              <a:rPr lang="en-US" dirty="0" smtClean="0"/>
              <a:t>Animation: </a:t>
            </a:r>
            <a:r>
              <a:rPr lang="en-US" dirty="0" err="1" smtClean="0"/>
              <a:t>wikipedia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43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</a:t>
            </a:r>
            <a:r>
              <a:rPr lang="en-US" baseline="0" dirty="0" smtClean="0"/>
              <a:t> (top): UConn CLEAR</a:t>
            </a:r>
          </a:p>
          <a:p>
            <a:r>
              <a:rPr lang="en-US" baseline="0" dirty="0" smtClean="0"/>
              <a:t>Image (bottom): </a:t>
            </a:r>
            <a:r>
              <a:rPr lang="en-US" baseline="0" dirty="0" err="1" smtClean="0"/>
              <a:t>Sygic</a:t>
            </a:r>
            <a:r>
              <a:rPr lang="en-US" baseline="0" dirty="0" smtClean="0"/>
              <a:t> – Family Locator App http://www.sygic.com/family-locator/features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22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Power of maps is in the amount of information they</a:t>
            </a:r>
            <a:r>
              <a:rPr lang="en-US" baseline="0" dirty="0" smtClean="0"/>
              <a:t> are able to convey. In a GIS, data layers are drawing on top of each other in a common coordinate system. By doing this, we can start to understand spatial relationships – how one thing relates to another. Trends emerge and knowledge is gained. We can also use this information as input into data models to predict future conditions.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83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cteco.uconn.edu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66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21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Photos: UConn CLEAR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21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  <a:r>
              <a:rPr lang="en-US" baseline="0" dirty="0" smtClean="0"/>
              <a:t> UConn CLEAR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73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UConn CLEAR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4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46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Models of natural features (mountains,</a:t>
            </a:r>
            <a:r>
              <a:rPr lang="en-US" baseline="0" dirty="0" smtClean="0"/>
              <a:t> rivers, terrain models) and anthropogenic, human built features (road networks, buildings, communication towers, dams). 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Model image: teachjunkie.com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81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FAB7E-1815-461C-B842-CC3C3C3CE598}" type="slidenum">
              <a:rPr lang="x-none" smtClean="0">
                <a:solidFill>
                  <a:prstClr val="black"/>
                </a:solidFill>
              </a:rPr>
              <a:pPr/>
              <a:t>5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33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Sensors (like our eyes) mounted on satellites, aircrafts,</a:t>
            </a:r>
            <a:r>
              <a:rPr lang="en-US" baseline="0" dirty="0" smtClean="0"/>
              <a:t> even drones, </a:t>
            </a:r>
            <a:r>
              <a:rPr lang="en-US" dirty="0" smtClean="0"/>
              <a:t>collect information</a:t>
            </a:r>
            <a:r>
              <a:rPr lang="en-US" baseline="0" dirty="0" smtClean="0"/>
              <a:t> about our world.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High resolution imagery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3D representations of the earth’s surface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Images: NASA (top), USGS (bottom left and right)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14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</a:t>
            </a:r>
            <a:r>
              <a:rPr lang="en-US" dirty="0" err="1" smtClean="0"/>
              <a:t>Ouimet</a:t>
            </a:r>
            <a:r>
              <a:rPr lang="en-US" dirty="0" smtClean="0"/>
              <a:t>, Assistant</a:t>
            </a:r>
            <a:r>
              <a:rPr lang="en-US" baseline="0" dirty="0" smtClean="0"/>
              <a:t> Professor, Dept of Geography, UConn</a:t>
            </a:r>
          </a:p>
          <a:p>
            <a:r>
              <a:rPr lang="en-US" baseline="0" dirty="0" smtClean="0"/>
              <a:t>Using Lidar to search for clues about southern new England’s historical landscape</a:t>
            </a:r>
          </a:p>
          <a:p>
            <a:r>
              <a:rPr lang="en-US" baseline="0" dirty="0" smtClean="0"/>
              <a:t>Identifying cultural landscape features including stone walls and charcoal mounds remains to better understand the human impact on the landscape’s history and development pattern.</a:t>
            </a:r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Link: 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http://geomorphology.uconn.edu/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65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Comparison of high resolution aerial imagery – summer,</a:t>
            </a:r>
            <a:r>
              <a:rPr lang="en-US" baseline="0" dirty="0" smtClean="0"/>
              <a:t> leaf on – same time of year, two years apart. Can visualize the tree damage from gypsy moth caterpillars using remote sensing imagery.</a:t>
            </a:r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Link: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3"/>
              </a:rPr>
              <a:t>http://s.uconn.edu/caterpillars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71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89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Source Unknown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E418-B8D7-0C47-868F-52221E6435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70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765300"/>
            <a:ext cx="9064752" cy="33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61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21B0AE69-EC20-A441-8A2C-82937E6048D7}" type="datetimeFigureOut">
              <a:rPr lang="en-US" sz="1800" smtClean="0">
                <a:solidFill>
                  <a:srgbClr val="44546A"/>
                </a:solidFill>
              </a:rPr>
              <a:pPr defTabSz="914400"/>
              <a:t>8/2/2018</a:t>
            </a:fld>
            <a:endParaRPr lang="en-US" sz="1800">
              <a:solidFill>
                <a:srgbClr val="44546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endParaRPr lang="en-US" sz="1800">
              <a:solidFill>
                <a:srgbClr val="44546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0B3C42A-8389-E643-BED3-C2D21654D5DF}" type="slidenum">
              <a:rPr lang="en-US" sz="1800" smtClean="0">
                <a:solidFill>
                  <a:srgbClr val="44546A"/>
                </a:solidFill>
              </a:rPr>
              <a:pPr defTabSz="914400"/>
              <a:t>‹#›</a:t>
            </a:fld>
            <a:endParaRPr lang="en-US" sz="180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15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40694"/>
            <a:ext cx="2949178" cy="1069974"/>
          </a:xfrm>
        </p:spPr>
        <p:txBody>
          <a:bodyPr anchor="b"/>
          <a:lstStyle>
            <a:lvl1pPr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1040694"/>
            <a:ext cx="4629150" cy="4873625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 marL="685800" indent="-228600">
              <a:buSzPct val="80000"/>
              <a:buFont typeface="Wingdings" panose="05000000000000000000" pitchFamily="2" charset="2"/>
              <a:buChar char="Ø"/>
              <a:defRPr sz="2400">
                <a:solidFill>
                  <a:schemeClr val="tx2"/>
                </a:solidFill>
              </a:defRPr>
            </a:lvl2pPr>
            <a:lvl3pPr marL="1143000" indent="-228600">
              <a:buSzPct val="80000"/>
              <a:buFont typeface="Courier New" panose="02070309020205020404" pitchFamily="49" charset="0"/>
              <a:buChar char="o"/>
              <a:defRPr sz="22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10668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1B0AE69-EC20-A441-8A2C-82937E6048D7}" type="datetimeFigureOut">
              <a:rPr lang="en-US" sz="1800" smtClean="0">
                <a:solidFill>
                  <a:prstClr val="black"/>
                </a:solidFill>
              </a:rPr>
              <a:pPr defTabSz="914400"/>
              <a:t>8/2/2018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0B3C42A-8389-E643-BED3-C2D21654D5DF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40694"/>
            <a:ext cx="2949178" cy="1069974"/>
          </a:xfrm>
        </p:spPr>
        <p:txBody>
          <a:bodyPr anchor="b"/>
          <a:lstStyle>
            <a:lvl1pPr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40694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10668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21B0AE69-EC20-A441-8A2C-82937E6048D7}" type="datetimeFigureOut">
              <a:rPr lang="en-US" sz="1800" smtClean="0">
                <a:solidFill>
                  <a:srgbClr val="44546A"/>
                </a:solidFill>
              </a:rPr>
              <a:pPr defTabSz="914400"/>
              <a:t>8/2/2018</a:t>
            </a:fld>
            <a:endParaRPr lang="en-US" sz="1800">
              <a:solidFill>
                <a:srgbClr val="44546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endParaRPr lang="en-US" sz="1800">
              <a:solidFill>
                <a:srgbClr val="44546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0B3C42A-8389-E643-BED3-C2D21654D5DF}" type="slidenum">
              <a:rPr lang="en-US" sz="1800" smtClean="0">
                <a:solidFill>
                  <a:srgbClr val="44546A"/>
                </a:solidFill>
              </a:rPr>
              <a:pPr defTabSz="914400"/>
              <a:t>‹#›</a:t>
            </a:fld>
            <a:endParaRPr lang="en-US" sz="180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8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1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 sz="2600">
                <a:solidFill>
                  <a:schemeClr val="tx2"/>
                </a:solidFill>
              </a:defRPr>
            </a:lvl1pPr>
            <a:lvl2pPr marL="685800" indent="-228600">
              <a:buSzPct val="80000"/>
              <a:buFont typeface="Wingdings" panose="05000000000000000000" pitchFamily="2" charset="2"/>
              <a:buChar char="Ø"/>
              <a:defRPr>
                <a:solidFill>
                  <a:schemeClr val="tx2"/>
                </a:solidFill>
              </a:defRPr>
            </a:lvl2pPr>
            <a:lvl3pPr marL="1143000" indent="-228600">
              <a:buSzPct val="80000"/>
              <a:buFont typeface="Courier New" panose="02070309020205020404" pitchFamily="49" charset="0"/>
              <a:buChar char="o"/>
              <a:defRPr sz="22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21B0AE69-EC20-A441-8A2C-82937E6048D7}" type="datetimeFigureOut">
              <a:rPr lang="en-US" sz="1800" smtClean="0">
                <a:solidFill>
                  <a:srgbClr val="44546A"/>
                </a:solidFill>
              </a:rPr>
              <a:pPr defTabSz="914400"/>
              <a:t>8/2/2018</a:t>
            </a:fld>
            <a:endParaRPr lang="en-US" sz="1800">
              <a:solidFill>
                <a:srgbClr val="44546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endParaRPr lang="en-US" sz="1800">
              <a:solidFill>
                <a:srgbClr val="44546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0B3C42A-8389-E643-BED3-C2D21654D5DF}" type="slidenum">
              <a:rPr lang="en-US" sz="1800" smtClean="0">
                <a:solidFill>
                  <a:srgbClr val="44546A"/>
                </a:solidFill>
              </a:rPr>
              <a:pPr defTabSz="914400"/>
              <a:t>‹#›</a:t>
            </a:fld>
            <a:endParaRPr lang="en-US" sz="180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99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65319"/>
            <a:ext cx="1971675" cy="5111643"/>
          </a:xfrm>
        </p:spPr>
        <p:txBody>
          <a:bodyPr vert="eaVert">
            <a:normAutofit/>
          </a:bodyPr>
          <a:lstStyle>
            <a:lvl1pPr>
              <a:defRPr sz="4400" b="1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065319"/>
            <a:ext cx="5800725" cy="5111644"/>
          </a:xfrm>
        </p:spPr>
        <p:txBody>
          <a:bodyPr vert="eaVert"/>
          <a:lstStyle>
            <a:lvl1pPr>
              <a:defRPr sz="2600">
                <a:solidFill>
                  <a:schemeClr val="tx2"/>
                </a:solidFill>
              </a:defRPr>
            </a:lvl1pPr>
            <a:lvl2pPr marL="685800" indent="-228600">
              <a:buSzPct val="80000"/>
              <a:buFont typeface="Wingdings" panose="05000000000000000000" pitchFamily="2" charset="2"/>
              <a:buChar char="Ø"/>
              <a:defRPr>
                <a:solidFill>
                  <a:schemeClr val="tx2"/>
                </a:solidFill>
              </a:defRPr>
            </a:lvl2pPr>
            <a:lvl3pPr marL="1143000" indent="-228600">
              <a:buSzPct val="80000"/>
              <a:buFont typeface="Courier New" panose="02070309020205020404" pitchFamily="49" charset="0"/>
              <a:buChar char="o"/>
              <a:defRPr sz="22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21B0AE69-EC20-A441-8A2C-82937E6048D7}" type="datetimeFigureOut">
              <a:rPr lang="en-US" sz="1800" smtClean="0">
                <a:solidFill>
                  <a:srgbClr val="44546A"/>
                </a:solidFill>
              </a:rPr>
              <a:pPr defTabSz="914400"/>
              <a:t>8/2/2018</a:t>
            </a:fld>
            <a:endParaRPr lang="en-US" sz="1800">
              <a:solidFill>
                <a:srgbClr val="44546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endParaRPr lang="en-US" sz="1800">
              <a:solidFill>
                <a:srgbClr val="44546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0B3C42A-8389-E643-BED3-C2D21654D5DF}" type="slidenum">
              <a:rPr lang="en-US" sz="1800" smtClean="0">
                <a:solidFill>
                  <a:srgbClr val="44546A"/>
                </a:solidFill>
              </a:rPr>
              <a:pPr defTabSz="914400"/>
              <a:t>‹#›</a:t>
            </a:fld>
            <a:endParaRPr lang="en-US" sz="180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88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679849"/>
            <a:ext cx="8400604" cy="894952"/>
          </a:xfrm>
          <a:prstGeom prst="rect">
            <a:avLst/>
          </a:prstGeom>
        </p:spPr>
        <p:txBody>
          <a:bodyPr lIns="64255" tIns="32126" rIns="64255" bIns="32126"/>
          <a:lstStyle>
            <a:lvl1pPr>
              <a:defRPr sz="4000"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3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 userDrawn="1"/>
        </p:nvSpPr>
        <p:spPr bwMode="auto">
          <a:xfrm>
            <a:off x="2464416" y="419697"/>
            <a:ext cx="129817" cy="71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1" tIns="32140" rIns="64281" bIns="32140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853921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245" y="2223064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85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 marL="685800" indent="-228600">
              <a:buSzPct val="80000"/>
              <a:buFont typeface="Wingdings" panose="05000000000000000000" pitchFamily="2" charset="2"/>
              <a:buChar char="Ø"/>
              <a:defRPr>
                <a:solidFill>
                  <a:schemeClr val="tx2"/>
                </a:solidFill>
              </a:defRPr>
            </a:lvl2pPr>
            <a:lvl3pPr marL="1143000" indent="-228600">
              <a:buSzPct val="80000"/>
              <a:buFont typeface="Courier New" panose="02070309020205020404" pitchFamily="49" charset="0"/>
              <a:buChar char="o"/>
              <a:defRPr sz="22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21B0AE69-EC20-A441-8A2C-82937E6048D7}" type="datetimeFigureOut">
              <a:rPr lang="en-US" sz="1800" smtClean="0">
                <a:solidFill>
                  <a:srgbClr val="44546A"/>
                </a:solidFill>
              </a:rPr>
              <a:pPr defTabSz="914400"/>
              <a:t>8/2/2018</a:t>
            </a:fld>
            <a:endParaRPr lang="en-US" sz="1800" dirty="0">
              <a:solidFill>
                <a:srgbClr val="44546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endParaRPr lang="en-US" sz="1800">
              <a:solidFill>
                <a:srgbClr val="44546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0B3C42A-8389-E643-BED3-C2D21654D5DF}" type="slidenum">
              <a:rPr lang="en-US" sz="1800" smtClean="0">
                <a:solidFill>
                  <a:srgbClr val="44546A"/>
                </a:solidFill>
              </a:rPr>
              <a:pPr defTabSz="914400"/>
              <a:t>‹#›</a:t>
            </a:fld>
            <a:endParaRPr lang="en-US" sz="1800">
              <a:solidFill>
                <a:srgbClr val="44546A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1162843"/>
            <a:ext cx="7886700" cy="1325563"/>
          </a:xfrm>
        </p:spPr>
        <p:txBody>
          <a:bodyPr>
            <a:normAutofit/>
          </a:bodyPr>
          <a:lstStyle>
            <a:lvl1pPr>
              <a:defRPr sz="4400" b="1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68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21B0AE69-EC20-A441-8A2C-82937E6048D7}" type="datetimeFigureOut">
              <a:rPr lang="en-US" sz="1800" smtClean="0">
                <a:solidFill>
                  <a:srgbClr val="44546A"/>
                </a:solidFill>
              </a:rPr>
              <a:pPr defTabSz="914400"/>
              <a:t>8/2/2018</a:t>
            </a:fld>
            <a:endParaRPr lang="en-US" sz="1800" dirty="0">
              <a:solidFill>
                <a:srgbClr val="44546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endParaRPr lang="en-US" sz="1800">
              <a:solidFill>
                <a:srgbClr val="44546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0B3C42A-8389-E643-BED3-C2D21654D5DF}" type="slidenum">
              <a:rPr lang="en-US" sz="1800" smtClean="0">
                <a:solidFill>
                  <a:srgbClr val="44546A"/>
                </a:solidFill>
              </a:rPr>
              <a:pPr defTabSz="914400"/>
              <a:t>‹#›</a:t>
            </a:fld>
            <a:endParaRPr lang="en-US" sz="180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93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2592279"/>
            <a:ext cx="3886200" cy="3584683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 marL="685800" indent="-228600">
              <a:buSzPct val="80000"/>
              <a:buFont typeface="Wingdings" panose="05000000000000000000" pitchFamily="2" charset="2"/>
              <a:buChar char="Ø"/>
              <a:defRPr>
                <a:solidFill>
                  <a:schemeClr val="tx2"/>
                </a:solidFill>
              </a:defRPr>
            </a:lvl2pPr>
            <a:lvl3pPr marL="1143000" indent="-228600">
              <a:buSzPct val="80000"/>
              <a:buFont typeface="Courier New" panose="02070309020205020404" pitchFamily="49" charset="0"/>
              <a:buChar char="o"/>
              <a:defRPr sz="22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592279"/>
            <a:ext cx="3886200" cy="3584684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 marL="685800" indent="-228600">
              <a:buSzPct val="80000"/>
              <a:buFont typeface="Wingdings" panose="05000000000000000000" pitchFamily="2" charset="2"/>
              <a:buChar char="Ø"/>
              <a:defRPr>
                <a:solidFill>
                  <a:schemeClr val="tx2"/>
                </a:solidFill>
              </a:defRPr>
            </a:lvl2pPr>
            <a:lvl3pPr marL="1143000" indent="-228600">
              <a:buSzPct val="80000"/>
              <a:buFont typeface="Courier New" panose="02070309020205020404" pitchFamily="49" charset="0"/>
              <a:buChar char="o"/>
              <a:defRPr sz="22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21B0AE69-EC20-A441-8A2C-82937E6048D7}" type="datetimeFigureOut">
              <a:rPr lang="en-US" sz="1800" smtClean="0">
                <a:solidFill>
                  <a:srgbClr val="44546A"/>
                </a:solidFill>
              </a:rPr>
              <a:pPr defTabSz="914400"/>
              <a:t>8/2/2018</a:t>
            </a:fld>
            <a:endParaRPr lang="en-US" sz="1800" dirty="0">
              <a:solidFill>
                <a:srgbClr val="44546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endParaRPr lang="en-US" sz="1800">
              <a:solidFill>
                <a:srgbClr val="44546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0B3C42A-8389-E643-BED3-C2D21654D5DF}" type="slidenum">
              <a:rPr lang="en-US" sz="1800" smtClean="0">
                <a:solidFill>
                  <a:srgbClr val="44546A"/>
                </a:solidFill>
              </a:rPr>
              <a:pPr defTabSz="914400"/>
              <a:t>‹#›</a:t>
            </a:fld>
            <a:endParaRPr lang="en-US" sz="180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76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03179"/>
            <a:ext cx="7886700" cy="758534"/>
          </a:xfrm>
        </p:spPr>
        <p:txBody>
          <a:bodyPr>
            <a:normAutofit/>
          </a:bodyPr>
          <a:lstStyle>
            <a:lvl1pPr>
              <a:defRPr sz="4400" b="1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761713"/>
            <a:ext cx="3868340" cy="81438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76099"/>
            <a:ext cx="3868340" cy="3684588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 marL="685800" indent="-228600">
              <a:buSzPct val="80000"/>
              <a:buFont typeface="Wingdings" panose="05000000000000000000" pitchFamily="2" charset="2"/>
              <a:buChar char="Ø"/>
              <a:defRPr>
                <a:solidFill>
                  <a:schemeClr val="tx2"/>
                </a:solidFill>
              </a:defRPr>
            </a:lvl2pPr>
            <a:lvl3pPr marL="1143000" indent="-228600">
              <a:buSzPct val="80000"/>
              <a:buFont typeface="Courier New" panose="02070309020205020404" pitchFamily="49" charset="0"/>
              <a:buChar char="o"/>
              <a:defRPr sz="22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761713"/>
            <a:ext cx="3887391" cy="81438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76099"/>
            <a:ext cx="3887391" cy="3684588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 marL="685800" indent="-228600">
              <a:buSzPct val="80000"/>
              <a:buFont typeface="Wingdings" panose="05000000000000000000" pitchFamily="2" charset="2"/>
              <a:buChar char="Ø"/>
              <a:defRPr>
                <a:solidFill>
                  <a:schemeClr val="tx2"/>
                </a:solidFill>
              </a:defRPr>
            </a:lvl2pPr>
            <a:lvl3pPr marL="1257300" indent="-342900">
              <a:buSzPct val="8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21B0AE69-EC20-A441-8A2C-82937E6048D7}" type="datetimeFigureOut">
              <a:rPr lang="en-US" sz="1800" smtClean="0">
                <a:solidFill>
                  <a:srgbClr val="44546A"/>
                </a:solidFill>
              </a:rPr>
              <a:pPr defTabSz="914400"/>
              <a:t>8/2/2018</a:t>
            </a:fld>
            <a:endParaRPr lang="en-US" sz="1800" dirty="0">
              <a:solidFill>
                <a:srgbClr val="44546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endParaRPr lang="en-US" sz="1800">
              <a:solidFill>
                <a:srgbClr val="44546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0B3C42A-8389-E643-BED3-C2D21654D5DF}" type="slidenum">
              <a:rPr lang="en-US" sz="1800" smtClean="0">
                <a:solidFill>
                  <a:srgbClr val="44546A"/>
                </a:solidFill>
              </a:rPr>
              <a:pPr defTabSz="914400"/>
              <a:t>‹#›</a:t>
            </a:fld>
            <a:endParaRPr lang="en-US" sz="180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9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1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21B0AE69-EC20-A441-8A2C-82937E6048D7}" type="datetimeFigureOut">
              <a:rPr lang="en-US" sz="1800" smtClean="0">
                <a:solidFill>
                  <a:srgbClr val="44546A"/>
                </a:solidFill>
              </a:rPr>
              <a:pPr defTabSz="914400"/>
              <a:t>8/2/2018</a:t>
            </a:fld>
            <a:endParaRPr lang="en-US" sz="1800" dirty="0">
              <a:solidFill>
                <a:srgbClr val="44546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endParaRPr lang="en-US" sz="1800">
              <a:solidFill>
                <a:srgbClr val="44546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400"/>
            <a:fld id="{F0B3C42A-8389-E643-BED3-C2D21654D5DF}" type="slidenum">
              <a:rPr lang="en-US" sz="1800" smtClean="0">
                <a:solidFill>
                  <a:srgbClr val="44546A"/>
                </a:solidFill>
              </a:rPr>
              <a:pPr defTabSz="914400"/>
              <a:t>‹#›</a:t>
            </a:fld>
            <a:endParaRPr lang="en-US" sz="180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67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/>
          </p:cNvSpPr>
          <p:nvPr userDrawn="1"/>
        </p:nvSpPr>
        <p:spPr bwMode="auto">
          <a:xfrm>
            <a:off x="0" y="0"/>
            <a:ext cx="9144000" cy="558800"/>
          </a:xfrm>
          <a:prstGeom prst="rect">
            <a:avLst/>
          </a:prstGeom>
          <a:solidFill>
            <a:srgbClr val="111037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b="0" i="0" dirty="0">
              <a:latin typeface="Franklin Gothic Medium Regular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52" y="91440"/>
            <a:ext cx="2486108" cy="731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579" y="44665"/>
            <a:ext cx="825069" cy="8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8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3" r:id="rId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+mj-lt"/>
          <a:ea typeface="+mj-ea"/>
          <a:cs typeface="+mj-cs"/>
          <a:sym typeface="Franklin Gothic Demi Con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9pPr>
    </p:titleStyle>
    <p:bodyStyle>
      <a:lvl1pPr marL="241093" indent="-24109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68" indent="-200911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643" indent="-160729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5101" indent="-160729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558" indent="-160729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7644" y="116284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662083"/>
            <a:ext cx="7886700" cy="3514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52" y="91440"/>
            <a:ext cx="2486108" cy="731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579" y="44665"/>
            <a:ext cx="825069" cy="8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02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panose="05000000000000000000" pitchFamily="2" charset="2"/>
        <a:buChar char="Ø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PN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geomorphology.uconn.ed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.uconn.edu/caterpillar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31659"/>
            <a:ext cx="9144000" cy="712929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4003645"/>
            <a:ext cx="7305667" cy="160615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+mj-lt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defTabSz="914400"/>
            <a:r>
              <a:rPr lang="en-US" sz="4400" i="1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“The </a:t>
            </a:r>
            <a:r>
              <a:rPr lang="en-US" sz="4400" i="1" kern="0" dirty="0" smtClean="0">
                <a:solidFill>
                  <a:schemeClr val="bg1"/>
                </a:solidFill>
              </a:rPr>
              <a:t>location </a:t>
            </a:r>
            <a:r>
              <a:rPr lang="en-US" sz="4400" i="1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of anything</a:t>
            </a:r>
            <a:endParaRPr lang="en-US" sz="4400" i="1" kern="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38333" y="4645375"/>
            <a:ext cx="7305667" cy="160615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+mj-lt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defTabSz="914400"/>
            <a:r>
              <a:rPr lang="en-US" sz="4400" i="1" kern="0" dirty="0" smtClean="0">
                <a:solidFill>
                  <a:schemeClr val="bg1"/>
                </a:solidFill>
              </a:rPr>
              <a:t>is </a:t>
            </a:r>
            <a:r>
              <a:rPr lang="en-US" sz="4400" i="1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becoming</a:t>
            </a:r>
            <a:r>
              <a:rPr lang="en-US" sz="4400" i="1" kern="0" dirty="0" smtClean="0">
                <a:solidFill>
                  <a:schemeClr val="bg1"/>
                </a:solidFill>
              </a:rPr>
              <a:t> everything.” </a:t>
            </a:r>
          </a:p>
          <a:p>
            <a:pPr defTabSz="914400"/>
            <a:r>
              <a:rPr lang="en-US" sz="2800" i="1" kern="0" dirty="0" smtClean="0">
                <a:solidFill>
                  <a:schemeClr val="bg1"/>
                </a:solidFill>
              </a:rPr>
              <a:t>				-</a:t>
            </a:r>
            <a:r>
              <a:rPr lang="en-US" sz="1800" i="1" kern="0" dirty="0" smtClean="0">
                <a:solidFill>
                  <a:schemeClr val="bg1"/>
                </a:solidFill>
              </a:rPr>
              <a:t>Geospatial </a:t>
            </a:r>
            <a:r>
              <a:rPr lang="en-US" sz="1800" i="1" kern="0" dirty="0" smtClean="0">
                <a:solidFill>
                  <a:schemeClr val="bg1"/>
                </a:solidFill>
              </a:rPr>
              <a:t>Revolution Project</a:t>
            </a:r>
            <a:endParaRPr lang="en-US" sz="1800" i="1" kern="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7" y="48950"/>
            <a:ext cx="183574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5417" y="1183071"/>
            <a:ext cx="8810513" cy="160615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+mj-lt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defTabSz="914400"/>
            <a:r>
              <a:rPr lang="en-US" sz="6000" kern="0" dirty="0" smtClean="0">
                <a:solidFill>
                  <a:schemeClr val="bg1"/>
                </a:solidFill>
              </a:rPr>
              <a:t>A (brief) Introduction to Geospatial Science &amp; CT ECO</a:t>
            </a:r>
            <a:endParaRPr lang="en-US" sz="6000" kern="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00751" y="5736230"/>
            <a:ext cx="23695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http://geospatialrevolution.psu.edu/</a:t>
            </a:r>
          </a:p>
        </p:txBody>
      </p:sp>
    </p:spTree>
    <p:extLst>
      <p:ext uri="{BB962C8B-B14F-4D97-AF65-F5344CB8AC3E}">
        <p14:creationId xmlns:p14="http://schemas.microsoft.com/office/powerpoint/2010/main" val="7634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90474"/>
            <a:ext cx="9144000" cy="712929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51534" y="890474"/>
            <a:ext cx="7048871" cy="98394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+mj-lt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defTabSz="914400"/>
            <a:r>
              <a:rPr lang="en-US" sz="4400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Global Positioning System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97160" y="2732439"/>
            <a:ext cx="7801115" cy="98394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+mj-lt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defTabSz="914400"/>
            <a:r>
              <a:rPr lang="en-US" sz="5400" kern="0" dirty="0" smtClean="0">
                <a:solidFill>
                  <a:schemeClr val="bg1"/>
                </a:solidFill>
              </a:rPr>
              <a:t>“GPS is a miracle of science and technology”</a:t>
            </a:r>
            <a:endParaRPr lang="en-US" sz="54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80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537"/>
            <a:ext cx="9144000" cy="677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0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8099" y="1638384"/>
            <a:ext cx="6000507" cy="4500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189" y="1004429"/>
            <a:ext cx="2924227" cy="2339382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001985" y="3439886"/>
            <a:ext cx="4435930" cy="182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111037"/>
                </a:solidFill>
                <a:latin typeface="+mj-lt"/>
              </a:rPr>
              <a:t>24</a:t>
            </a:r>
            <a:r>
              <a:rPr lang="en-US" sz="2200" dirty="0">
                <a:solidFill>
                  <a:srgbClr val="111037"/>
                </a:solidFill>
                <a:latin typeface="+mj-lt"/>
              </a:rPr>
              <a:t>+ GPS satellites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111037"/>
                </a:solidFill>
                <a:latin typeface="+mj-lt"/>
              </a:rPr>
              <a:t>Six orbital planes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111037"/>
                </a:solidFill>
                <a:latin typeface="+mj-lt"/>
              </a:rPr>
              <a:t>4+ satellites per orbit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111037"/>
                </a:solidFill>
                <a:latin typeface="+mj-lt"/>
              </a:rPr>
              <a:t>Altitude ~ 12,600 miles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111037"/>
                </a:solidFill>
                <a:latin typeface="+mj-lt"/>
              </a:rPr>
              <a:t>Each makes two orbits per day </a:t>
            </a:r>
          </a:p>
        </p:txBody>
      </p:sp>
      <p:pic>
        <p:nvPicPr>
          <p:cNvPr id="6" name="Picture 25" descr="BS00538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581" y="1419790"/>
            <a:ext cx="833552" cy="75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28"/>
          <p:cNvSpPr>
            <a:spLocks noChangeShapeType="1"/>
          </p:cNvSpPr>
          <p:nvPr/>
        </p:nvSpPr>
        <p:spPr bwMode="auto">
          <a:xfrm flipH="1">
            <a:off x="1895021" y="2070606"/>
            <a:ext cx="3286579" cy="870162"/>
          </a:xfrm>
          <a:prstGeom prst="line">
            <a:avLst/>
          </a:prstGeom>
          <a:noFill/>
          <a:ln w="44450">
            <a:solidFill>
              <a:srgbClr val="FFFF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 rot="20743608">
            <a:off x="1379655" y="2208619"/>
            <a:ext cx="38713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D = T x 186,000 mi/sec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1985" y="5394601"/>
            <a:ext cx="38541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11037"/>
                </a:solidFill>
                <a:latin typeface="+mj-lt"/>
              </a:rPr>
              <a:t>The distance to a satellite is determined by measuring how long it takes the radio signal to travel from the satellite to the GPS receiver.</a:t>
            </a:r>
          </a:p>
        </p:txBody>
      </p:sp>
    </p:spTree>
    <p:extLst>
      <p:ext uri="{BB962C8B-B14F-4D97-AF65-F5344CB8AC3E}">
        <p14:creationId xmlns:p14="http://schemas.microsoft.com/office/powerpoint/2010/main" val="283499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Z:\CLEAR\CLEAR Photos\GPS training for Land Trust 4-13\GPS for Land Trusts_42013_3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5452"/>
            <a:ext cx="1140770" cy="171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clear.uconn.edu/geospatial/images/index/gallery_teaching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0771" y="890292"/>
            <a:ext cx="3596640" cy="172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35" y="905453"/>
            <a:ext cx="1283366" cy="1711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411" y="905453"/>
            <a:ext cx="1295200" cy="1726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2611" y="905453"/>
            <a:ext cx="1850827" cy="1726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761" y="2441144"/>
            <a:ext cx="4621997" cy="46219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395" y="3130915"/>
            <a:ext cx="1800607" cy="32410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35" y="2704421"/>
            <a:ext cx="2217627" cy="4094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"/>
          <a:stretch/>
        </p:blipFill>
        <p:spPr>
          <a:xfrm>
            <a:off x="5365887" y="2748262"/>
            <a:ext cx="4517405" cy="4019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46" y="3098062"/>
            <a:ext cx="1724289" cy="2971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54" y="5456295"/>
            <a:ext cx="1277516" cy="12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4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70" y="1111173"/>
            <a:ext cx="8400604" cy="894952"/>
          </a:xfrm>
        </p:spPr>
        <p:txBody>
          <a:bodyPr/>
          <a:lstStyle/>
          <a:p>
            <a:r>
              <a:rPr lang="en-US" dirty="0" smtClean="0">
                <a:latin typeface="Franklin Gothic Demi Cond" panose="020B0706030402020204" pitchFamily="34" charset="0"/>
              </a:rPr>
              <a:t>DEMO: CT ECO Fish Viewer</a:t>
            </a:r>
            <a:endParaRPr lang="en-US" dirty="0">
              <a:latin typeface="Franklin Gothic Demi Cond" panose="020B07060304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33" y="2312894"/>
            <a:ext cx="4459562" cy="3883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9263" y="2604327"/>
            <a:ext cx="390984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http://cteco.uconn.edu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32" y="2679633"/>
            <a:ext cx="3993535" cy="2380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601" y="3428999"/>
            <a:ext cx="1774522" cy="13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4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3882" y="949439"/>
            <a:ext cx="4770885" cy="580470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5944" y="3416123"/>
            <a:ext cx="3581399" cy="1924200"/>
            <a:chOff x="195944" y="3211286"/>
            <a:chExt cx="3875314" cy="21635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944" y="3450621"/>
              <a:ext cx="3875314" cy="1924200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 bwMode="auto">
            <a:xfrm>
              <a:off x="1034143" y="3211286"/>
              <a:ext cx="1915886" cy="489857"/>
            </a:xfrm>
            <a:custGeom>
              <a:avLst/>
              <a:gdLst>
                <a:gd name="connsiteX0" fmla="*/ 0 w 1915886"/>
                <a:gd name="connsiteY0" fmla="*/ 65314 h 489857"/>
                <a:gd name="connsiteX1" fmla="*/ 0 w 1915886"/>
                <a:gd name="connsiteY1" fmla="*/ 65314 h 489857"/>
                <a:gd name="connsiteX2" fmla="*/ 152400 w 1915886"/>
                <a:gd name="connsiteY2" fmla="*/ 304800 h 489857"/>
                <a:gd name="connsiteX3" fmla="*/ 185057 w 1915886"/>
                <a:gd name="connsiteY3" fmla="*/ 315685 h 489857"/>
                <a:gd name="connsiteX4" fmla="*/ 228600 w 1915886"/>
                <a:gd name="connsiteY4" fmla="*/ 359228 h 489857"/>
                <a:gd name="connsiteX5" fmla="*/ 381000 w 1915886"/>
                <a:gd name="connsiteY5" fmla="*/ 337457 h 489857"/>
                <a:gd name="connsiteX6" fmla="*/ 402771 w 1915886"/>
                <a:gd name="connsiteY6" fmla="*/ 315685 h 489857"/>
                <a:gd name="connsiteX7" fmla="*/ 446314 w 1915886"/>
                <a:gd name="connsiteY7" fmla="*/ 326571 h 489857"/>
                <a:gd name="connsiteX8" fmla="*/ 533400 w 1915886"/>
                <a:gd name="connsiteY8" fmla="*/ 348343 h 489857"/>
                <a:gd name="connsiteX9" fmla="*/ 783771 w 1915886"/>
                <a:gd name="connsiteY9" fmla="*/ 359228 h 489857"/>
                <a:gd name="connsiteX10" fmla="*/ 849086 w 1915886"/>
                <a:gd name="connsiteY10" fmla="*/ 381000 h 489857"/>
                <a:gd name="connsiteX11" fmla="*/ 914400 w 1915886"/>
                <a:gd name="connsiteY11" fmla="*/ 413657 h 489857"/>
                <a:gd name="connsiteX12" fmla="*/ 1001486 w 1915886"/>
                <a:gd name="connsiteY12" fmla="*/ 424543 h 489857"/>
                <a:gd name="connsiteX13" fmla="*/ 1066800 w 1915886"/>
                <a:gd name="connsiteY13" fmla="*/ 435428 h 489857"/>
                <a:gd name="connsiteX14" fmla="*/ 1208314 w 1915886"/>
                <a:gd name="connsiteY14" fmla="*/ 424543 h 489857"/>
                <a:gd name="connsiteX15" fmla="*/ 1240971 w 1915886"/>
                <a:gd name="connsiteY15" fmla="*/ 446314 h 489857"/>
                <a:gd name="connsiteX16" fmla="*/ 1295400 w 1915886"/>
                <a:gd name="connsiteY16" fmla="*/ 489857 h 489857"/>
                <a:gd name="connsiteX17" fmla="*/ 1349828 w 1915886"/>
                <a:gd name="connsiteY17" fmla="*/ 478971 h 489857"/>
                <a:gd name="connsiteX18" fmla="*/ 1491343 w 1915886"/>
                <a:gd name="connsiteY18" fmla="*/ 457200 h 489857"/>
                <a:gd name="connsiteX19" fmla="*/ 1502228 w 1915886"/>
                <a:gd name="connsiteY19" fmla="*/ 424543 h 489857"/>
                <a:gd name="connsiteX20" fmla="*/ 1556657 w 1915886"/>
                <a:gd name="connsiteY20" fmla="*/ 381000 h 489857"/>
                <a:gd name="connsiteX21" fmla="*/ 1621971 w 1915886"/>
                <a:gd name="connsiteY21" fmla="*/ 359228 h 489857"/>
                <a:gd name="connsiteX22" fmla="*/ 1676400 w 1915886"/>
                <a:gd name="connsiteY22" fmla="*/ 315685 h 489857"/>
                <a:gd name="connsiteX23" fmla="*/ 1752600 w 1915886"/>
                <a:gd name="connsiteY23" fmla="*/ 304800 h 489857"/>
                <a:gd name="connsiteX24" fmla="*/ 1796143 w 1915886"/>
                <a:gd name="connsiteY24" fmla="*/ 293914 h 489857"/>
                <a:gd name="connsiteX25" fmla="*/ 1872343 w 1915886"/>
                <a:gd name="connsiteY25" fmla="*/ 228600 h 489857"/>
                <a:gd name="connsiteX26" fmla="*/ 1894114 w 1915886"/>
                <a:gd name="connsiteY26" fmla="*/ 206828 h 489857"/>
                <a:gd name="connsiteX27" fmla="*/ 1915886 w 1915886"/>
                <a:gd name="connsiteY27" fmla="*/ 185057 h 489857"/>
                <a:gd name="connsiteX28" fmla="*/ 1883228 w 1915886"/>
                <a:gd name="connsiteY28" fmla="*/ 108857 h 489857"/>
                <a:gd name="connsiteX29" fmla="*/ 1861457 w 1915886"/>
                <a:gd name="connsiteY29" fmla="*/ 87085 h 489857"/>
                <a:gd name="connsiteX30" fmla="*/ 1796143 w 1915886"/>
                <a:gd name="connsiteY30" fmla="*/ 65314 h 489857"/>
                <a:gd name="connsiteX31" fmla="*/ 1415143 w 1915886"/>
                <a:gd name="connsiteY31" fmla="*/ 87085 h 489857"/>
                <a:gd name="connsiteX32" fmla="*/ 794657 w 1915886"/>
                <a:gd name="connsiteY32" fmla="*/ 76200 h 489857"/>
                <a:gd name="connsiteX33" fmla="*/ 718457 w 1915886"/>
                <a:gd name="connsiteY33" fmla="*/ 54428 h 489857"/>
                <a:gd name="connsiteX34" fmla="*/ 653143 w 1915886"/>
                <a:gd name="connsiteY34" fmla="*/ 32657 h 489857"/>
                <a:gd name="connsiteX35" fmla="*/ 576943 w 1915886"/>
                <a:gd name="connsiteY35" fmla="*/ 10885 h 489857"/>
                <a:gd name="connsiteX36" fmla="*/ 500743 w 1915886"/>
                <a:gd name="connsiteY36" fmla="*/ 0 h 489857"/>
                <a:gd name="connsiteX37" fmla="*/ 326571 w 1915886"/>
                <a:gd name="connsiteY37" fmla="*/ 10885 h 489857"/>
                <a:gd name="connsiteX38" fmla="*/ 250371 w 1915886"/>
                <a:gd name="connsiteY38" fmla="*/ 65314 h 489857"/>
                <a:gd name="connsiteX39" fmla="*/ 206828 w 1915886"/>
                <a:gd name="connsiteY39" fmla="*/ 87085 h 489857"/>
                <a:gd name="connsiteX40" fmla="*/ 65314 w 1915886"/>
                <a:gd name="connsiteY40" fmla="*/ 65314 h 489857"/>
                <a:gd name="connsiteX41" fmla="*/ 0 w 1915886"/>
                <a:gd name="connsiteY41" fmla="*/ 65314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915886" h="489857">
                  <a:moveTo>
                    <a:pt x="0" y="65314"/>
                  </a:moveTo>
                  <a:lnTo>
                    <a:pt x="0" y="65314"/>
                  </a:lnTo>
                  <a:cubicBezTo>
                    <a:pt x="50800" y="145143"/>
                    <a:pt x="96158" y="228708"/>
                    <a:pt x="152400" y="304800"/>
                  </a:cubicBezTo>
                  <a:cubicBezTo>
                    <a:pt x="159220" y="314027"/>
                    <a:pt x="175720" y="309016"/>
                    <a:pt x="185057" y="315685"/>
                  </a:cubicBezTo>
                  <a:cubicBezTo>
                    <a:pt x="201760" y="327616"/>
                    <a:pt x="228600" y="359228"/>
                    <a:pt x="228600" y="359228"/>
                  </a:cubicBezTo>
                  <a:cubicBezTo>
                    <a:pt x="230458" y="359059"/>
                    <a:pt x="347343" y="357652"/>
                    <a:pt x="381000" y="337457"/>
                  </a:cubicBezTo>
                  <a:cubicBezTo>
                    <a:pt x="389801" y="332176"/>
                    <a:pt x="395514" y="322942"/>
                    <a:pt x="402771" y="315685"/>
                  </a:cubicBezTo>
                  <a:cubicBezTo>
                    <a:pt x="417285" y="319314"/>
                    <a:pt x="431929" y="322461"/>
                    <a:pt x="446314" y="326571"/>
                  </a:cubicBezTo>
                  <a:cubicBezTo>
                    <a:pt x="483242" y="337122"/>
                    <a:pt x="489136" y="345181"/>
                    <a:pt x="533400" y="348343"/>
                  </a:cubicBezTo>
                  <a:cubicBezTo>
                    <a:pt x="616724" y="354295"/>
                    <a:pt x="700314" y="355600"/>
                    <a:pt x="783771" y="359228"/>
                  </a:cubicBezTo>
                  <a:cubicBezTo>
                    <a:pt x="805543" y="366485"/>
                    <a:pt x="829991" y="368270"/>
                    <a:pt x="849086" y="381000"/>
                  </a:cubicBezTo>
                  <a:cubicBezTo>
                    <a:pt x="875231" y="398430"/>
                    <a:pt x="883416" y="408023"/>
                    <a:pt x="914400" y="413657"/>
                  </a:cubicBezTo>
                  <a:cubicBezTo>
                    <a:pt x="943183" y="418890"/>
                    <a:pt x="972525" y="420406"/>
                    <a:pt x="1001486" y="424543"/>
                  </a:cubicBezTo>
                  <a:cubicBezTo>
                    <a:pt x="1023336" y="427664"/>
                    <a:pt x="1045029" y="431800"/>
                    <a:pt x="1066800" y="435428"/>
                  </a:cubicBezTo>
                  <a:cubicBezTo>
                    <a:pt x="1171836" y="409170"/>
                    <a:pt x="1124545" y="407789"/>
                    <a:pt x="1208314" y="424543"/>
                  </a:cubicBezTo>
                  <a:cubicBezTo>
                    <a:pt x="1219200" y="431800"/>
                    <a:pt x="1230755" y="438141"/>
                    <a:pt x="1240971" y="446314"/>
                  </a:cubicBezTo>
                  <a:cubicBezTo>
                    <a:pt x="1318539" y="508366"/>
                    <a:pt x="1194871" y="422836"/>
                    <a:pt x="1295400" y="489857"/>
                  </a:cubicBezTo>
                  <a:cubicBezTo>
                    <a:pt x="1313543" y="486228"/>
                    <a:pt x="1331488" y="481416"/>
                    <a:pt x="1349828" y="478971"/>
                  </a:cubicBezTo>
                  <a:cubicBezTo>
                    <a:pt x="1490153" y="460261"/>
                    <a:pt x="1417782" y="481719"/>
                    <a:pt x="1491343" y="457200"/>
                  </a:cubicBezTo>
                  <a:cubicBezTo>
                    <a:pt x="1494971" y="446314"/>
                    <a:pt x="1496325" y="434382"/>
                    <a:pt x="1502228" y="424543"/>
                  </a:cubicBezTo>
                  <a:cubicBezTo>
                    <a:pt x="1510453" y="410834"/>
                    <a:pt x="1544521" y="386394"/>
                    <a:pt x="1556657" y="381000"/>
                  </a:cubicBezTo>
                  <a:cubicBezTo>
                    <a:pt x="1577628" y="371679"/>
                    <a:pt x="1621971" y="359228"/>
                    <a:pt x="1621971" y="359228"/>
                  </a:cubicBezTo>
                  <a:cubicBezTo>
                    <a:pt x="1636064" y="345135"/>
                    <a:pt x="1656785" y="321569"/>
                    <a:pt x="1676400" y="315685"/>
                  </a:cubicBezTo>
                  <a:cubicBezTo>
                    <a:pt x="1700976" y="308312"/>
                    <a:pt x="1727356" y="309390"/>
                    <a:pt x="1752600" y="304800"/>
                  </a:cubicBezTo>
                  <a:cubicBezTo>
                    <a:pt x="1767320" y="302124"/>
                    <a:pt x="1781629" y="297543"/>
                    <a:pt x="1796143" y="293914"/>
                  </a:cubicBezTo>
                  <a:cubicBezTo>
                    <a:pt x="1845878" y="260758"/>
                    <a:pt x="1819551" y="281392"/>
                    <a:pt x="1872343" y="228600"/>
                  </a:cubicBezTo>
                  <a:lnTo>
                    <a:pt x="1894114" y="206828"/>
                  </a:lnTo>
                  <a:lnTo>
                    <a:pt x="1915886" y="185057"/>
                  </a:lnTo>
                  <a:cubicBezTo>
                    <a:pt x="1904952" y="141324"/>
                    <a:pt x="1910566" y="143029"/>
                    <a:pt x="1883228" y="108857"/>
                  </a:cubicBezTo>
                  <a:cubicBezTo>
                    <a:pt x="1876817" y="100843"/>
                    <a:pt x="1870637" y="91675"/>
                    <a:pt x="1861457" y="87085"/>
                  </a:cubicBezTo>
                  <a:cubicBezTo>
                    <a:pt x="1840931" y="76822"/>
                    <a:pt x="1796143" y="65314"/>
                    <a:pt x="1796143" y="65314"/>
                  </a:cubicBezTo>
                  <a:cubicBezTo>
                    <a:pt x="1675262" y="74613"/>
                    <a:pt x="1532463" y="87085"/>
                    <a:pt x="1415143" y="87085"/>
                  </a:cubicBezTo>
                  <a:cubicBezTo>
                    <a:pt x="1208283" y="87085"/>
                    <a:pt x="1001486" y="79828"/>
                    <a:pt x="794657" y="76200"/>
                  </a:cubicBezTo>
                  <a:cubicBezTo>
                    <a:pt x="684936" y="39625"/>
                    <a:pt x="855106" y="95423"/>
                    <a:pt x="718457" y="54428"/>
                  </a:cubicBezTo>
                  <a:cubicBezTo>
                    <a:pt x="696476" y="47834"/>
                    <a:pt x="674914" y="39914"/>
                    <a:pt x="653143" y="32657"/>
                  </a:cubicBezTo>
                  <a:cubicBezTo>
                    <a:pt x="625162" y="23330"/>
                    <a:pt x="607015" y="16353"/>
                    <a:pt x="576943" y="10885"/>
                  </a:cubicBezTo>
                  <a:cubicBezTo>
                    <a:pt x="551699" y="6295"/>
                    <a:pt x="526143" y="3628"/>
                    <a:pt x="500743" y="0"/>
                  </a:cubicBezTo>
                  <a:cubicBezTo>
                    <a:pt x="442686" y="3628"/>
                    <a:pt x="384422" y="4796"/>
                    <a:pt x="326571" y="10885"/>
                  </a:cubicBezTo>
                  <a:cubicBezTo>
                    <a:pt x="267984" y="17052"/>
                    <a:pt x="313579" y="33711"/>
                    <a:pt x="250371" y="65314"/>
                  </a:cubicBezTo>
                  <a:lnTo>
                    <a:pt x="206828" y="87085"/>
                  </a:lnTo>
                  <a:cubicBezTo>
                    <a:pt x="134049" y="79808"/>
                    <a:pt x="117621" y="86238"/>
                    <a:pt x="65314" y="65314"/>
                  </a:cubicBezTo>
                  <a:cubicBezTo>
                    <a:pt x="57781" y="62301"/>
                    <a:pt x="10886" y="65314"/>
                    <a:pt x="0" y="65314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668486" y="4702629"/>
              <a:ext cx="402772" cy="1850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4281" y="4979748"/>
            <a:ext cx="165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111037"/>
                </a:solidFill>
                <a:latin typeface="+mj-lt"/>
              </a:rPr>
              <a:t>The Real World</a:t>
            </a:r>
            <a:endParaRPr lang="en-US" sz="1800" dirty="0">
              <a:solidFill>
                <a:srgbClr val="111037"/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2917371" y="1666754"/>
            <a:ext cx="1306286" cy="1962228"/>
          </a:xfrm>
          <a:prstGeom prst="line">
            <a:avLst/>
          </a:prstGeom>
          <a:ln>
            <a:solidFill>
              <a:schemeClr val="tx2"/>
            </a:solidFill>
          </a:ln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2626853" y="5164414"/>
            <a:ext cx="1596804" cy="856170"/>
          </a:xfrm>
          <a:prstGeom prst="line">
            <a:avLst/>
          </a:prstGeom>
          <a:ln>
            <a:solidFill>
              <a:schemeClr val="tx2"/>
            </a:solidFill>
          </a:ln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-202179" y="959089"/>
            <a:ext cx="5057207" cy="98394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+mj-lt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defTabSz="914400"/>
            <a:r>
              <a:rPr lang="en-US" sz="3600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Geographic Information System (GIS)</a:t>
            </a:r>
          </a:p>
        </p:txBody>
      </p:sp>
    </p:spTree>
    <p:extLst>
      <p:ext uri="{BB962C8B-B14F-4D97-AF65-F5344CB8AC3E}">
        <p14:creationId xmlns:p14="http://schemas.microsoft.com/office/powerpoint/2010/main" val="136843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07" y="1136736"/>
            <a:ext cx="8400604" cy="894952"/>
          </a:xfrm>
        </p:spPr>
        <p:txBody>
          <a:bodyPr/>
          <a:lstStyle/>
          <a:p>
            <a:r>
              <a:rPr lang="en-US" dirty="0" smtClean="0">
                <a:latin typeface="Franklin Gothic Demi Cond" panose="020B0706030402020204" pitchFamily="34" charset="0"/>
              </a:rPr>
              <a:t>DEMO: CT ECO Map Catalog &amp; Viewers</a:t>
            </a:r>
            <a:endParaRPr lang="en-US" dirty="0">
              <a:latin typeface="Franklin Gothic Demi Cond" panose="020B07060304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78" y="2151530"/>
            <a:ext cx="4212136" cy="4001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9263" y="2604327"/>
            <a:ext cx="390984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http://cteco.uconn.edu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956" y="3377874"/>
            <a:ext cx="1785097" cy="1366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23" y="2441986"/>
            <a:ext cx="3776158" cy="26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4093"/>
            <a:ext cx="9144000" cy="7129294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71442" y="1740647"/>
            <a:ext cx="7801115" cy="98394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+mj-lt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defTabSz="914400"/>
            <a:r>
              <a:rPr lang="en-US" sz="5400" kern="0" dirty="0" smtClean="0">
                <a:solidFill>
                  <a:schemeClr val="bg1"/>
                </a:solidFill>
              </a:rPr>
              <a:t>“We now live in an information ecosystem. It’s amazing. It’s cutting edge. It’s changing the world.”</a:t>
            </a:r>
            <a:endParaRPr lang="en-US" sz="54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50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957641"/>
            <a:ext cx="8400604" cy="894952"/>
          </a:xfrm>
        </p:spPr>
        <p:txBody>
          <a:bodyPr/>
          <a:lstStyle/>
          <a:p>
            <a:r>
              <a:rPr lang="en-US" dirty="0" smtClean="0">
                <a:latin typeface="Franklin Gothic Demi Cond" panose="020B0706030402020204" pitchFamily="34" charset="0"/>
              </a:rPr>
              <a:t>Geospatial Science in Your Classroom</a:t>
            </a:r>
            <a:endParaRPr lang="en-US" dirty="0">
              <a:latin typeface="Franklin Gothic Demi Cond" panose="020B07060304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87" y="3517974"/>
            <a:ext cx="3692621" cy="3111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5" y="1730405"/>
            <a:ext cx="4608622" cy="30724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8976" y="52702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i="1" dirty="0">
                <a:solidFill>
                  <a:srgbClr val="082C53"/>
                </a:solidFill>
              </a:rPr>
              <a:t>“The application of GIS is limited only by the imagination of those who use it</a:t>
            </a:r>
            <a:r>
              <a:rPr lang="en-US" sz="1800" i="1" dirty="0" smtClean="0">
                <a:solidFill>
                  <a:srgbClr val="082C53"/>
                </a:solidFill>
              </a:rPr>
              <a:t>”. </a:t>
            </a:r>
          </a:p>
          <a:p>
            <a:r>
              <a:rPr lang="en-US" sz="1800" i="1" dirty="0">
                <a:solidFill>
                  <a:srgbClr val="082C53"/>
                </a:solidFill>
              </a:rPr>
              <a:t> </a:t>
            </a:r>
            <a:r>
              <a:rPr lang="en-US" sz="1200" i="1" dirty="0" smtClean="0">
                <a:solidFill>
                  <a:srgbClr val="082C53"/>
                </a:solidFill>
              </a:rPr>
              <a:t>– Jack </a:t>
            </a:r>
            <a:r>
              <a:rPr lang="en-US" sz="1200" i="1" dirty="0" err="1" smtClean="0">
                <a:solidFill>
                  <a:srgbClr val="082C53"/>
                </a:solidFill>
              </a:rPr>
              <a:t>Dangermond</a:t>
            </a:r>
            <a:r>
              <a:rPr lang="en-US" sz="1200" i="1" dirty="0" smtClean="0">
                <a:solidFill>
                  <a:srgbClr val="082C53"/>
                </a:solidFill>
              </a:rPr>
              <a:t>, Esri</a:t>
            </a:r>
            <a:endParaRPr lang="en-US" sz="1200" dirty="0">
              <a:solidFill>
                <a:srgbClr val="082C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0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227" y="1541411"/>
            <a:ext cx="3179402" cy="2624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430" y="1445940"/>
            <a:ext cx="6226629" cy="509802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49968" y="1669150"/>
            <a:ext cx="3205842" cy="98394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+mj-lt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algn="l" defTabSz="914400"/>
            <a:endParaRPr lang="en-US" sz="2600" u="sng" kern="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-54430" y="4660734"/>
            <a:ext cx="2438400" cy="1883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4474392"/>
            <a:ext cx="1045026" cy="1911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9565" y="4691236"/>
            <a:ext cx="1066803" cy="1694331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852484"/>
            <a:ext cx="8839199" cy="98394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+mj-lt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defTabSz="914400"/>
            <a:r>
              <a:rPr lang="en-US" sz="4400" kern="0" dirty="0" smtClean="0">
                <a:solidFill>
                  <a:srgbClr val="111037"/>
                </a:solidFill>
              </a:rPr>
              <a:t>Your TPL Toolbox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8918" y="1782263"/>
            <a:ext cx="2858211" cy="16291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135" y="4534807"/>
            <a:ext cx="2525494" cy="2085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5081" y="4715243"/>
            <a:ext cx="2085584" cy="1322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08" y="1782263"/>
            <a:ext cx="1595361" cy="1595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848" y="1621457"/>
            <a:ext cx="2281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CCL Story Map</a:t>
            </a:r>
            <a:endParaRPr lang="en-US" sz="1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76348" y="1344458"/>
            <a:ext cx="2281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Wikiwatersheds</a:t>
            </a:r>
            <a:endParaRPr lang="en-US" sz="1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32666" y="3419560"/>
            <a:ext cx="2281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CT ECO</a:t>
            </a:r>
            <a:endParaRPr lang="en-US" sz="1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12068" y="4348026"/>
            <a:ext cx="2281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Low Impact Development Atlas</a:t>
            </a:r>
            <a:endParaRPr lang="en-US" sz="1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093" y="6326266"/>
            <a:ext cx="2281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Smartphone Apps</a:t>
            </a:r>
            <a:endParaRPr lang="en-US" sz="1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9205" y="4891765"/>
            <a:ext cx="856097" cy="12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9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13623"/>
            <a:ext cx="9144000" cy="7129294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499007" y="1904044"/>
            <a:ext cx="8145986" cy="98394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+mj-lt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defTabSz="914400"/>
            <a:r>
              <a:rPr lang="en-US" sz="4000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“We simply could not know how the earth works without </a:t>
            </a:r>
            <a:r>
              <a:rPr lang="en-US" sz="4000" kern="0" dirty="0" smtClean="0">
                <a:solidFill>
                  <a:schemeClr val="bg1"/>
                </a:solidFill>
              </a:rPr>
              <a:t>geospatial technology telling </a:t>
            </a:r>
            <a:r>
              <a:rPr lang="en-US" sz="4000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us where things are, how they’re related, how it is put together to tell </a:t>
            </a:r>
            <a:r>
              <a:rPr lang="en-US" sz="4000" kern="0" dirty="0" smtClean="0">
                <a:solidFill>
                  <a:schemeClr val="bg1"/>
                </a:solidFill>
              </a:rPr>
              <a:t>us the story of what’s really happening.</a:t>
            </a:r>
            <a:r>
              <a:rPr lang="en-US" sz="4000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endParaRPr lang="en-US" sz="4000" kern="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78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67" y="828851"/>
            <a:ext cx="8400604" cy="894952"/>
          </a:xfrm>
        </p:spPr>
        <p:txBody>
          <a:bodyPr/>
          <a:lstStyle/>
          <a:p>
            <a:r>
              <a:rPr lang="en-US" dirty="0" smtClean="0">
                <a:latin typeface="Franklin Gothic Demi Cond" panose="020B0706030402020204" pitchFamily="34" charset="0"/>
              </a:rPr>
              <a:t>Hands-on Activity: CT ECO </a:t>
            </a:r>
            <a:r>
              <a:rPr lang="en-US" dirty="0" err="1" smtClean="0">
                <a:latin typeface="Franklin Gothic Demi Cond" panose="020B0706030402020204" pitchFamily="34" charset="0"/>
              </a:rPr>
              <a:t>Mapbook</a:t>
            </a:r>
            <a:endParaRPr lang="en-US" dirty="0">
              <a:latin typeface="Franklin Gothic Demi Cond" panose="020B07060304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67" y="1480408"/>
            <a:ext cx="2911092" cy="37950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71" y="1780422"/>
            <a:ext cx="2918713" cy="377984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347" y="2176068"/>
            <a:ext cx="2933954" cy="38103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027" y="2547693"/>
            <a:ext cx="2918713" cy="37950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126" y="2904077"/>
            <a:ext cx="2926334" cy="38103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654402" y="1782846"/>
            <a:ext cx="3329800" cy="317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111037"/>
                </a:solidFill>
                <a:latin typeface="+mj-lt"/>
              </a:rPr>
              <a:t>Create your own map book (PPT) to showcase your school or town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111037"/>
                </a:solidFill>
                <a:latin typeface="+mj-lt"/>
              </a:rPr>
              <a:t>Use CT ECO maps and viewers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111037"/>
                </a:solidFill>
                <a:latin typeface="+mj-lt"/>
              </a:rPr>
              <a:t>Screenshots of water resource layers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111037"/>
                </a:solidFill>
                <a:latin typeface="+mj-lt"/>
              </a:rPr>
              <a:t>Template available on TPL website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2041" y="5074388"/>
            <a:ext cx="1774522" cy="13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9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532" y="869078"/>
            <a:ext cx="8394256" cy="894952"/>
          </a:xfrm>
        </p:spPr>
        <p:txBody>
          <a:bodyPr/>
          <a:lstStyle/>
          <a:p>
            <a:r>
              <a:rPr lang="en-US" dirty="0" smtClean="0">
                <a:latin typeface="Franklin Gothic Demi Cond" panose="020B0706030402020204" pitchFamily="34" charset="0"/>
              </a:rPr>
              <a:t>Connecticut Environmental Conditions Online (CT ECO)</a:t>
            </a:r>
            <a:endParaRPr lang="en-US" dirty="0">
              <a:latin typeface="Franklin Gothic Demi Cond" panose="020B07060304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33" y="2138081"/>
            <a:ext cx="4373502" cy="4370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32" y="2469368"/>
            <a:ext cx="3921826" cy="2861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9263" y="2604327"/>
            <a:ext cx="390984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http://cteco.uconn.edu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0034" y="3403020"/>
            <a:ext cx="414714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82C53"/>
                </a:solidFill>
                <a:latin typeface="+mj-lt"/>
              </a:rPr>
              <a:t>“Maps and geospatial data for everyone”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82C53"/>
                </a:solidFill>
                <a:latin typeface="+mj-lt"/>
              </a:rPr>
              <a:t>PDF maps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82C53"/>
                </a:solidFill>
                <a:latin typeface="+mj-lt"/>
              </a:rPr>
              <a:t>Interactive map viewers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82C53"/>
                </a:solidFill>
                <a:latin typeface="+mj-lt"/>
              </a:rPr>
              <a:t>Data Guides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82C53"/>
                </a:solidFill>
                <a:latin typeface="+mj-lt"/>
              </a:rPr>
              <a:t>Map services &amp; data download</a:t>
            </a:r>
            <a:endParaRPr lang="en-US" sz="1800" dirty="0">
              <a:solidFill>
                <a:srgbClr val="082C53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306" y="5712062"/>
            <a:ext cx="1882196" cy="796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984" y="5659228"/>
            <a:ext cx="1949510" cy="81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31659"/>
            <a:ext cx="9144000" cy="712929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594064" y="742740"/>
            <a:ext cx="7048871" cy="98394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+mj-lt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defTabSz="914400"/>
            <a:r>
              <a:rPr lang="en-US" sz="5400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Geospatial Science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7" y="48950"/>
            <a:ext cx="183574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191319" y="3850652"/>
            <a:ext cx="4868746" cy="98394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+mj-lt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algn="l" defTabSz="914400"/>
            <a:r>
              <a:rPr lang="en-US" sz="4400" kern="0" dirty="0" smtClean="0">
                <a:solidFill>
                  <a:schemeClr val="bg1"/>
                </a:solidFill>
              </a:rPr>
              <a:t>accurate representations of the earth</a:t>
            </a:r>
            <a:endParaRPr lang="en-US" sz="4400" kern="0" dirty="0">
              <a:solidFill>
                <a:schemeClr val="bg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83250" y="1699182"/>
            <a:ext cx="9082744" cy="98394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+mj-lt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marL="514350" indent="-514350" algn="l" defTabSz="914400">
              <a:buFont typeface="Wingdings" panose="05000000000000000000" pitchFamily="2" charset="2"/>
              <a:buChar char="§"/>
            </a:pPr>
            <a:r>
              <a:rPr lang="en-US" sz="2800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Geographic Information Systems (GIS)</a:t>
            </a:r>
          </a:p>
          <a:p>
            <a:pPr marL="514350" indent="-514350" algn="l" defTabSz="914400">
              <a:buFont typeface="Wingdings" panose="05000000000000000000" pitchFamily="2" charset="2"/>
              <a:buChar char="§"/>
            </a:pPr>
            <a:r>
              <a:rPr lang="en-US" sz="2800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Remote Sensing (RS)</a:t>
            </a:r>
          </a:p>
          <a:p>
            <a:pPr marL="514350" indent="-514350" algn="l" defTabSz="914400">
              <a:buFont typeface="Wingdings" panose="05000000000000000000" pitchFamily="2" charset="2"/>
              <a:buChar char="§"/>
            </a:pPr>
            <a:r>
              <a:rPr lang="en-US" sz="2800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Global Positioning System (GPS</a:t>
            </a:r>
            <a:r>
              <a:rPr lang="en-US" sz="2800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514350" indent="-514350" algn="l" defTabSz="914400">
              <a:buFont typeface="Wingdings" panose="05000000000000000000" pitchFamily="2" charset="2"/>
              <a:buChar char="§"/>
            </a:pPr>
            <a:r>
              <a:rPr lang="en-US" sz="2800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Online mapping</a:t>
            </a:r>
            <a:endParaRPr lang="en-US" sz="2800" kern="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3" b="9883"/>
          <a:stretch/>
        </p:blipFill>
        <p:spPr>
          <a:xfrm>
            <a:off x="5597284" y="3850652"/>
            <a:ext cx="2113689" cy="223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53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893135"/>
            <a:ext cx="9144000" cy="59648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9"/>
          <a:stretch/>
        </p:blipFill>
        <p:spPr>
          <a:xfrm>
            <a:off x="0" y="4459227"/>
            <a:ext cx="5207353" cy="2398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1" b="997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1580" y="603278"/>
            <a:ext cx="2968854" cy="36121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36518" y="1579419"/>
            <a:ext cx="2016773" cy="1922766"/>
            <a:chOff x="195944" y="3211286"/>
            <a:chExt cx="3875314" cy="21635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944" y="3450621"/>
              <a:ext cx="3875314" cy="1924200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 bwMode="auto">
            <a:xfrm>
              <a:off x="1034143" y="3211286"/>
              <a:ext cx="1915886" cy="489857"/>
            </a:xfrm>
            <a:custGeom>
              <a:avLst/>
              <a:gdLst>
                <a:gd name="connsiteX0" fmla="*/ 0 w 1915886"/>
                <a:gd name="connsiteY0" fmla="*/ 65314 h 489857"/>
                <a:gd name="connsiteX1" fmla="*/ 0 w 1915886"/>
                <a:gd name="connsiteY1" fmla="*/ 65314 h 489857"/>
                <a:gd name="connsiteX2" fmla="*/ 152400 w 1915886"/>
                <a:gd name="connsiteY2" fmla="*/ 304800 h 489857"/>
                <a:gd name="connsiteX3" fmla="*/ 185057 w 1915886"/>
                <a:gd name="connsiteY3" fmla="*/ 315685 h 489857"/>
                <a:gd name="connsiteX4" fmla="*/ 228600 w 1915886"/>
                <a:gd name="connsiteY4" fmla="*/ 359228 h 489857"/>
                <a:gd name="connsiteX5" fmla="*/ 381000 w 1915886"/>
                <a:gd name="connsiteY5" fmla="*/ 337457 h 489857"/>
                <a:gd name="connsiteX6" fmla="*/ 402771 w 1915886"/>
                <a:gd name="connsiteY6" fmla="*/ 315685 h 489857"/>
                <a:gd name="connsiteX7" fmla="*/ 446314 w 1915886"/>
                <a:gd name="connsiteY7" fmla="*/ 326571 h 489857"/>
                <a:gd name="connsiteX8" fmla="*/ 533400 w 1915886"/>
                <a:gd name="connsiteY8" fmla="*/ 348343 h 489857"/>
                <a:gd name="connsiteX9" fmla="*/ 783771 w 1915886"/>
                <a:gd name="connsiteY9" fmla="*/ 359228 h 489857"/>
                <a:gd name="connsiteX10" fmla="*/ 849086 w 1915886"/>
                <a:gd name="connsiteY10" fmla="*/ 381000 h 489857"/>
                <a:gd name="connsiteX11" fmla="*/ 914400 w 1915886"/>
                <a:gd name="connsiteY11" fmla="*/ 413657 h 489857"/>
                <a:gd name="connsiteX12" fmla="*/ 1001486 w 1915886"/>
                <a:gd name="connsiteY12" fmla="*/ 424543 h 489857"/>
                <a:gd name="connsiteX13" fmla="*/ 1066800 w 1915886"/>
                <a:gd name="connsiteY13" fmla="*/ 435428 h 489857"/>
                <a:gd name="connsiteX14" fmla="*/ 1208314 w 1915886"/>
                <a:gd name="connsiteY14" fmla="*/ 424543 h 489857"/>
                <a:gd name="connsiteX15" fmla="*/ 1240971 w 1915886"/>
                <a:gd name="connsiteY15" fmla="*/ 446314 h 489857"/>
                <a:gd name="connsiteX16" fmla="*/ 1295400 w 1915886"/>
                <a:gd name="connsiteY16" fmla="*/ 489857 h 489857"/>
                <a:gd name="connsiteX17" fmla="*/ 1349828 w 1915886"/>
                <a:gd name="connsiteY17" fmla="*/ 478971 h 489857"/>
                <a:gd name="connsiteX18" fmla="*/ 1491343 w 1915886"/>
                <a:gd name="connsiteY18" fmla="*/ 457200 h 489857"/>
                <a:gd name="connsiteX19" fmla="*/ 1502228 w 1915886"/>
                <a:gd name="connsiteY19" fmla="*/ 424543 h 489857"/>
                <a:gd name="connsiteX20" fmla="*/ 1556657 w 1915886"/>
                <a:gd name="connsiteY20" fmla="*/ 381000 h 489857"/>
                <a:gd name="connsiteX21" fmla="*/ 1621971 w 1915886"/>
                <a:gd name="connsiteY21" fmla="*/ 359228 h 489857"/>
                <a:gd name="connsiteX22" fmla="*/ 1676400 w 1915886"/>
                <a:gd name="connsiteY22" fmla="*/ 315685 h 489857"/>
                <a:gd name="connsiteX23" fmla="*/ 1752600 w 1915886"/>
                <a:gd name="connsiteY23" fmla="*/ 304800 h 489857"/>
                <a:gd name="connsiteX24" fmla="*/ 1796143 w 1915886"/>
                <a:gd name="connsiteY24" fmla="*/ 293914 h 489857"/>
                <a:gd name="connsiteX25" fmla="*/ 1872343 w 1915886"/>
                <a:gd name="connsiteY25" fmla="*/ 228600 h 489857"/>
                <a:gd name="connsiteX26" fmla="*/ 1894114 w 1915886"/>
                <a:gd name="connsiteY26" fmla="*/ 206828 h 489857"/>
                <a:gd name="connsiteX27" fmla="*/ 1915886 w 1915886"/>
                <a:gd name="connsiteY27" fmla="*/ 185057 h 489857"/>
                <a:gd name="connsiteX28" fmla="*/ 1883228 w 1915886"/>
                <a:gd name="connsiteY28" fmla="*/ 108857 h 489857"/>
                <a:gd name="connsiteX29" fmla="*/ 1861457 w 1915886"/>
                <a:gd name="connsiteY29" fmla="*/ 87085 h 489857"/>
                <a:gd name="connsiteX30" fmla="*/ 1796143 w 1915886"/>
                <a:gd name="connsiteY30" fmla="*/ 65314 h 489857"/>
                <a:gd name="connsiteX31" fmla="*/ 1415143 w 1915886"/>
                <a:gd name="connsiteY31" fmla="*/ 87085 h 489857"/>
                <a:gd name="connsiteX32" fmla="*/ 794657 w 1915886"/>
                <a:gd name="connsiteY32" fmla="*/ 76200 h 489857"/>
                <a:gd name="connsiteX33" fmla="*/ 718457 w 1915886"/>
                <a:gd name="connsiteY33" fmla="*/ 54428 h 489857"/>
                <a:gd name="connsiteX34" fmla="*/ 653143 w 1915886"/>
                <a:gd name="connsiteY34" fmla="*/ 32657 h 489857"/>
                <a:gd name="connsiteX35" fmla="*/ 576943 w 1915886"/>
                <a:gd name="connsiteY35" fmla="*/ 10885 h 489857"/>
                <a:gd name="connsiteX36" fmla="*/ 500743 w 1915886"/>
                <a:gd name="connsiteY36" fmla="*/ 0 h 489857"/>
                <a:gd name="connsiteX37" fmla="*/ 326571 w 1915886"/>
                <a:gd name="connsiteY37" fmla="*/ 10885 h 489857"/>
                <a:gd name="connsiteX38" fmla="*/ 250371 w 1915886"/>
                <a:gd name="connsiteY38" fmla="*/ 65314 h 489857"/>
                <a:gd name="connsiteX39" fmla="*/ 206828 w 1915886"/>
                <a:gd name="connsiteY39" fmla="*/ 87085 h 489857"/>
                <a:gd name="connsiteX40" fmla="*/ 65314 w 1915886"/>
                <a:gd name="connsiteY40" fmla="*/ 65314 h 489857"/>
                <a:gd name="connsiteX41" fmla="*/ 0 w 1915886"/>
                <a:gd name="connsiteY41" fmla="*/ 65314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915886" h="489857">
                  <a:moveTo>
                    <a:pt x="0" y="65314"/>
                  </a:moveTo>
                  <a:lnTo>
                    <a:pt x="0" y="65314"/>
                  </a:lnTo>
                  <a:cubicBezTo>
                    <a:pt x="50800" y="145143"/>
                    <a:pt x="96158" y="228708"/>
                    <a:pt x="152400" y="304800"/>
                  </a:cubicBezTo>
                  <a:cubicBezTo>
                    <a:pt x="159220" y="314027"/>
                    <a:pt x="175720" y="309016"/>
                    <a:pt x="185057" y="315685"/>
                  </a:cubicBezTo>
                  <a:cubicBezTo>
                    <a:pt x="201760" y="327616"/>
                    <a:pt x="228600" y="359228"/>
                    <a:pt x="228600" y="359228"/>
                  </a:cubicBezTo>
                  <a:cubicBezTo>
                    <a:pt x="230458" y="359059"/>
                    <a:pt x="347343" y="357652"/>
                    <a:pt x="381000" y="337457"/>
                  </a:cubicBezTo>
                  <a:cubicBezTo>
                    <a:pt x="389801" y="332176"/>
                    <a:pt x="395514" y="322942"/>
                    <a:pt x="402771" y="315685"/>
                  </a:cubicBezTo>
                  <a:cubicBezTo>
                    <a:pt x="417285" y="319314"/>
                    <a:pt x="431929" y="322461"/>
                    <a:pt x="446314" y="326571"/>
                  </a:cubicBezTo>
                  <a:cubicBezTo>
                    <a:pt x="483242" y="337122"/>
                    <a:pt x="489136" y="345181"/>
                    <a:pt x="533400" y="348343"/>
                  </a:cubicBezTo>
                  <a:cubicBezTo>
                    <a:pt x="616724" y="354295"/>
                    <a:pt x="700314" y="355600"/>
                    <a:pt x="783771" y="359228"/>
                  </a:cubicBezTo>
                  <a:cubicBezTo>
                    <a:pt x="805543" y="366485"/>
                    <a:pt x="829991" y="368270"/>
                    <a:pt x="849086" y="381000"/>
                  </a:cubicBezTo>
                  <a:cubicBezTo>
                    <a:pt x="875231" y="398430"/>
                    <a:pt x="883416" y="408023"/>
                    <a:pt x="914400" y="413657"/>
                  </a:cubicBezTo>
                  <a:cubicBezTo>
                    <a:pt x="943183" y="418890"/>
                    <a:pt x="972525" y="420406"/>
                    <a:pt x="1001486" y="424543"/>
                  </a:cubicBezTo>
                  <a:cubicBezTo>
                    <a:pt x="1023336" y="427664"/>
                    <a:pt x="1045029" y="431800"/>
                    <a:pt x="1066800" y="435428"/>
                  </a:cubicBezTo>
                  <a:cubicBezTo>
                    <a:pt x="1171836" y="409170"/>
                    <a:pt x="1124545" y="407789"/>
                    <a:pt x="1208314" y="424543"/>
                  </a:cubicBezTo>
                  <a:cubicBezTo>
                    <a:pt x="1219200" y="431800"/>
                    <a:pt x="1230755" y="438141"/>
                    <a:pt x="1240971" y="446314"/>
                  </a:cubicBezTo>
                  <a:cubicBezTo>
                    <a:pt x="1318539" y="508366"/>
                    <a:pt x="1194871" y="422836"/>
                    <a:pt x="1295400" y="489857"/>
                  </a:cubicBezTo>
                  <a:cubicBezTo>
                    <a:pt x="1313543" y="486228"/>
                    <a:pt x="1331488" y="481416"/>
                    <a:pt x="1349828" y="478971"/>
                  </a:cubicBezTo>
                  <a:cubicBezTo>
                    <a:pt x="1490153" y="460261"/>
                    <a:pt x="1417782" y="481719"/>
                    <a:pt x="1491343" y="457200"/>
                  </a:cubicBezTo>
                  <a:cubicBezTo>
                    <a:pt x="1494971" y="446314"/>
                    <a:pt x="1496325" y="434382"/>
                    <a:pt x="1502228" y="424543"/>
                  </a:cubicBezTo>
                  <a:cubicBezTo>
                    <a:pt x="1510453" y="410834"/>
                    <a:pt x="1544521" y="386394"/>
                    <a:pt x="1556657" y="381000"/>
                  </a:cubicBezTo>
                  <a:cubicBezTo>
                    <a:pt x="1577628" y="371679"/>
                    <a:pt x="1621971" y="359228"/>
                    <a:pt x="1621971" y="359228"/>
                  </a:cubicBezTo>
                  <a:cubicBezTo>
                    <a:pt x="1636064" y="345135"/>
                    <a:pt x="1656785" y="321569"/>
                    <a:pt x="1676400" y="315685"/>
                  </a:cubicBezTo>
                  <a:cubicBezTo>
                    <a:pt x="1700976" y="308312"/>
                    <a:pt x="1727356" y="309390"/>
                    <a:pt x="1752600" y="304800"/>
                  </a:cubicBezTo>
                  <a:cubicBezTo>
                    <a:pt x="1767320" y="302124"/>
                    <a:pt x="1781629" y="297543"/>
                    <a:pt x="1796143" y="293914"/>
                  </a:cubicBezTo>
                  <a:cubicBezTo>
                    <a:pt x="1845878" y="260758"/>
                    <a:pt x="1819551" y="281392"/>
                    <a:pt x="1872343" y="228600"/>
                  </a:cubicBezTo>
                  <a:lnTo>
                    <a:pt x="1894114" y="206828"/>
                  </a:lnTo>
                  <a:lnTo>
                    <a:pt x="1915886" y="185057"/>
                  </a:lnTo>
                  <a:cubicBezTo>
                    <a:pt x="1904952" y="141324"/>
                    <a:pt x="1910566" y="143029"/>
                    <a:pt x="1883228" y="108857"/>
                  </a:cubicBezTo>
                  <a:cubicBezTo>
                    <a:pt x="1876817" y="100843"/>
                    <a:pt x="1870637" y="91675"/>
                    <a:pt x="1861457" y="87085"/>
                  </a:cubicBezTo>
                  <a:cubicBezTo>
                    <a:pt x="1840931" y="76822"/>
                    <a:pt x="1796143" y="65314"/>
                    <a:pt x="1796143" y="65314"/>
                  </a:cubicBezTo>
                  <a:cubicBezTo>
                    <a:pt x="1675262" y="74613"/>
                    <a:pt x="1532463" y="87085"/>
                    <a:pt x="1415143" y="87085"/>
                  </a:cubicBezTo>
                  <a:cubicBezTo>
                    <a:pt x="1208283" y="87085"/>
                    <a:pt x="1001486" y="79828"/>
                    <a:pt x="794657" y="76200"/>
                  </a:cubicBezTo>
                  <a:cubicBezTo>
                    <a:pt x="684936" y="39625"/>
                    <a:pt x="855106" y="95423"/>
                    <a:pt x="718457" y="54428"/>
                  </a:cubicBezTo>
                  <a:cubicBezTo>
                    <a:pt x="696476" y="47834"/>
                    <a:pt x="674914" y="39914"/>
                    <a:pt x="653143" y="32657"/>
                  </a:cubicBezTo>
                  <a:cubicBezTo>
                    <a:pt x="625162" y="23330"/>
                    <a:pt x="607015" y="16353"/>
                    <a:pt x="576943" y="10885"/>
                  </a:cubicBezTo>
                  <a:cubicBezTo>
                    <a:pt x="551699" y="6295"/>
                    <a:pt x="526143" y="3628"/>
                    <a:pt x="500743" y="0"/>
                  </a:cubicBezTo>
                  <a:cubicBezTo>
                    <a:pt x="442686" y="3628"/>
                    <a:pt x="384422" y="4796"/>
                    <a:pt x="326571" y="10885"/>
                  </a:cubicBezTo>
                  <a:cubicBezTo>
                    <a:pt x="267984" y="17052"/>
                    <a:pt x="313579" y="33711"/>
                    <a:pt x="250371" y="65314"/>
                  </a:cubicBezTo>
                  <a:lnTo>
                    <a:pt x="206828" y="87085"/>
                  </a:lnTo>
                  <a:cubicBezTo>
                    <a:pt x="134049" y="79808"/>
                    <a:pt x="117621" y="86238"/>
                    <a:pt x="65314" y="65314"/>
                  </a:cubicBezTo>
                  <a:cubicBezTo>
                    <a:pt x="57781" y="62301"/>
                    <a:pt x="10886" y="65314"/>
                    <a:pt x="0" y="65314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  <a:effectLst/>
            <a:extLst>
              <a:ext uri="{91240B29-F687-4f45-9708-019B960494DF}">
                <a14:hiddenLine xmlns=""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668486" y="4702629"/>
              <a:ext cx="402772" cy="18505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  <a:effectLst/>
            <a:extLst>
              <a:ext uri="{91240B29-F687-4f45-9708-019B960494DF}">
                <a14:hiddenLine xmlns=""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V="1">
            <a:off x="3196664" y="1055899"/>
            <a:ext cx="1281818" cy="107688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3200" y="3242938"/>
            <a:ext cx="1735282" cy="52482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9917" y="4211583"/>
            <a:ext cx="3564081" cy="264641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55799" y="4106513"/>
            <a:ext cx="2389234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 smtClean="0">
                <a:solidFill>
                  <a:srgbClr val="FFFF00"/>
                </a:solidFill>
              </a:rPr>
              <a:t>Remote Sensing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55449" y="4919470"/>
            <a:ext cx="776461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 smtClean="0">
                <a:solidFill>
                  <a:srgbClr val="FFFF00"/>
                </a:solidFill>
              </a:rPr>
              <a:t>GPS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21071" y="2345067"/>
            <a:ext cx="776461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 smtClean="0">
                <a:solidFill>
                  <a:srgbClr val="FFFF00"/>
                </a:solidFill>
              </a:rPr>
              <a:t>GIS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1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5511"/>
            <a:ext cx="9153637" cy="4415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7" y="4955110"/>
            <a:ext cx="3603170" cy="27068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34" y="4957734"/>
            <a:ext cx="5560103" cy="27114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0" y="4946849"/>
            <a:ext cx="9307286" cy="8261"/>
          </a:xfrm>
          <a:prstGeom prst="line">
            <a:avLst/>
          </a:prstGeom>
          <a:ln w="41275"/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flipV="1">
            <a:off x="3581400" y="4966505"/>
            <a:ext cx="10885" cy="2729695"/>
          </a:xfrm>
          <a:prstGeom prst="line">
            <a:avLst/>
          </a:prstGeom>
          <a:ln w="41275"/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33347" y="4939008"/>
            <a:ext cx="19745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3-inch aerial imagery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572922" y="4980619"/>
            <a:ext cx="19745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3D surface model</a:t>
            </a:r>
            <a:endParaRPr lang="en-US" b="1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352527" y="569705"/>
            <a:ext cx="5057207" cy="98394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+mj-lt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defTabSz="914400"/>
            <a:r>
              <a:rPr lang="en-US" sz="3600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Remote Sensing (RS)</a:t>
            </a:r>
          </a:p>
        </p:txBody>
      </p:sp>
    </p:spTree>
    <p:extLst>
      <p:ext uri="{BB962C8B-B14F-4D97-AF65-F5344CB8AC3E}">
        <p14:creationId xmlns:p14="http://schemas.microsoft.com/office/powerpoint/2010/main" val="1060962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4"/>
          <a:stretch/>
        </p:blipFill>
        <p:spPr>
          <a:xfrm>
            <a:off x="231493" y="1022397"/>
            <a:ext cx="6616723" cy="57267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6013" y="1021323"/>
            <a:ext cx="27013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/>
              </a:rPr>
              <a:t>http://geomorphology.uconn.edu/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57" y="1669975"/>
            <a:ext cx="5787295" cy="43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8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460"/>
            <a:ext cx="9144000" cy="63428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1055" y="589841"/>
            <a:ext cx="244490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/>
              </a:rPr>
              <a:t>http://s.uconn.edu/caterpillars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11055" y="3083733"/>
            <a:ext cx="2119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Summer 2016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7167" y="2622068"/>
            <a:ext cx="2119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Summer 2014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3" y="1080546"/>
            <a:ext cx="8711555" cy="894952"/>
          </a:xfrm>
        </p:spPr>
        <p:txBody>
          <a:bodyPr/>
          <a:lstStyle/>
          <a:p>
            <a:r>
              <a:rPr lang="en-US" dirty="0" smtClean="0">
                <a:latin typeface="Franklin Gothic Demi Cond" panose="020B0706030402020204" pitchFamily="34" charset="0"/>
              </a:rPr>
              <a:t>DEMO: CT ECO Imagery &amp; Elevation Viewers</a:t>
            </a:r>
            <a:endParaRPr lang="en-US" dirty="0">
              <a:latin typeface="Franklin Gothic Demi Cond" panose="020B07060304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33" y="2248348"/>
            <a:ext cx="4373502" cy="4260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9263" y="2604327"/>
            <a:ext cx="390984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http://cteco.uconn.edu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2" y="2597600"/>
            <a:ext cx="3917609" cy="2748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508" y="3429000"/>
            <a:ext cx="1901022" cy="145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6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Master #9">
  <a:themeElements>
    <a:clrScheme name="Custom 1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8EB4"/>
      </a:accent1>
      <a:accent2>
        <a:srgbClr val="333399"/>
      </a:accent2>
      <a:accent3>
        <a:srgbClr val="FFFFFF"/>
      </a:accent3>
      <a:accent4>
        <a:srgbClr val="DADADA"/>
      </a:accent4>
      <a:accent5>
        <a:srgbClr val="AAC6D6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#9">
      <a:majorFont>
        <a:latin typeface="Franklin Gothic Demi Cond"/>
        <a:ea typeface="ヒラギノ角ゴ ProN W6"/>
        <a:cs typeface="ヒラギノ角ゴ ProN W6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Master #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4928</TotalTime>
  <Words>670</Words>
  <Application>Microsoft Office PowerPoint</Application>
  <PresentationFormat>On-screen Show (4:3)</PresentationFormat>
  <Paragraphs>105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Franklin Gothic Demi Cond</vt:lpstr>
      <vt:lpstr>Franklin Gothic Medium</vt:lpstr>
      <vt:lpstr>Franklin Gothic Medium Regular</vt:lpstr>
      <vt:lpstr>Gill Sans</vt:lpstr>
      <vt:lpstr>Wingdings</vt:lpstr>
      <vt:lpstr>ヒラギノ角ゴ ProN W3</vt:lpstr>
      <vt:lpstr>ヒラギノ角ゴ ProN W6</vt:lpstr>
      <vt:lpstr>3_Master #9</vt:lpstr>
      <vt:lpstr>Office Theme</vt:lpstr>
      <vt:lpstr>PowerPoint Presentation</vt:lpstr>
      <vt:lpstr>PowerPoint Presentation</vt:lpstr>
      <vt:lpstr>Connecticut Environmental Conditions Online (CT ECO)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DEMO: CT ECO Imagery &amp; Elevation Viewers</vt:lpstr>
      <vt:lpstr>PowerPoint Presentation</vt:lpstr>
      <vt:lpstr>PowerPoint Presentation</vt:lpstr>
      <vt:lpstr>PowerPoint Presentation</vt:lpstr>
      <vt:lpstr>PowerPoint Presentation</vt:lpstr>
      <vt:lpstr>DEMO: CT ECO Fish Viewer</vt:lpstr>
      <vt:lpstr>PowerPoint Presentation</vt:lpstr>
      <vt:lpstr>DEMO: CT ECO Map Catalog &amp; Viewers</vt:lpstr>
      <vt:lpstr>PowerPoint Presentation</vt:lpstr>
      <vt:lpstr>Geospatial Science in Your Classroom</vt:lpstr>
      <vt:lpstr>PowerPoint Presentation</vt:lpstr>
      <vt:lpstr>Hands-on Activity: CT ECO Mapbook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Arnold Jr, Chester</dc:creator>
  <cp:lastModifiedBy>Chadwick, Cary</cp:lastModifiedBy>
  <cp:revision>234</cp:revision>
  <cp:lastPrinted>2017-03-10T17:55:24Z</cp:lastPrinted>
  <dcterms:created xsi:type="dcterms:W3CDTF">2017-02-28T19:24:51Z</dcterms:created>
  <dcterms:modified xsi:type="dcterms:W3CDTF">2018-08-02T16:02:25Z</dcterms:modified>
</cp:coreProperties>
</file>