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291" r:id="rId2"/>
    <p:sldId id="322" r:id="rId3"/>
    <p:sldId id="331" r:id="rId4"/>
    <p:sldId id="332" r:id="rId5"/>
    <p:sldId id="333" r:id="rId6"/>
    <p:sldId id="334" r:id="rId7"/>
    <p:sldId id="335" r:id="rId8"/>
    <p:sldId id="336" r:id="rId9"/>
    <p:sldId id="325" r:id="rId10"/>
    <p:sldId id="337" r:id="rId11"/>
    <p:sldId id="341" r:id="rId12"/>
    <p:sldId id="296" r:id="rId13"/>
    <p:sldId id="300" r:id="rId14"/>
    <p:sldId id="298" r:id="rId15"/>
    <p:sldId id="305" r:id="rId16"/>
    <p:sldId id="345" r:id="rId17"/>
    <p:sldId id="297" r:id="rId18"/>
    <p:sldId id="326" r:id="rId19"/>
    <p:sldId id="338" r:id="rId20"/>
    <p:sldId id="293" r:id="rId21"/>
    <p:sldId id="294" r:id="rId22"/>
    <p:sldId id="344" r:id="rId23"/>
    <p:sldId id="342" r:id="rId24"/>
    <p:sldId id="343" r:id="rId25"/>
    <p:sldId id="339" r:id="rId26"/>
    <p:sldId id="327" r:id="rId27"/>
    <p:sldId id="328" r:id="rId28"/>
    <p:sldId id="302" r:id="rId29"/>
    <p:sldId id="389" r:id="rId30"/>
    <p:sldId id="295" r:id="rId31"/>
    <p:sldId id="316" r:id="rId32"/>
    <p:sldId id="836" r:id="rId33"/>
    <p:sldId id="289" r:id="rId34"/>
    <p:sldId id="388" r:id="rId35"/>
    <p:sldId id="304" r:id="rId36"/>
    <p:sldId id="824" r:id="rId37"/>
    <p:sldId id="825" r:id="rId38"/>
    <p:sldId id="826" r:id="rId39"/>
    <p:sldId id="827" r:id="rId40"/>
    <p:sldId id="828" r:id="rId41"/>
    <p:sldId id="829" r:id="rId42"/>
    <p:sldId id="830" r:id="rId43"/>
    <p:sldId id="831" r:id="rId44"/>
    <p:sldId id="832" r:id="rId45"/>
    <p:sldId id="835" r:id="rId46"/>
    <p:sldId id="833" r:id="rId47"/>
    <p:sldId id="834" r:id="rId48"/>
    <p:sldId id="838" r:id="rId49"/>
    <p:sldId id="83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617"/>
    <a:srgbClr val="134FFF"/>
    <a:srgbClr val="CACACA"/>
    <a:srgbClr val="D1D1D1"/>
    <a:srgbClr val="007910"/>
    <a:srgbClr val="01FA00"/>
    <a:srgbClr val="B451FF"/>
    <a:srgbClr val="000000"/>
    <a:srgbClr val="292929"/>
    <a:srgbClr val="FF9D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0"/>
    <p:restoredTop sz="94714"/>
  </p:normalViewPr>
  <p:slideViewPr>
    <p:cSldViewPr snapToGrid="0" snapToObjects="1">
      <p:cViewPr>
        <p:scale>
          <a:sx n="140" d="100"/>
          <a:sy n="140" d="100"/>
        </p:scale>
        <p:origin x="1560" y="34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37FC6B-6CFD-2A4C-84D6-848FFCE715CD}" type="datetimeFigureOut">
              <a:rPr lang="en-US" smtClean="0"/>
              <a:t>7/19/18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DA22AC-3ED8-0249-8594-22685F33A774}" type="slidenum">
              <a:rPr lang="en-US" smtClean="0"/>
              <a:t>‹#›</a:t>
            </a:fld>
            <a:endParaRPr lang="en-US"/>
          </a:p>
        </p:txBody>
      </p:sp>
    </p:spTree>
    <p:extLst>
      <p:ext uri="{BB962C8B-B14F-4D97-AF65-F5344CB8AC3E}">
        <p14:creationId xmlns:p14="http://schemas.microsoft.com/office/powerpoint/2010/main" val="47716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5B81B-E97B-BC41-8CA3-866CF88572BE}" type="datetimeFigureOut">
              <a:rPr lang="en-US" smtClean="0"/>
              <a:t>7/19/18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C43A3-0093-EC42-8585-524A7F1BCD4C}" type="slidenum">
              <a:rPr lang="en-US" smtClean="0"/>
              <a:t>‹#›</a:t>
            </a:fld>
            <a:endParaRPr lang="en-US"/>
          </a:p>
        </p:txBody>
      </p:sp>
    </p:spTree>
    <p:extLst>
      <p:ext uri="{BB962C8B-B14F-4D97-AF65-F5344CB8AC3E}">
        <p14:creationId xmlns:p14="http://schemas.microsoft.com/office/powerpoint/2010/main" val="500623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Rot="1" noChangeAspect="1" noChangeArrowheads="1"/>
          </p:cNvSpPr>
          <p:nvPr>
            <p:ph type="sldImg"/>
          </p:nvPr>
        </p:nvSpPr>
        <p:spPr>
          <a:solidFill>
            <a:srgbClr val="FFFFFF"/>
          </a:solidFill>
          <a:ln/>
        </p:spPr>
      </p:sp>
      <p:sp>
        <p:nvSpPr>
          <p:cNvPr id="3481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27038" indent="-346075" eaLnBrk="1" hangingPunct="1">
              <a:spcBef>
                <a:spcPts val="413"/>
              </a:spcBef>
              <a:tabLst>
                <a:tab pos="304800" algn="l"/>
                <a:tab pos="990600" algn="l"/>
                <a:tab pos="1866900" algn="l"/>
              </a:tabLst>
            </a:pPr>
            <a:r>
              <a:rPr lang="en-US" b="1" dirty="0">
                <a:solidFill>
                  <a:srgbClr val="000000"/>
                </a:solidFill>
                <a:cs typeface="Trebuchet MS"/>
                <a:sym typeface="Arial" pitchFamily="34" charset="0"/>
              </a:rPr>
              <a:t>Natural Stream</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As an example of this, first note the characteristics of a well-protected stream:</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natural stream form</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alternating pools and riffles important to habitat</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stable stream banks that can withstand normal fluctuations in flow that you get with storms and droughts, wet and dry periods</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steady temperature fluctuations</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low levels of pollutants</a:t>
            </a:r>
          </a:p>
          <a:p>
            <a:pPr marL="427038" indent="-346075" eaLnBrk="1" hangingPunct="1">
              <a:spcBef>
                <a:spcPts val="413"/>
              </a:spcBef>
              <a:tabLst>
                <a:tab pos="304800" algn="l"/>
                <a:tab pos="990600" algn="l"/>
                <a:tab pos="1866900" algn="l"/>
              </a:tabLst>
            </a:pPr>
            <a:r>
              <a:rPr lang="en-US" b="1" dirty="0">
                <a:solidFill>
                  <a:srgbClr val="000000"/>
                </a:solidFill>
                <a:cs typeface="Trebuchet MS"/>
                <a:sym typeface="Arial" pitchFamily="34" charset="0"/>
              </a:rPr>
              <a:t>The Urbanized Stream</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Compare the last stream with this urban stream that's been impacted by development:</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unnatural form:  much straighter, narrower</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pools and riffles disappear</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banks no longer stable--need to be reinforced</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temperature fluctuations much greater, which threatens sensitive aquatic organisms</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dramatic increase in the level of pollutants</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Those pollutants are what we're going to focus on to better understand what's polluting our water everyday and how it is getting there from the things we do on the land.</a:t>
            </a:r>
          </a:p>
        </p:txBody>
      </p:sp>
    </p:spTree>
    <p:extLst>
      <p:ext uri="{BB962C8B-B14F-4D97-AF65-F5344CB8AC3E}">
        <p14:creationId xmlns:p14="http://schemas.microsoft.com/office/powerpoint/2010/main" val="441272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itchFamily="34" charset="0"/>
              </a:defRPr>
            </a:lvl1pPr>
            <a:lvl2pPr marL="785372" indent="-302066" eaLnBrk="0" hangingPunct="0">
              <a:defRPr>
                <a:solidFill>
                  <a:schemeClr val="tx1"/>
                </a:solidFill>
                <a:latin typeface="Century Gothic" pitchFamily="34" charset="0"/>
              </a:defRPr>
            </a:lvl2pPr>
            <a:lvl3pPr marL="1208265" indent="-241653" eaLnBrk="0" hangingPunct="0">
              <a:defRPr>
                <a:solidFill>
                  <a:schemeClr val="tx1"/>
                </a:solidFill>
                <a:latin typeface="Century Gothic" pitchFamily="34" charset="0"/>
              </a:defRPr>
            </a:lvl3pPr>
            <a:lvl4pPr marL="1691571" indent="-241653" eaLnBrk="0" hangingPunct="0">
              <a:defRPr>
                <a:solidFill>
                  <a:schemeClr val="tx1"/>
                </a:solidFill>
                <a:latin typeface="Century Gothic" pitchFamily="34" charset="0"/>
              </a:defRPr>
            </a:lvl4pPr>
            <a:lvl5pPr marL="2174878" indent="-241653" eaLnBrk="0" hangingPunct="0">
              <a:defRPr>
                <a:solidFill>
                  <a:schemeClr val="tx1"/>
                </a:solidFill>
                <a:latin typeface="Century Gothic" pitchFamily="34" charset="0"/>
              </a:defRPr>
            </a:lvl5pPr>
            <a:lvl6pPr marL="2658184" indent="-241653" eaLnBrk="0" fontAlgn="base" hangingPunct="0">
              <a:spcBef>
                <a:spcPct val="0"/>
              </a:spcBef>
              <a:spcAft>
                <a:spcPct val="0"/>
              </a:spcAft>
              <a:defRPr>
                <a:solidFill>
                  <a:schemeClr val="tx1"/>
                </a:solidFill>
                <a:latin typeface="Century Gothic" pitchFamily="34" charset="0"/>
              </a:defRPr>
            </a:lvl6pPr>
            <a:lvl7pPr marL="3141490" indent="-241653" eaLnBrk="0" fontAlgn="base" hangingPunct="0">
              <a:spcBef>
                <a:spcPct val="0"/>
              </a:spcBef>
              <a:spcAft>
                <a:spcPct val="0"/>
              </a:spcAft>
              <a:defRPr>
                <a:solidFill>
                  <a:schemeClr val="tx1"/>
                </a:solidFill>
                <a:latin typeface="Century Gothic" pitchFamily="34" charset="0"/>
              </a:defRPr>
            </a:lvl7pPr>
            <a:lvl8pPr marL="3624796" indent="-241653" eaLnBrk="0" fontAlgn="base" hangingPunct="0">
              <a:spcBef>
                <a:spcPct val="0"/>
              </a:spcBef>
              <a:spcAft>
                <a:spcPct val="0"/>
              </a:spcAft>
              <a:defRPr>
                <a:solidFill>
                  <a:schemeClr val="tx1"/>
                </a:solidFill>
                <a:latin typeface="Century Gothic" pitchFamily="34" charset="0"/>
              </a:defRPr>
            </a:lvl8pPr>
            <a:lvl9pPr marL="4108102" indent="-241653" eaLnBrk="0" fontAlgn="base" hangingPunct="0">
              <a:spcBef>
                <a:spcPct val="0"/>
              </a:spcBef>
              <a:spcAft>
                <a:spcPct val="0"/>
              </a:spcAft>
              <a:defRPr>
                <a:solidFill>
                  <a:schemeClr val="tx1"/>
                </a:solidFill>
                <a:latin typeface="Century Gothic" pitchFamily="34" charset="0"/>
              </a:defRPr>
            </a:lvl9pPr>
          </a:lstStyle>
          <a:p>
            <a:pPr eaLnBrk="1" hangingPunct="1"/>
            <a:fld id="{C447AEFB-D5D3-4031-8A21-60F0E1734154}" type="slidenum">
              <a:rPr lang="en-US">
                <a:latin typeface="Arial" charset="0"/>
              </a:rPr>
              <a:pPr eaLnBrk="1" hangingPunct="1"/>
              <a:t>34</a:t>
            </a:fld>
            <a:endParaRPr lang="en-US">
              <a:latin typeface="Arial" charset="0"/>
            </a:endParaRPr>
          </a:p>
        </p:txBody>
      </p:sp>
      <p:sp>
        <p:nvSpPr>
          <p:cNvPr id="66563" name="Rectangle 2"/>
          <p:cNvSpPr>
            <a:spLocks noGrp="1" noRot="1" noChangeAspect="1" noChangeArrowheads="1" noTextEdit="1"/>
          </p:cNvSpPr>
          <p:nvPr>
            <p:ph type="sldImg"/>
          </p:nvPr>
        </p:nvSpPr>
        <p:spPr>
          <a:xfrm>
            <a:off x="1258888" y="720725"/>
            <a:ext cx="4800600" cy="3600450"/>
          </a:xfrm>
          <a:ln/>
        </p:spPr>
      </p:sp>
      <p:sp>
        <p:nvSpPr>
          <p:cNvPr id="66564" name="Rectangle 3"/>
          <p:cNvSpPr>
            <a:spLocks noGrp="1" noChangeArrowheads="1"/>
          </p:cNvSpPr>
          <p:nvPr>
            <p:ph type="body" idx="1"/>
          </p:nvPr>
        </p:nvSpPr>
        <p:spPr>
          <a:xfrm>
            <a:off x="975360" y="4558904"/>
            <a:ext cx="5364480" cy="43222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64461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itchFamily="34" charset="0"/>
              </a:defRPr>
            </a:lvl1pPr>
            <a:lvl2pPr marL="785372" indent="-302066" eaLnBrk="0" hangingPunct="0">
              <a:defRPr>
                <a:solidFill>
                  <a:schemeClr val="tx1"/>
                </a:solidFill>
                <a:latin typeface="Century Gothic" pitchFamily="34" charset="0"/>
              </a:defRPr>
            </a:lvl2pPr>
            <a:lvl3pPr marL="1208265" indent="-241653" eaLnBrk="0" hangingPunct="0">
              <a:defRPr>
                <a:solidFill>
                  <a:schemeClr val="tx1"/>
                </a:solidFill>
                <a:latin typeface="Century Gothic" pitchFamily="34" charset="0"/>
              </a:defRPr>
            </a:lvl3pPr>
            <a:lvl4pPr marL="1691571" indent="-241653" eaLnBrk="0" hangingPunct="0">
              <a:defRPr>
                <a:solidFill>
                  <a:schemeClr val="tx1"/>
                </a:solidFill>
                <a:latin typeface="Century Gothic" pitchFamily="34" charset="0"/>
              </a:defRPr>
            </a:lvl4pPr>
            <a:lvl5pPr marL="2174878" indent="-241653" eaLnBrk="0" hangingPunct="0">
              <a:defRPr>
                <a:solidFill>
                  <a:schemeClr val="tx1"/>
                </a:solidFill>
                <a:latin typeface="Century Gothic" pitchFamily="34" charset="0"/>
              </a:defRPr>
            </a:lvl5pPr>
            <a:lvl6pPr marL="2658184" indent="-241653" eaLnBrk="0" fontAlgn="base" hangingPunct="0">
              <a:spcBef>
                <a:spcPct val="0"/>
              </a:spcBef>
              <a:spcAft>
                <a:spcPct val="0"/>
              </a:spcAft>
              <a:defRPr>
                <a:solidFill>
                  <a:schemeClr val="tx1"/>
                </a:solidFill>
                <a:latin typeface="Century Gothic" pitchFamily="34" charset="0"/>
              </a:defRPr>
            </a:lvl6pPr>
            <a:lvl7pPr marL="3141490" indent="-241653" eaLnBrk="0" fontAlgn="base" hangingPunct="0">
              <a:spcBef>
                <a:spcPct val="0"/>
              </a:spcBef>
              <a:spcAft>
                <a:spcPct val="0"/>
              </a:spcAft>
              <a:defRPr>
                <a:solidFill>
                  <a:schemeClr val="tx1"/>
                </a:solidFill>
                <a:latin typeface="Century Gothic" pitchFamily="34" charset="0"/>
              </a:defRPr>
            </a:lvl7pPr>
            <a:lvl8pPr marL="3624796" indent="-241653" eaLnBrk="0" fontAlgn="base" hangingPunct="0">
              <a:spcBef>
                <a:spcPct val="0"/>
              </a:spcBef>
              <a:spcAft>
                <a:spcPct val="0"/>
              </a:spcAft>
              <a:defRPr>
                <a:solidFill>
                  <a:schemeClr val="tx1"/>
                </a:solidFill>
                <a:latin typeface="Century Gothic" pitchFamily="34" charset="0"/>
              </a:defRPr>
            </a:lvl8pPr>
            <a:lvl9pPr marL="4108102" indent="-241653" eaLnBrk="0" fontAlgn="base" hangingPunct="0">
              <a:spcBef>
                <a:spcPct val="0"/>
              </a:spcBef>
              <a:spcAft>
                <a:spcPct val="0"/>
              </a:spcAft>
              <a:defRPr>
                <a:solidFill>
                  <a:schemeClr val="tx1"/>
                </a:solidFill>
                <a:latin typeface="Century Gothic" pitchFamily="34" charset="0"/>
              </a:defRPr>
            </a:lvl9pPr>
          </a:lstStyle>
          <a:p>
            <a:pPr eaLnBrk="1" hangingPunct="1"/>
            <a:fld id="{2099DD08-BEC2-4733-B913-7D1F63AE20B9}" type="slidenum">
              <a:rPr lang="en-US">
                <a:latin typeface="Arial" charset="0"/>
              </a:rPr>
              <a:pPr eaLnBrk="1" hangingPunct="1"/>
              <a:t>35</a:t>
            </a:fld>
            <a:endParaRPr lang="en-US">
              <a:latin typeface="Arial" charset="0"/>
            </a:endParaRPr>
          </a:p>
        </p:txBody>
      </p:sp>
      <p:sp>
        <p:nvSpPr>
          <p:cNvPr id="70659" name="Rectangle 2"/>
          <p:cNvSpPr>
            <a:spLocks noGrp="1" noRot="1" noChangeAspect="1" noChangeArrowheads="1" noTextEdit="1"/>
          </p:cNvSpPr>
          <p:nvPr>
            <p:ph type="sldImg"/>
          </p:nvPr>
        </p:nvSpPr>
        <p:spPr>
          <a:xfrm>
            <a:off x="1258888" y="720725"/>
            <a:ext cx="4800600" cy="3600450"/>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Villanova</a:t>
            </a:r>
          </a:p>
        </p:txBody>
      </p:sp>
    </p:spTree>
    <p:extLst>
      <p:ext uri="{BB962C8B-B14F-4D97-AF65-F5344CB8AC3E}">
        <p14:creationId xmlns:p14="http://schemas.microsoft.com/office/powerpoint/2010/main" val="3288826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7756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solidFill>
            <a:srgbClr val="FFFFFF"/>
          </a:solidFill>
          <a:ln/>
        </p:spPr>
      </p:sp>
      <p:sp>
        <p:nvSpPr>
          <p:cNvPr id="36866"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27038" indent="-346075" eaLnBrk="1" hangingPunct="1">
              <a:spcBef>
                <a:spcPts val="413"/>
              </a:spcBef>
              <a:tabLst>
                <a:tab pos="304800" algn="l"/>
                <a:tab pos="990600" algn="l"/>
                <a:tab pos="1866900" algn="l"/>
              </a:tabLst>
            </a:pPr>
            <a:r>
              <a:rPr lang="en-US" b="1" dirty="0">
                <a:solidFill>
                  <a:srgbClr val="000000"/>
                </a:solidFill>
                <a:cs typeface="Trebuchet MS"/>
                <a:sym typeface="Arial" pitchFamily="34" charset="0"/>
              </a:rPr>
              <a:t>Natural Stream</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As an example of this, first note the characteristics of a well-protected stream:</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natural stream form</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alternating pools and riffles important to habitat</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stable stream banks that can withstand normal fluctuations in flow that you get with storms and droughts, wet and dry periods</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steady temperature fluctuations</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low levels of pollutants</a:t>
            </a:r>
          </a:p>
          <a:p>
            <a:pPr marL="427038" indent="-346075" eaLnBrk="1" hangingPunct="1">
              <a:spcBef>
                <a:spcPts val="413"/>
              </a:spcBef>
              <a:tabLst>
                <a:tab pos="304800" algn="l"/>
                <a:tab pos="990600" algn="l"/>
                <a:tab pos="1866900" algn="l"/>
              </a:tabLst>
            </a:pPr>
            <a:r>
              <a:rPr lang="en-US" b="1" dirty="0">
                <a:solidFill>
                  <a:srgbClr val="000000"/>
                </a:solidFill>
                <a:cs typeface="Trebuchet MS"/>
                <a:sym typeface="Arial" pitchFamily="34" charset="0"/>
              </a:rPr>
              <a:t>The Urbanized Stream</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Compare the last stream with this urban stream that's been impacted by development:</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unnatural form:  much straighter, narrower</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pools and riffles disappear</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banks no longer stable--need to be reinforced</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temperature fluctuations much greater, which threatens sensitive aquatic organisms</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dramatic increase in the level of pollutants</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Those pollutants are what we're going to focus on to better understand what's polluting our water everyday and how it is getting there from the things we do on the land.</a:t>
            </a:r>
          </a:p>
        </p:txBody>
      </p:sp>
    </p:spTree>
    <p:extLst>
      <p:ext uri="{BB962C8B-B14F-4D97-AF65-F5344CB8AC3E}">
        <p14:creationId xmlns:p14="http://schemas.microsoft.com/office/powerpoint/2010/main" val="1811615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Rot="1" noChangeAspect="1" noChangeArrowheads="1"/>
          </p:cNvSpPr>
          <p:nvPr>
            <p:ph type="sldImg"/>
          </p:nvPr>
        </p:nvSpPr>
        <p:spPr>
          <a:solidFill>
            <a:srgbClr val="FFFFFF"/>
          </a:solidFill>
          <a:ln/>
        </p:spPr>
      </p:sp>
      <p:sp>
        <p:nvSpPr>
          <p:cNvPr id="3891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27038" indent="-346075" eaLnBrk="1" hangingPunct="1">
              <a:spcBef>
                <a:spcPts val="413"/>
              </a:spcBef>
              <a:tabLst>
                <a:tab pos="304800" algn="l"/>
                <a:tab pos="990600" algn="l"/>
                <a:tab pos="1866900" algn="l"/>
              </a:tabLst>
            </a:pPr>
            <a:r>
              <a:rPr lang="en-US" b="1" dirty="0">
                <a:solidFill>
                  <a:srgbClr val="000000"/>
                </a:solidFill>
                <a:cs typeface="Trebuchet MS"/>
                <a:sym typeface="Arial" pitchFamily="34" charset="0"/>
              </a:rPr>
              <a:t>Natural Stream</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As an example of this, first note the characteristics of a well-protected stream:</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natural stream form</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alternating pools and riffles important to habitat</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stable stream banks that can withstand normal fluctuations in flow that you get with storms and droughts, wet and dry periods</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steady temperature fluctuations</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	- low levels of pollutants</a:t>
            </a:r>
          </a:p>
          <a:p>
            <a:pPr marL="427038" indent="-346075" eaLnBrk="1" hangingPunct="1">
              <a:spcBef>
                <a:spcPts val="413"/>
              </a:spcBef>
              <a:tabLst>
                <a:tab pos="304800" algn="l"/>
                <a:tab pos="990600" algn="l"/>
                <a:tab pos="1866900" algn="l"/>
              </a:tabLst>
            </a:pPr>
            <a:r>
              <a:rPr lang="en-US" b="1" dirty="0">
                <a:solidFill>
                  <a:srgbClr val="000000"/>
                </a:solidFill>
                <a:cs typeface="Trebuchet MS"/>
                <a:sym typeface="Arial" pitchFamily="34" charset="0"/>
              </a:rPr>
              <a:t>The Urbanized Stream</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Compare the last stream with this urban stream that's been impacted by development:</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unnatural form:  much straighter, narrower</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pools and riffles disappear</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banks no longer stable--need to be reinforced</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temperature fluctuations much greater, which threatens sensitive aquatic organisms</a:t>
            </a:r>
          </a:p>
          <a:p>
            <a:pPr marL="427038" indent="-346075" eaLnBrk="1" hangingPunct="1">
              <a:spcBef>
                <a:spcPts val="413"/>
              </a:spcBef>
              <a:tabLst>
                <a:tab pos="304800" algn="l"/>
                <a:tab pos="990600" algn="l"/>
                <a:tab pos="1866900" algn="l"/>
              </a:tabLst>
            </a:pPr>
            <a:r>
              <a:rPr lang="en-US" dirty="0">
                <a:solidFill>
                  <a:srgbClr val="000000"/>
                </a:solidFill>
                <a:sym typeface="Lucida Grande" charset="0"/>
              </a:rPr>
              <a:t>	</a:t>
            </a:r>
            <a:r>
              <a:rPr lang="en-US" dirty="0">
                <a:solidFill>
                  <a:srgbClr val="000000"/>
                </a:solidFill>
                <a:cs typeface="Trebuchet MS"/>
                <a:sym typeface="Arial" pitchFamily="34" charset="0"/>
              </a:rPr>
              <a:t>- dramatic increase in the level of pollutants</a:t>
            </a:r>
          </a:p>
          <a:p>
            <a:pPr marL="427038" indent="-346075" eaLnBrk="1" hangingPunct="1">
              <a:spcBef>
                <a:spcPts val="413"/>
              </a:spcBef>
              <a:tabLst>
                <a:tab pos="304800" algn="l"/>
                <a:tab pos="990600" algn="l"/>
                <a:tab pos="1866900" algn="l"/>
              </a:tabLst>
            </a:pPr>
            <a:r>
              <a:rPr lang="en-US" dirty="0">
                <a:solidFill>
                  <a:srgbClr val="000000"/>
                </a:solidFill>
                <a:cs typeface="Trebuchet MS"/>
                <a:sym typeface="Arial" pitchFamily="34" charset="0"/>
              </a:rPr>
              <a:t>Those pollutants are what we're going to focus on to better understand what's polluting our water everyday and how it is getting there from the things we do on the land.</a:t>
            </a:r>
          </a:p>
        </p:txBody>
      </p:sp>
    </p:spTree>
    <p:extLst>
      <p:ext uri="{BB962C8B-B14F-4D97-AF65-F5344CB8AC3E}">
        <p14:creationId xmlns:p14="http://schemas.microsoft.com/office/powerpoint/2010/main" val="29458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4316" y="8684914"/>
            <a:ext cx="2972115" cy="45751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98" tIns="45249" rIns="90498" bIns="45249"/>
          <a:lstStyle>
            <a:lvl1pPr eaLnBrk="0" hangingPunct="0">
              <a:defRPr>
                <a:solidFill>
                  <a:schemeClr val="tx1"/>
                </a:solidFill>
                <a:latin typeface="Century Gothic" pitchFamily="34" charset="0"/>
              </a:defRPr>
            </a:lvl1pPr>
            <a:lvl2pPr marL="742871" indent="-285719" eaLnBrk="0" hangingPunct="0">
              <a:defRPr>
                <a:solidFill>
                  <a:schemeClr val="tx1"/>
                </a:solidFill>
                <a:latin typeface="Century Gothic" pitchFamily="34" charset="0"/>
              </a:defRPr>
            </a:lvl2pPr>
            <a:lvl3pPr marL="1142879" indent="-228576" eaLnBrk="0" hangingPunct="0">
              <a:defRPr>
                <a:solidFill>
                  <a:schemeClr val="tx1"/>
                </a:solidFill>
                <a:latin typeface="Century Gothic" pitchFamily="34" charset="0"/>
              </a:defRPr>
            </a:lvl3pPr>
            <a:lvl4pPr marL="1600030" indent="-228576" eaLnBrk="0" hangingPunct="0">
              <a:defRPr>
                <a:solidFill>
                  <a:schemeClr val="tx1"/>
                </a:solidFill>
                <a:latin typeface="Century Gothic" pitchFamily="34" charset="0"/>
              </a:defRPr>
            </a:lvl4pPr>
            <a:lvl5pPr marL="2057182" indent="-228576" eaLnBrk="0" hangingPunct="0">
              <a:defRPr>
                <a:solidFill>
                  <a:schemeClr val="tx1"/>
                </a:solidFill>
                <a:latin typeface="Century Gothic" pitchFamily="34" charset="0"/>
              </a:defRPr>
            </a:lvl5pPr>
            <a:lvl6pPr marL="2514333" indent="-228576" eaLnBrk="0" fontAlgn="base" hangingPunct="0">
              <a:spcBef>
                <a:spcPct val="0"/>
              </a:spcBef>
              <a:spcAft>
                <a:spcPct val="0"/>
              </a:spcAft>
              <a:defRPr>
                <a:solidFill>
                  <a:schemeClr val="tx1"/>
                </a:solidFill>
                <a:latin typeface="Century Gothic" pitchFamily="34" charset="0"/>
              </a:defRPr>
            </a:lvl6pPr>
            <a:lvl7pPr marL="2971485" indent="-228576" eaLnBrk="0" fontAlgn="base" hangingPunct="0">
              <a:spcBef>
                <a:spcPct val="0"/>
              </a:spcBef>
              <a:spcAft>
                <a:spcPct val="0"/>
              </a:spcAft>
              <a:defRPr>
                <a:solidFill>
                  <a:schemeClr val="tx1"/>
                </a:solidFill>
                <a:latin typeface="Century Gothic" pitchFamily="34" charset="0"/>
              </a:defRPr>
            </a:lvl7pPr>
            <a:lvl8pPr marL="3428637" indent="-228576" eaLnBrk="0" fontAlgn="base" hangingPunct="0">
              <a:spcBef>
                <a:spcPct val="0"/>
              </a:spcBef>
              <a:spcAft>
                <a:spcPct val="0"/>
              </a:spcAft>
              <a:defRPr>
                <a:solidFill>
                  <a:schemeClr val="tx1"/>
                </a:solidFill>
                <a:latin typeface="Century Gothic" pitchFamily="34" charset="0"/>
              </a:defRPr>
            </a:lvl8pPr>
            <a:lvl9pPr marL="3885788" indent="-228576" eaLnBrk="0" fontAlgn="base" hangingPunct="0">
              <a:spcBef>
                <a:spcPct val="0"/>
              </a:spcBef>
              <a:spcAft>
                <a:spcPct val="0"/>
              </a:spcAft>
              <a:defRPr>
                <a:solidFill>
                  <a:schemeClr val="tx1"/>
                </a:solidFill>
                <a:latin typeface="Century Gothic" pitchFamily="34" charset="0"/>
              </a:defRPr>
            </a:lvl9pPr>
          </a:lstStyle>
          <a:p>
            <a:pPr eaLnBrk="1" hangingPunct="1"/>
            <a:fld id="{E559B0D7-845D-4736-9FD9-461A2983BCA8}" type="slidenum">
              <a:rPr lang="en-US">
                <a:latin typeface="Calibri"/>
              </a:rPr>
              <a:pPr eaLnBrk="1" hangingPunct="1"/>
              <a:t>12</a:t>
            </a:fld>
            <a:endParaRPr lang="en-US" dirty="0">
              <a:latin typeface="Calibri"/>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4954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316" y="8684914"/>
            <a:ext cx="2972115" cy="457515"/>
          </a:xfrm>
          <a:prstGeom prst="rect">
            <a:avLst/>
          </a:prstGeom>
          <a:noFill/>
        </p:spPr>
        <p:txBody>
          <a:bodyPr lIns="90498" tIns="45249" rIns="90498" bIns="45249"/>
          <a:lstStyle/>
          <a:p>
            <a:fld id="{144E56F9-DC27-4254-A59A-6D3D724B1243}" type="slidenum">
              <a:rPr lang="en-US" smtClean="0">
                <a:latin typeface="Calibri"/>
              </a:rPr>
              <a:pPr/>
              <a:t>13</a:t>
            </a:fld>
            <a:endParaRPr lang="en-US" dirty="0">
              <a:latin typeface="Calibri"/>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42530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316" y="8684914"/>
            <a:ext cx="2972115" cy="457515"/>
          </a:xfrm>
          <a:prstGeom prst="rect">
            <a:avLst/>
          </a:prstGeom>
          <a:noFill/>
        </p:spPr>
        <p:txBody>
          <a:bodyPr lIns="90498" tIns="45249" rIns="90498" bIns="45249"/>
          <a:lstStyle/>
          <a:p>
            <a:fld id="{144E56F9-DC27-4254-A59A-6D3D724B1243}" type="slidenum">
              <a:rPr lang="en-US" smtClean="0">
                <a:latin typeface="Calibri"/>
              </a:rPr>
              <a:pPr/>
              <a:t>15</a:t>
            </a:fld>
            <a:endParaRPr lang="en-US" dirty="0">
              <a:latin typeface="Calibri"/>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59415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Gill Sans" charset="0"/>
                <a:ea typeface="ヒラギノ角ゴ ProN W3" charset="-128"/>
                <a:sym typeface="Gill Sans" charset="0"/>
              </a:defRPr>
            </a:lvl1pPr>
            <a:lvl2pPr marL="742950" indent="-285750" eaLnBrk="0" hangingPunct="0">
              <a:defRPr sz="4300">
                <a:solidFill>
                  <a:srgbClr val="000000"/>
                </a:solidFill>
                <a:latin typeface="Gill Sans" charset="0"/>
                <a:ea typeface="ヒラギノ角ゴ ProN W3" charset="-128"/>
                <a:sym typeface="Gill Sans" charset="0"/>
              </a:defRPr>
            </a:lvl2pPr>
            <a:lvl3pPr marL="1143000" indent="-228600" eaLnBrk="0" hangingPunct="0">
              <a:defRPr sz="4300">
                <a:solidFill>
                  <a:srgbClr val="000000"/>
                </a:solidFill>
                <a:latin typeface="Gill Sans" charset="0"/>
                <a:ea typeface="ヒラギノ角ゴ ProN W3" charset="-128"/>
                <a:sym typeface="Gill Sans" charset="0"/>
              </a:defRPr>
            </a:lvl3pPr>
            <a:lvl4pPr marL="1600200" indent="-228600" eaLnBrk="0" hangingPunct="0">
              <a:defRPr sz="4300">
                <a:solidFill>
                  <a:srgbClr val="000000"/>
                </a:solidFill>
                <a:latin typeface="Gill Sans" charset="0"/>
                <a:ea typeface="ヒラギノ角ゴ ProN W3" charset="-128"/>
                <a:sym typeface="Gill Sans" charset="0"/>
              </a:defRPr>
            </a:lvl4pPr>
            <a:lvl5pPr marL="2057400" indent="-228600" eaLnBrk="0" hangingPunct="0">
              <a:defRPr sz="43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5FFBB3E5-219C-4051-BB2D-4C2593C7AC53}" type="slidenum">
              <a:rPr lang="en-US" sz="1200">
                <a:solidFill>
                  <a:schemeClr val="tx1"/>
                </a:solidFill>
                <a:latin typeface="Calibri"/>
                <a:ea typeface="MS PGothic" pitchFamily="34" charset="-128"/>
              </a:rPr>
              <a:pPr eaLnBrk="1" hangingPunct="1"/>
              <a:t>16</a:t>
            </a:fld>
            <a:endParaRPr lang="en-US" sz="1200" dirty="0">
              <a:solidFill>
                <a:schemeClr val="tx1"/>
              </a:solidFill>
              <a:latin typeface="Calibri"/>
              <a:ea typeface="MS PGothic" pitchFamily="34" charset="-128"/>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4588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316" y="8684914"/>
            <a:ext cx="2972115" cy="457515"/>
          </a:xfrm>
          <a:prstGeom prst="rect">
            <a:avLst/>
          </a:prstGeom>
        </p:spPr>
        <p:txBody>
          <a:bodyPr lIns="90498" tIns="45249" rIns="90498" bIns="45249"/>
          <a:lstStyle/>
          <a:p>
            <a:fld id="{1287C0D2-1855-4391-9703-7485B932E547}" type="slidenum">
              <a:rPr lang="en-US" smtClean="0">
                <a:latin typeface="Calibri"/>
              </a:rPr>
              <a:pPr/>
              <a:t>17</a:t>
            </a:fld>
            <a:endParaRPr lang="en-US" dirty="0">
              <a:latin typeface="Calibri"/>
            </a:endParaRPr>
          </a:p>
        </p:txBody>
      </p:sp>
    </p:spTree>
    <p:extLst>
      <p:ext uri="{BB962C8B-B14F-4D97-AF65-F5344CB8AC3E}">
        <p14:creationId xmlns:p14="http://schemas.microsoft.com/office/powerpoint/2010/main" val="1090054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itchFamily="34" charset="0"/>
              </a:defRPr>
            </a:lvl1pPr>
            <a:lvl2pPr marL="785289" indent="-302034" eaLnBrk="0" hangingPunct="0">
              <a:defRPr>
                <a:solidFill>
                  <a:schemeClr val="tx1"/>
                </a:solidFill>
                <a:latin typeface="Century Gothic" pitchFamily="34" charset="0"/>
              </a:defRPr>
            </a:lvl2pPr>
            <a:lvl3pPr marL="1208137" indent="-241628" eaLnBrk="0" hangingPunct="0">
              <a:defRPr>
                <a:solidFill>
                  <a:schemeClr val="tx1"/>
                </a:solidFill>
                <a:latin typeface="Century Gothic" pitchFamily="34" charset="0"/>
              </a:defRPr>
            </a:lvl3pPr>
            <a:lvl4pPr marL="1691392" indent="-241628" eaLnBrk="0" hangingPunct="0">
              <a:defRPr>
                <a:solidFill>
                  <a:schemeClr val="tx1"/>
                </a:solidFill>
                <a:latin typeface="Century Gothic" pitchFamily="34" charset="0"/>
              </a:defRPr>
            </a:lvl4pPr>
            <a:lvl5pPr marL="2174647" indent="-241628" eaLnBrk="0" hangingPunct="0">
              <a:defRPr>
                <a:solidFill>
                  <a:schemeClr val="tx1"/>
                </a:solidFill>
                <a:latin typeface="Century Gothic" pitchFamily="34" charset="0"/>
              </a:defRPr>
            </a:lvl5pPr>
            <a:lvl6pPr marL="2657901" indent="-241628" eaLnBrk="0" fontAlgn="base" hangingPunct="0">
              <a:spcBef>
                <a:spcPct val="0"/>
              </a:spcBef>
              <a:spcAft>
                <a:spcPct val="0"/>
              </a:spcAft>
              <a:defRPr>
                <a:solidFill>
                  <a:schemeClr val="tx1"/>
                </a:solidFill>
                <a:latin typeface="Century Gothic" pitchFamily="34" charset="0"/>
              </a:defRPr>
            </a:lvl6pPr>
            <a:lvl7pPr marL="3141157" indent="-241628" eaLnBrk="0" fontAlgn="base" hangingPunct="0">
              <a:spcBef>
                <a:spcPct val="0"/>
              </a:spcBef>
              <a:spcAft>
                <a:spcPct val="0"/>
              </a:spcAft>
              <a:defRPr>
                <a:solidFill>
                  <a:schemeClr val="tx1"/>
                </a:solidFill>
                <a:latin typeface="Century Gothic" pitchFamily="34" charset="0"/>
              </a:defRPr>
            </a:lvl7pPr>
            <a:lvl8pPr marL="3624412" indent="-241628" eaLnBrk="0" fontAlgn="base" hangingPunct="0">
              <a:spcBef>
                <a:spcPct val="0"/>
              </a:spcBef>
              <a:spcAft>
                <a:spcPct val="0"/>
              </a:spcAft>
              <a:defRPr>
                <a:solidFill>
                  <a:schemeClr val="tx1"/>
                </a:solidFill>
                <a:latin typeface="Century Gothic" pitchFamily="34" charset="0"/>
              </a:defRPr>
            </a:lvl8pPr>
            <a:lvl9pPr marL="4107666" indent="-241628" eaLnBrk="0" fontAlgn="base" hangingPunct="0">
              <a:spcBef>
                <a:spcPct val="0"/>
              </a:spcBef>
              <a:spcAft>
                <a:spcPct val="0"/>
              </a:spcAft>
              <a:defRPr>
                <a:solidFill>
                  <a:schemeClr val="tx1"/>
                </a:solidFill>
                <a:latin typeface="Century Gothic" pitchFamily="34" charset="0"/>
              </a:defRPr>
            </a:lvl9pPr>
          </a:lstStyle>
          <a:p>
            <a:pPr eaLnBrk="1" hangingPunct="1"/>
            <a:fld id="{1BE4D0C0-4EB4-4884-8C98-FC990F61FB0E}" type="slidenum">
              <a:rPr lang="en-US">
                <a:latin typeface="Arial" charset="0"/>
              </a:rPr>
              <a:pPr eaLnBrk="1" hangingPunct="1"/>
              <a:t>33</a:t>
            </a:fld>
            <a:endParaRPr lang="en-US">
              <a:latin typeface="Arial" charset="0"/>
            </a:endParaRPr>
          </a:p>
        </p:txBody>
      </p:sp>
      <p:sp>
        <p:nvSpPr>
          <p:cNvPr id="56323" name="Rectangle 2"/>
          <p:cNvSpPr>
            <a:spLocks noGrp="1" noRot="1" noChangeAspect="1" noChangeArrowheads="1" noTextEdit="1"/>
          </p:cNvSpPr>
          <p:nvPr>
            <p:ph type="sldImg"/>
          </p:nvPr>
        </p:nvSpPr>
        <p:spPr>
          <a:xfrm>
            <a:off x="1371600" y="1143000"/>
            <a:ext cx="4114800" cy="308610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258443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
            <a:ext cx="9144000" cy="50170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28650" y="724175"/>
            <a:ext cx="7772400" cy="722621"/>
          </a:xfrm>
        </p:spPr>
        <p:txBody>
          <a:bodyPr anchor="b">
            <a:norm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628650" y="1773267"/>
            <a:ext cx="77724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9433" y="153463"/>
            <a:ext cx="1990614" cy="19478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86055" y="6492875"/>
            <a:ext cx="1229989" cy="306466"/>
          </a:xfrm>
          <a:prstGeom prst="rect">
            <a:avLst/>
          </a:prstGeom>
        </p:spPr>
      </p:pic>
      <p:sp>
        <p:nvSpPr>
          <p:cNvPr id="12" name="TextBox 11"/>
          <p:cNvSpPr txBox="1"/>
          <p:nvPr userDrawn="1"/>
        </p:nvSpPr>
        <p:spPr>
          <a:xfrm>
            <a:off x="6433168" y="127743"/>
            <a:ext cx="2476163" cy="246221"/>
          </a:xfrm>
          <a:prstGeom prst="rect">
            <a:avLst/>
          </a:prstGeom>
          <a:noFill/>
        </p:spPr>
        <p:txBody>
          <a:bodyPr wrap="square" rtlCol="0">
            <a:spAutoFit/>
          </a:bodyPr>
          <a:lstStyle/>
          <a:p>
            <a:pPr algn="r"/>
            <a:r>
              <a:rPr lang="en-US" sz="1000" dirty="0">
                <a:solidFill>
                  <a:schemeClr val="bg1">
                    <a:lumMod val="95000"/>
                  </a:schemeClr>
                </a:solidFill>
              </a:rPr>
              <a:t>Teacher</a:t>
            </a:r>
            <a:r>
              <a:rPr lang="en-US" sz="1000" baseline="0" dirty="0">
                <a:solidFill>
                  <a:schemeClr val="bg1">
                    <a:lumMod val="95000"/>
                  </a:schemeClr>
                </a:solidFill>
              </a:rPr>
              <a:t> Professional Learning 2017</a:t>
            </a:r>
            <a:endParaRPr lang="en-US" sz="1000" dirty="0">
              <a:solidFill>
                <a:schemeClr val="bg1">
                  <a:lumMod val="95000"/>
                </a:schemeClr>
              </a:solidFill>
            </a:endParaRPr>
          </a:p>
        </p:txBody>
      </p:sp>
    </p:spTree>
    <p:extLst>
      <p:ext uri="{BB962C8B-B14F-4D97-AF65-F5344CB8AC3E}">
        <p14:creationId xmlns:p14="http://schemas.microsoft.com/office/powerpoint/2010/main" val="563964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E6B416-0BCA-AE45-A619-811165C177DC}" type="datetimeFigureOut">
              <a:rPr lang="en-US" smtClean="0"/>
              <a:t>7/19/18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95F33-D44D-8540-987D-BCEEDF165CDD}" type="slidenum">
              <a:rPr lang="en-US" smtClean="0"/>
              <a:t>‹#›</a:t>
            </a:fld>
            <a:endParaRPr lang="en-US"/>
          </a:p>
        </p:txBody>
      </p:sp>
    </p:spTree>
    <p:extLst>
      <p:ext uri="{BB962C8B-B14F-4D97-AF65-F5344CB8AC3E}">
        <p14:creationId xmlns:p14="http://schemas.microsoft.com/office/powerpoint/2010/main" val="744587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E6B416-0BCA-AE45-A619-811165C177DC}"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5F33-D44D-8540-987D-BCEEDF165CDD}" type="slidenum">
              <a:rPr lang="en-US" smtClean="0"/>
              <a:t>‹#›</a:t>
            </a:fld>
            <a:endParaRPr lang="en-US"/>
          </a:p>
        </p:txBody>
      </p:sp>
    </p:spTree>
    <p:extLst>
      <p:ext uri="{BB962C8B-B14F-4D97-AF65-F5344CB8AC3E}">
        <p14:creationId xmlns:p14="http://schemas.microsoft.com/office/powerpoint/2010/main" val="887758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E6B416-0BCA-AE45-A619-811165C177DC}"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5F33-D44D-8540-987D-BCEEDF165CDD}" type="slidenum">
              <a:rPr lang="en-US" smtClean="0"/>
              <a:t>‹#›</a:t>
            </a:fld>
            <a:endParaRPr lang="en-US"/>
          </a:p>
        </p:txBody>
      </p:sp>
    </p:spTree>
    <p:extLst>
      <p:ext uri="{BB962C8B-B14F-4D97-AF65-F5344CB8AC3E}">
        <p14:creationId xmlns:p14="http://schemas.microsoft.com/office/powerpoint/2010/main" val="1987474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224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782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506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9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285750" y="803673"/>
            <a:ext cx="8400604" cy="535781"/>
          </a:xfrm>
          <a:prstGeom prst="rect">
            <a:avLst/>
          </a:prstGeom>
        </p:spPr>
        <p:txBody>
          <a:bodyPr lIns="64274" tIns="32137" rIns="64274" bIns="32137"/>
          <a:lstStyle>
            <a:lvl1pPr>
              <a:defRPr sz="4000">
                <a:latin typeface="Trebuchet MS"/>
              </a:defRPr>
            </a:lvl1pPr>
          </a:lstStyle>
          <a:p>
            <a:r>
              <a:rPr lang="en-US" dirty="0"/>
              <a:t>Click to edit Master title style</a:t>
            </a:r>
          </a:p>
        </p:txBody>
      </p:sp>
      <p:sp>
        <p:nvSpPr>
          <p:cNvPr id="3" name="Text Placeholder 2"/>
          <p:cNvSpPr>
            <a:spLocks noGrp="1"/>
          </p:cNvSpPr>
          <p:nvPr>
            <p:ph type="body" idx="1"/>
          </p:nvPr>
        </p:nvSpPr>
        <p:spPr>
          <a:xfrm>
            <a:off x="285750" y="1949054"/>
            <a:ext cx="8400604" cy="3589734"/>
          </a:xfrm>
          <a:prstGeom prst="rect">
            <a:avLst/>
          </a:prstGeom>
        </p:spPr>
        <p:txBody>
          <a:bodyPr lIns="64274" tIns="32137" rIns="64274" bIns="32137"/>
          <a:lstStyle>
            <a:lvl1pPr algn="l">
              <a:defRPr sz="2800">
                <a:solidFill>
                  <a:srgbClr val="000000"/>
                </a:solidFill>
                <a:latin typeface="Trebuchet MS"/>
              </a:defRPr>
            </a:lvl1pPr>
            <a:lvl2pPr algn="l">
              <a:defRPr sz="2800">
                <a:solidFill>
                  <a:srgbClr val="000000"/>
                </a:solidFill>
                <a:latin typeface="Trebuchet MS"/>
              </a:defRPr>
            </a:lvl2pPr>
            <a:lvl3pPr>
              <a:defRPr>
                <a:latin typeface="Trebuchet MS"/>
              </a:defRPr>
            </a:lvl3pPr>
            <a:lvl4pPr>
              <a:defRPr>
                <a:latin typeface="Trebuchet MS"/>
              </a:defRPr>
            </a:lvl4pPr>
            <a:lvl5pPr>
              <a:defRPr>
                <a:latin typeface="Trebuchet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164597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extBox 3"/>
          <p:cNvSpPr txBox="1">
            <a:spLocks noChangeArrowheads="1"/>
          </p:cNvSpPr>
          <p:nvPr userDrawn="1"/>
        </p:nvSpPr>
        <p:spPr bwMode="auto">
          <a:xfrm>
            <a:off x="2464422" y="419698"/>
            <a:ext cx="129886" cy="519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4283" tIns="32141" rIns="64283" bIns="32141">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endParaRPr lang="en-US" sz="2953" dirty="0">
              <a:latin typeface="Calibri"/>
            </a:endParaRPr>
          </a:p>
        </p:txBody>
      </p:sp>
    </p:spTree>
    <p:extLst>
      <p:ext uri="{BB962C8B-B14F-4D97-AF65-F5344CB8AC3E}">
        <p14:creationId xmlns:p14="http://schemas.microsoft.com/office/powerpoint/2010/main" val="6956295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extBox 3"/>
          <p:cNvSpPr txBox="1">
            <a:spLocks noChangeArrowheads="1"/>
          </p:cNvSpPr>
          <p:nvPr userDrawn="1"/>
        </p:nvSpPr>
        <p:spPr bwMode="auto">
          <a:xfrm>
            <a:off x="2464594" y="419696"/>
            <a:ext cx="184731" cy="546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endParaRPr lang="en-US" sz="2953" dirty="0">
              <a:latin typeface="Calibri"/>
            </a:endParaRPr>
          </a:p>
        </p:txBody>
      </p:sp>
    </p:spTree>
    <p:extLst>
      <p:ext uri="{BB962C8B-B14F-4D97-AF65-F5344CB8AC3E}">
        <p14:creationId xmlns:p14="http://schemas.microsoft.com/office/powerpoint/2010/main" val="29462474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Rectangle 6"/>
          <p:cNvSpPr/>
          <p:nvPr userDrawn="1"/>
        </p:nvSpPr>
        <p:spPr>
          <a:xfrm>
            <a:off x="0" y="1"/>
            <a:ext cx="9144000" cy="50170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9433" y="153463"/>
            <a:ext cx="1990614" cy="19478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86055" y="6492875"/>
            <a:ext cx="1229989" cy="306466"/>
          </a:xfrm>
          <a:prstGeom prst="rect">
            <a:avLst/>
          </a:prstGeom>
        </p:spPr>
      </p:pic>
      <p:sp>
        <p:nvSpPr>
          <p:cNvPr id="12" name="TextBox 11"/>
          <p:cNvSpPr txBox="1"/>
          <p:nvPr userDrawn="1"/>
        </p:nvSpPr>
        <p:spPr>
          <a:xfrm>
            <a:off x="6433168" y="127743"/>
            <a:ext cx="2476163" cy="246221"/>
          </a:xfrm>
          <a:prstGeom prst="rect">
            <a:avLst/>
          </a:prstGeom>
          <a:noFill/>
        </p:spPr>
        <p:txBody>
          <a:bodyPr wrap="square" rtlCol="0">
            <a:spAutoFit/>
          </a:bodyPr>
          <a:lstStyle/>
          <a:p>
            <a:pPr algn="r"/>
            <a:r>
              <a:rPr lang="en-US" sz="1000" dirty="0">
                <a:solidFill>
                  <a:schemeClr val="bg1">
                    <a:lumMod val="95000"/>
                  </a:schemeClr>
                </a:solidFill>
              </a:rPr>
              <a:t>Teacher</a:t>
            </a:r>
            <a:r>
              <a:rPr lang="en-US" sz="1000" baseline="0" dirty="0">
                <a:solidFill>
                  <a:schemeClr val="bg1">
                    <a:lumMod val="95000"/>
                  </a:schemeClr>
                </a:solidFill>
              </a:rPr>
              <a:t> Professional Learning 2017</a:t>
            </a:r>
            <a:endParaRPr lang="en-US" sz="1000" dirty="0">
              <a:solidFill>
                <a:schemeClr val="bg1">
                  <a:lumMod val="95000"/>
                </a:schemeClr>
              </a:solidFill>
            </a:endParaRPr>
          </a:p>
        </p:txBody>
      </p:sp>
    </p:spTree>
    <p:extLst>
      <p:ext uri="{BB962C8B-B14F-4D97-AF65-F5344CB8AC3E}">
        <p14:creationId xmlns:p14="http://schemas.microsoft.com/office/powerpoint/2010/main" val="2475279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extBox 3"/>
          <p:cNvSpPr txBox="1">
            <a:spLocks noChangeArrowheads="1"/>
          </p:cNvSpPr>
          <p:nvPr userDrawn="1"/>
        </p:nvSpPr>
        <p:spPr bwMode="auto">
          <a:xfrm>
            <a:off x="2464594" y="419696"/>
            <a:ext cx="184731" cy="546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endParaRPr lang="en-US" sz="2953" dirty="0">
              <a:latin typeface="Calibri"/>
            </a:endParaRPr>
          </a:p>
        </p:txBody>
      </p:sp>
    </p:spTree>
    <p:extLst>
      <p:ext uri="{BB962C8B-B14F-4D97-AF65-F5344CB8AC3E}">
        <p14:creationId xmlns:p14="http://schemas.microsoft.com/office/powerpoint/2010/main" val="147538123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extBox 3"/>
          <p:cNvSpPr txBox="1">
            <a:spLocks noChangeArrowheads="1"/>
          </p:cNvSpPr>
          <p:nvPr userDrawn="1"/>
        </p:nvSpPr>
        <p:spPr bwMode="auto">
          <a:xfrm>
            <a:off x="2464594" y="419696"/>
            <a:ext cx="184731" cy="546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endParaRPr lang="en-US" sz="2953" dirty="0">
              <a:latin typeface="Calibri"/>
            </a:endParaRPr>
          </a:p>
        </p:txBody>
      </p:sp>
    </p:spTree>
    <p:extLst>
      <p:ext uri="{BB962C8B-B14F-4D97-AF65-F5344CB8AC3E}">
        <p14:creationId xmlns:p14="http://schemas.microsoft.com/office/powerpoint/2010/main" val="181021226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extBox 3"/>
          <p:cNvSpPr txBox="1">
            <a:spLocks noChangeArrowheads="1"/>
          </p:cNvSpPr>
          <p:nvPr userDrawn="1"/>
        </p:nvSpPr>
        <p:spPr bwMode="auto">
          <a:xfrm>
            <a:off x="2464594" y="419696"/>
            <a:ext cx="184731" cy="546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endParaRPr lang="en-US" sz="2953" dirty="0">
              <a:latin typeface="Calibri"/>
            </a:endParaRPr>
          </a:p>
        </p:txBody>
      </p:sp>
    </p:spTree>
    <p:extLst>
      <p:ext uri="{BB962C8B-B14F-4D97-AF65-F5344CB8AC3E}">
        <p14:creationId xmlns:p14="http://schemas.microsoft.com/office/powerpoint/2010/main" val="205879098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extBox 3"/>
          <p:cNvSpPr txBox="1">
            <a:spLocks noChangeArrowheads="1"/>
          </p:cNvSpPr>
          <p:nvPr userDrawn="1"/>
        </p:nvSpPr>
        <p:spPr bwMode="auto">
          <a:xfrm>
            <a:off x="2464594" y="419696"/>
            <a:ext cx="184731" cy="546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endParaRPr lang="en-US" sz="2953" dirty="0">
              <a:latin typeface="Calibri"/>
            </a:endParaRPr>
          </a:p>
        </p:txBody>
      </p:sp>
    </p:spTree>
    <p:extLst>
      <p:ext uri="{BB962C8B-B14F-4D97-AF65-F5344CB8AC3E}">
        <p14:creationId xmlns:p14="http://schemas.microsoft.com/office/powerpoint/2010/main" val="113974157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TextBox 3"/>
          <p:cNvSpPr txBox="1">
            <a:spLocks noChangeArrowheads="1"/>
          </p:cNvSpPr>
          <p:nvPr userDrawn="1"/>
        </p:nvSpPr>
        <p:spPr bwMode="auto">
          <a:xfrm>
            <a:off x="2464594" y="419696"/>
            <a:ext cx="184731" cy="546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2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FFFFFF"/>
                </a:solidFill>
                <a:latin typeface="Gill Sans" charset="0"/>
                <a:ea typeface="ヒラギノ角ゴ ProN W3" charset="0"/>
                <a:cs typeface="ヒラギノ角ゴ ProN W3" charset="0"/>
                <a:sym typeface="Gill Sans" charset="0"/>
              </a:defRPr>
            </a:lvl9pPr>
          </a:lstStyle>
          <a:p>
            <a:pPr eaLnBrk="1" hangingPunct="1"/>
            <a:endParaRPr lang="en-US" sz="2953"/>
          </a:p>
        </p:txBody>
      </p:sp>
    </p:spTree>
    <p:extLst>
      <p:ext uri="{BB962C8B-B14F-4D97-AF65-F5344CB8AC3E}">
        <p14:creationId xmlns:p14="http://schemas.microsoft.com/office/powerpoint/2010/main" val="20788083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E6B416-0BCA-AE45-A619-811165C177DC}"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5F33-D44D-8540-987D-BCEEDF165CDD}" type="slidenum">
              <a:rPr lang="en-US" smtClean="0"/>
              <a:t>‹#›</a:t>
            </a:fld>
            <a:endParaRPr lang="en-US"/>
          </a:p>
        </p:txBody>
      </p:sp>
    </p:spTree>
    <p:extLst>
      <p:ext uri="{BB962C8B-B14F-4D97-AF65-F5344CB8AC3E}">
        <p14:creationId xmlns:p14="http://schemas.microsoft.com/office/powerpoint/2010/main" val="169875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E6B416-0BCA-AE45-A619-811165C177DC}"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695F33-D44D-8540-987D-BCEEDF165CDD}" type="slidenum">
              <a:rPr lang="en-US" smtClean="0"/>
              <a:t>‹#›</a:t>
            </a:fld>
            <a:endParaRPr lang="en-US"/>
          </a:p>
        </p:txBody>
      </p:sp>
    </p:spTree>
    <p:extLst>
      <p:ext uri="{BB962C8B-B14F-4D97-AF65-F5344CB8AC3E}">
        <p14:creationId xmlns:p14="http://schemas.microsoft.com/office/powerpoint/2010/main" val="208181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E6B416-0BCA-AE45-A619-811165C177DC}" type="datetimeFigureOut">
              <a:rPr lang="en-US" smtClean="0"/>
              <a:t>7/19/18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95F33-D44D-8540-987D-BCEEDF165CDD}" type="slidenum">
              <a:rPr lang="en-US" smtClean="0"/>
              <a:t>‹#›</a:t>
            </a:fld>
            <a:endParaRPr lang="en-US"/>
          </a:p>
        </p:txBody>
      </p:sp>
    </p:spTree>
    <p:extLst>
      <p:ext uri="{BB962C8B-B14F-4D97-AF65-F5344CB8AC3E}">
        <p14:creationId xmlns:p14="http://schemas.microsoft.com/office/powerpoint/2010/main" val="66048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E6B416-0BCA-AE45-A619-811165C177DC}" type="datetimeFigureOut">
              <a:rPr lang="en-US" smtClean="0"/>
              <a:t>7/19/18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695F33-D44D-8540-987D-BCEEDF165CDD}" type="slidenum">
              <a:rPr lang="en-US" smtClean="0"/>
              <a:t>‹#›</a:t>
            </a:fld>
            <a:endParaRPr lang="en-US"/>
          </a:p>
        </p:txBody>
      </p:sp>
    </p:spTree>
    <p:extLst>
      <p:ext uri="{BB962C8B-B14F-4D97-AF65-F5344CB8AC3E}">
        <p14:creationId xmlns:p14="http://schemas.microsoft.com/office/powerpoint/2010/main" val="404339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E6B416-0BCA-AE45-A619-811165C177DC}" type="datetimeFigureOut">
              <a:rPr lang="en-US" smtClean="0"/>
              <a:t>7/19/18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695F33-D44D-8540-987D-BCEEDF165CDD}" type="slidenum">
              <a:rPr lang="en-US" smtClean="0"/>
              <a:t>‹#›</a:t>
            </a:fld>
            <a:endParaRPr lang="en-US"/>
          </a:p>
        </p:txBody>
      </p:sp>
    </p:spTree>
    <p:extLst>
      <p:ext uri="{BB962C8B-B14F-4D97-AF65-F5344CB8AC3E}">
        <p14:creationId xmlns:p14="http://schemas.microsoft.com/office/powerpoint/2010/main" val="1091112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6B416-0BCA-AE45-A619-811165C177DC}" type="datetimeFigureOut">
              <a:rPr lang="en-US" smtClean="0"/>
              <a:t>7/19/18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695F33-D44D-8540-987D-BCEEDF165CDD}" type="slidenum">
              <a:rPr lang="en-US" smtClean="0"/>
              <a:t>‹#›</a:t>
            </a:fld>
            <a:endParaRPr lang="en-US"/>
          </a:p>
        </p:txBody>
      </p:sp>
    </p:spTree>
    <p:extLst>
      <p:ext uri="{BB962C8B-B14F-4D97-AF65-F5344CB8AC3E}">
        <p14:creationId xmlns:p14="http://schemas.microsoft.com/office/powerpoint/2010/main" val="961127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E6B416-0BCA-AE45-A619-811165C177DC}" type="datetimeFigureOut">
              <a:rPr lang="en-US" smtClean="0"/>
              <a:t>7/19/18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695F33-D44D-8540-987D-BCEEDF165CDD}" type="slidenum">
              <a:rPr lang="en-US" smtClean="0"/>
              <a:t>‹#›</a:t>
            </a:fld>
            <a:endParaRPr lang="en-US"/>
          </a:p>
        </p:txBody>
      </p:sp>
    </p:spTree>
    <p:extLst>
      <p:ext uri="{BB962C8B-B14F-4D97-AF65-F5344CB8AC3E}">
        <p14:creationId xmlns:p14="http://schemas.microsoft.com/office/powerpoint/2010/main" val="295966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6B416-0BCA-AE45-A619-811165C177DC}" type="datetimeFigureOut">
              <a:rPr lang="en-US" smtClean="0"/>
              <a:t>7/19/18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95F33-D44D-8540-987D-BCEEDF165CDD}" type="slidenum">
              <a:rPr lang="en-US" smtClean="0"/>
              <a:t>‹#›</a:t>
            </a:fld>
            <a:endParaRPr lang="en-US"/>
          </a:p>
        </p:txBody>
      </p:sp>
    </p:spTree>
    <p:extLst>
      <p:ext uri="{BB962C8B-B14F-4D97-AF65-F5344CB8AC3E}">
        <p14:creationId xmlns:p14="http://schemas.microsoft.com/office/powerpoint/2010/main" val="987975696"/>
      </p:ext>
    </p:extLst>
  </p:cSld>
  <p:clrMap bg1="lt1" tx1="dk1" bg2="lt2" tx2="dk2" accent1="accent1" accent2="accent2" accent3="accent3" accent4="accent4" accent5="accent5" accent6="accent6" hlink="hlink" folHlink="folHlink"/>
  <p:sldLayoutIdLst>
    <p:sldLayoutId id="2147483661" r:id="rId1"/>
    <p:sldLayoutId id="2147483684"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png"/><Relationship Id="rId7" Type="http://schemas.openxmlformats.org/officeDocument/2006/relationships/image" Target="../media/image18.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gif"/><Relationship Id="rId4" Type="http://schemas.openxmlformats.org/officeDocument/2006/relationships/image" Target="../media/image32.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2" Type="http://schemas.openxmlformats.org/officeDocument/2006/relationships/hyperlink" Target="http://uconnclear.maps.arcgis.com/apps/MapTour/index.html?appid=990a5036bb604c47af25dcd082e01ca9"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53.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2-01-27 at 1.53.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8136" y="2210157"/>
            <a:ext cx="6448047" cy="4314642"/>
          </a:xfrm>
          <a:prstGeom prst="rect">
            <a:avLst/>
          </a:prstGeom>
          <a:ln>
            <a:noFill/>
          </a:ln>
          <a:effectLst>
            <a:softEdge rad="112500"/>
          </a:effectLst>
        </p:spPr>
      </p:pic>
      <p:sp>
        <p:nvSpPr>
          <p:cNvPr id="2" name="TextBox 1"/>
          <p:cNvSpPr txBox="1"/>
          <p:nvPr/>
        </p:nvSpPr>
        <p:spPr>
          <a:xfrm>
            <a:off x="1094866" y="724564"/>
            <a:ext cx="6671317" cy="1200329"/>
          </a:xfrm>
          <a:prstGeom prst="rect">
            <a:avLst/>
          </a:prstGeom>
          <a:noFill/>
        </p:spPr>
        <p:txBody>
          <a:bodyPr wrap="square" rtlCol="0">
            <a:spAutoFit/>
          </a:bodyPr>
          <a:lstStyle/>
          <a:p>
            <a:pPr algn="ctr"/>
            <a:r>
              <a:rPr lang="en-US" sz="3600" dirty="0">
                <a:latin typeface="+mj-lt"/>
                <a:cs typeface="Calibri"/>
              </a:rPr>
              <a:t>A not-very-illustrated primer on Low Impact Development (LID)</a:t>
            </a:r>
          </a:p>
        </p:txBody>
      </p:sp>
    </p:spTree>
    <p:extLst>
      <p:ext uri="{BB962C8B-B14F-4D97-AF65-F5344CB8AC3E}">
        <p14:creationId xmlns:p14="http://schemas.microsoft.com/office/powerpoint/2010/main" val="353288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1159" y="2296666"/>
            <a:ext cx="7772400" cy="722621"/>
          </a:xfrm>
        </p:spPr>
        <p:txBody>
          <a:bodyPr>
            <a:normAutofit/>
          </a:bodyPr>
          <a:lstStyle/>
          <a:p>
            <a:pPr algn="l"/>
            <a:r>
              <a:rPr lang="en-US" sz="3600" dirty="0">
                <a:solidFill>
                  <a:srgbClr val="134FFF"/>
                </a:solidFill>
              </a:rPr>
              <a:t>1.  What’s the concept?</a:t>
            </a:r>
          </a:p>
        </p:txBody>
      </p:sp>
      <p:sp>
        <p:nvSpPr>
          <p:cNvPr id="4" name="Title 1"/>
          <p:cNvSpPr txBox="1">
            <a:spLocks/>
          </p:cNvSpPr>
          <p:nvPr/>
        </p:nvSpPr>
        <p:spPr>
          <a:xfrm>
            <a:off x="961159" y="3190284"/>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t>2.  Do they work?</a:t>
            </a:r>
          </a:p>
        </p:txBody>
      </p:sp>
      <p:sp>
        <p:nvSpPr>
          <p:cNvPr id="5" name="Title 1"/>
          <p:cNvSpPr txBox="1">
            <a:spLocks/>
          </p:cNvSpPr>
          <p:nvPr/>
        </p:nvSpPr>
        <p:spPr>
          <a:xfrm>
            <a:off x="961159" y="4083902"/>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t>3.  What do they look like?</a:t>
            </a:r>
          </a:p>
        </p:txBody>
      </p:sp>
      <p:sp>
        <p:nvSpPr>
          <p:cNvPr id="6" name="Title 1"/>
          <p:cNvSpPr txBox="1">
            <a:spLocks/>
          </p:cNvSpPr>
          <p:nvPr/>
        </p:nvSpPr>
        <p:spPr>
          <a:xfrm>
            <a:off x="961159" y="4977520"/>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t>4.  Who is using them (and why)?</a:t>
            </a:r>
          </a:p>
        </p:txBody>
      </p:sp>
      <p:sp>
        <p:nvSpPr>
          <p:cNvPr id="7" name="TextBox 6"/>
          <p:cNvSpPr txBox="1"/>
          <p:nvPr/>
        </p:nvSpPr>
        <p:spPr>
          <a:xfrm>
            <a:off x="961159" y="953724"/>
            <a:ext cx="7185314" cy="769441"/>
          </a:xfrm>
          <a:prstGeom prst="rect">
            <a:avLst/>
          </a:prstGeom>
          <a:noFill/>
        </p:spPr>
        <p:txBody>
          <a:bodyPr wrap="square" rtlCol="0">
            <a:spAutoFit/>
          </a:bodyPr>
          <a:lstStyle/>
          <a:p>
            <a:r>
              <a:rPr lang="en-US" sz="4400" dirty="0"/>
              <a:t>LID Practices</a:t>
            </a:r>
          </a:p>
        </p:txBody>
      </p:sp>
      <p:pic>
        <p:nvPicPr>
          <p:cNvPr id="8" name="Picture 7" descr="Screen shot 2012-01-27 at 1.53.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74327" y="742604"/>
            <a:ext cx="2930814" cy="1961122"/>
          </a:xfrm>
          <a:prstGeom prst="rect">
            <a:avLst/>
          </a:prstGeom>
          <a:ln>
            <a:noFill/>
          </a:ln>
          <a:effectLst>
            <a:softEdge rad="112500"/>
          </a:effectLst>
        </p:spPr>
      </p:pic>
    </p:spTree>
    <p:extLst>
      <p:ext uri="{BB962C8B-B14F-4D97-AF65-F5344CB8AC3E}">
        <p14:creationId xmlns:p14="http://schemas.microsoft.com/office/powerpoint/2010/main" val="1769503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4"/>
          <p:cNvSpPr>
            <a:spLocks/>
          </p:cNvSpPr>
          <p:nvPr/>
        </p:nvSpPr>
        <p:spPr bwMode="auto">
          <a:xfrm>
            <a:off x="517922" y="1438238"/>
            <a:ext cx="8318004" cy="196453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lIns="0" tIns="0" rIns="40640" bIns="0"/>
          <a:lstStyle/>
          <a:p>
            <a:pPr marL="40182"/>
            <a:endParaRPr lang="en-US" sz="2800" i="1" dirty="0">
              <a:cs typeface="Arial"/>
              <a:sym typeface="Arial" charset="0"/>
            </a:endParaRPr>
          </a:p>
          <a:p>
            <a:pPr marL="40182"/>
            <a:r>
              <a:rPr lang="en-US" sz="2800" i="1" dirty="0">
                <a:cs typeface="Arial"/>
                <a:sym typeface="Arial" charset="0"/>
              </a:rPr>
              <a:t>A site design strategy intended to maintain or replicate a site</a:t>
            </a:r>
            <a:r>
              <a:rPr lang="ja-JP" altLang="en-US" sz="2800" i="1" dirty="0">
                <a:cs typeface="Arial"/>
                <a:sym typeface="Arial" charset="0"/>
              </a:rPr>
              <a:t>’</a:t>
            </a:r>
            <a:r>
              <a:rPr lang="en-US" sz="2800" i="1" dirty="0">
                <a:cs typeface="Arial"/>
                <a:sym typeface="Arial" charset="0"/>
              </a:rPr>
              <a:t>s </a:t>
            </a:r>
            <a:r>
              <a:rPr lang="en-US" sz="2800" b="1" i="1" dirty="0">
                <a:cs typeface="Arial"/>
                <a:sym typeface="Arial" charset="0"/>
              </a:rPr>
              <a:t>natural hydrology </a:t>
            </a:r>
            <a:r>
              <a:rPr lang="en-US" sz="2800" i="1" dirty="0">
                <a:cs typeface="Arial"/>
                <a:sym typeface="Arial" charset="0"/>
              </a:rPr>
              <a:t>systems through the use of small-scale controls integrated throughout the site to manage runoff as close to its source as possible.</a:t>
            </a:r>
          </a:p>
        </p:txBody>
      </p:sp>
      <p:grpSp>
        <p:nvGrpSpPr>
          <p:cNvPr id="333828" name="Group 5"/>
          <p:cNvGrpSpPr>
            <a:grpSpLocks/>
          </p:cNvGrpSpPr>
          <p:nvPr/>
        </p:nvGrpSpPr>
        <p:grpSpPr bwMode="auto">
          <a:xfrm>
            <a:off x="4036219" y="4393406"/>
            <a:ext cx="4801939" cy="2134195"/>
            <a:chOff x="0" y="0"/>
            <a:chExt cx="4302" cy="1912"/>
          </a:xfrm>
        </p:grpSpPr>
        <p:pic>
          <p:nvPicPr>
            <p:cNvPr id="333830" name="Picture 6"/>
            <p:cNvPicPr>
              <a:picLocks noChangeArrowheads="1"/>
            </p:cNvPicPr>
            <p:nvPr/>
          </p:nvPicPr>
          <p:blipFill>
            <a:blip r:embed="rId2" cstate="print">
              <a:extLst>
                <a:ext uri="{28A0092B-C50C-407E-A947-70E740481C1C}">
                  <a14:useLocalDpi xmlns:a14="http://schemas.microsoft.com/office/drawing/2010/main"/>
                </a:ext>
              </a:extLst>
            </a:blip>
            <a:srcRect l="5795" r="1843" b="12608"/>
            <a:stretch>
              <a:fillRect/>
            </a:stretch>
          </p:blipFill>
          <p:spPr bwMode="auto">
            <a:xfrm>
              <a:off x="256" y="15"/>
              <a:ext cx="4044" cy="167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pic>
          <p:nvPicPr>
            <p:cNvPr id="333831" name="Picture 7"/>
            <p:cNvPicPr>
              <a:picLocks noChangeArrowheads="1"/>
            </p:cNvPicPr>
            <p:nvPr/>
          </p:nvPicPr>
          <p:blipFill>
            <a:blip r:embed="rId3" cstate="print">
              <a:extLst>
                <a:ext uri="{28A0092B-C50C-407E-A947-70E740481C1C}">
                  <a14:useLocalDpi xmlns:a14="http://schemas.microsoft.com/office/drawing/2010/main"/>
                </a:ext>
              </a:extLst>
            </a:blip>
            <a:srcRect r="1003"/>
            <a:stretch>
              <a:fillRect/>
            </a:stretch>
          </p:blipFill>
          <p:spPr bwMode="auto">
            <a:xfrm>
              <a:off x="0" y="0"/>
              <a:ext cx="4302" cy="191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12700">
                  <a:solidFill>
                    <a:srgbClr val="000000"/>
                  </a:solidFill>
                  <a:miter lim="800000"/>
                  <a:headEnd/>
                  <a:tailEnd/>
                </a14:hiddenLine>
              </a:ext>
            </a:extLst>
          </p:spPr>
        </p:pic>
      </p:grpSp>
      <p:sp>
        <p:nvSpPr>
          <p:cNvPr id="3" name="TextBox 2"/>
          <p:cNvSpPr txBox="1"/>
          <p:nvPr/>
        </p:nvSpPr>
        <p:spPr>
          <a:xfrm>
            <a:off x="736092" y="832031"/>
            <a:ext cx="7500938" cy="707886"/>
          </a:xfrm>
          <a:prstGeom prst="rect">
            <a:avLst/>
          </a:prstGeom>
          <a:noFill/>
        </p:spPr>
        <p:txBody>
          <a:bodyPr wrap="square" rtlCol="0">
            <a:spAutoFit/>
          </a:bodyPr>
          <a:lstStyle/>
          <a:p>
            <a:pPr marL="40182" algn="ctr"/>
            <a:r>
              <a:rPr lang="en-US" sz="4000" dirty="0">
                <a:latin typeface="+mj-lt"/>
                <a:cs typeface="Calibri"/>
                <a:sym typeface="Arial" charset="0"/>
              </a:rPr>
              <a:t>Low Impact Development (LID)</a:t>
            </a:r>
          </a:p>
        </p:txBody>
      </p:sp>
      <p:cxnSp>
        <p:nvCxnSpPr>
          <p:cNvPr id="8" name="Straight Connector 7">
            <a:extLst>
              <a:ext uri="{FF2B5EF4-FFF2-40B4-BE49-F238E27FC236}">
                <a16:creationId xmlns:a16="http://schemas.microsoft.com/office/drawing/2014/main" id="{FD692059-D617-5649-813F-5489B6116995}"/>
              </a:ext>
            </a:extLst>
          </p:cNvPr>
          <p:cNvCxnSpPr/>
          <p:nvPr/>
        </p:nvCxnSpPr>
        <p:spPr>
          <a:xfrm>
            <a:off x="1444752" y="2249424"/>
            <a:ext cx="905256" cy="0"/>
          </a:xfrm>
          <a:prstGeom prst="line">
            <a:avLst/>
          </a:prstGeom>
          <a:ln w="28575">
            <a:solidFill>
              <a:srgbClr val="134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9A85E98-5BFE-BE49-95D0-B65344630107}"/>
              </a:ext>
            </a:extLst>
          </p:cNvPr>
          <p:cNvCxnSpPr>
            <a:cxnSpLocks/>
          </p:cNvCxnSpPr>
          <p:nvPr/>
        </p:nvCxnSpPr>
        <p:spPr>
          <a:xfrm>
            <a:off x="539496" y="3118104"/>
            <a:ext cx="1627632" cy="0"/>
          </a:xfrm>
          <a:prstGeom prst="line">
            <a:avLst/>
          </a:prstGeom>
          <a:ln w="28575">
            <a:solidFill>
              <a:srgbClr val="134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EC60FE-EDCA-6C41-9342-93EF168096D7}"/>
              </a:ext>
            </a:extLst>
          </p:cNvPr>
          <p:cNvCxnSpPr>
            <a:cxnSpLocks/>
          </p:cNvCxnSpPr>
          <p:nvPr/>
        </p:nvCxnSpPr>
        <p:spPr>
          <a:xfrm>
            <a:off x="1444752" y="2691384"/>
            <a:ext cx="2591467" cy="0"/>
          </a:xfrm>
          <a:prstGeom prst="line">
            <a:avLst/>
          </a:prstGeom>
          <a:ln w="28575">
            <a:solidFill>
              <a:srgbClr val="134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02356C-FD6D-3F4E-B349-5F85D8334E25}"/>
              </a:ext>
            </a:extLst>
          </p:cNvPr>
          <p:cNvCxnSpPr>
            <a:cxnSpLocks/>
          </p:cNvCxnSpPr>
          <p:nvPr/>
        </p:nvCxnSpPr>
        <p:spPr>
          <a:xfrm>
            <a:off x="7315200" y="3108960"/>
            <a:ext cx="502920" cy="0"/>
          </a:xfrm>
          <a:prstGeom prst="line">
            <a:avLst/>
          </a:prstGeom>
          <a:ln w="28575">
            <a:solidFill>
              <a:srgbClr val="134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26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800" decel="100000"/>
                                        <p:tgtEl>
                                          <p:spTgt spid="15"/>
                                        </p:tgtEl>
                                      </p:cBhvr>
                                    </p:animEffect>
                                    <p:anim calcmode="lin" valueType="num">
                                      <p:cBhvr>
                                        <p:cTn id="23" dur="800" decel="100000" fill="hold"/>
                                        <p:tgtEl>
                                          <p:spTgt spid="15"/>
                                        </p:tgtEl>
                                        <p:attrNameLst>
                                          <p:attrName>style.rotation</p:attrName>
                                        </p:attrNameLst>
                                      </p:cBhvr>
                                      <p:tavLst>
                                        <p:tav tm="0">
                                          <p:val>
                                            <p:fltVal val="-90"/>
                                          </p:val>
                                        </p:tav>
                                        <p:tav tm="100000">
                                          <p:val>
                                            <p:fltVal val="0"/>
                                          </p:val>
                                        </p:tav>
                                      </p:tavLst>
                                    </p:anim>
                                    <p:anim calcmode="lin" valueType="num">
                                      <p:cBhvr>
                                        <p:cTn id="24" dur="800" decel="100000" fill="hold"/>
                                        <p:tgtEl>
                                          <p:spTgt spid="15"/>
                                        </p:tgtEl>
                                        <p:attrNameLst>
                                          <p:attrName>ppt_x</p:attrName>
                                        </p:attrNameLst>
                                      </p:cBhvr>
                                      <p:tavLst>
                                        <p:tav tm="0">
                                          <p:val>
                                            <p:strVal val="#ppt_x+0.4"/>
                                          </p:val>
                                        </p:tav>
                                        <p:tav tm="100000">
                                          <p:val>
                                            <p:strVal val="#ppt_x-0.05"/>
                                          </p:val>
                                        </p:tav>
                                      </p:tavLst>
                                    </p:anim>
                                    <p:anim calcmode="lin" valueType="num">
                                      <p:cBhvr>
                                        <p:cTn id="25" dur="800" decel="100000" fill="hold"/>
                                        <p:tgtEl>
                                          <p:spTgt spid="15"/>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364236" y="2090928"/>
            <a:ext cx="8031479" cy="3761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45705" tIns="0" rIns="45705" bIns="0"/>
          <a:lstStyle/>
          <a:p>
            <a:pPr>
              <a:spcBef>
                <a:spcPct val="20000"/>
              </a:spcBef>
              <a:buClr>
                <a:schemeClr val="tx1"/>
              </a:buClr>
            </a:pPr>
            <a:r>
              <a:rPr lang="en-US" sz="2812" i="1">
                <a:latin typeface="Calibri"/>
              </a:rPr>
              <a:t>To </a:t>
            </a:r>
            <a:r>
              <a:rPr lang="en-US" sz="2812" i="1" dirty="0">
                <a:latin typeface="Calibri"/>
              </a:rPr>
              <a:t>preserve pre-development hydrology </a:t>
            </a:r>
          </a:p>
          <a:p>
            <a:pPr>
              <a:spcBef>
                <a:spcPct val="20000"/>
              </a:spcBef>
              <a:buClr>
                <a:schemeClr val="tx1"/>
              </a:buClr>
            </a:pPr>
            <a:endParaRPr lang="en-US" sz="1600" dirty="0">
              <a:latin typeface="Calibri"/>
            </a:endParaRPr>
          </a:p>
          <a:p>
            <a:pPr marL="778593" lvl="1" indent="-321440">
              <a:spcBef>
                <a:spcPct val="20000"/>
              </a:spcBef>
              <a:buFont typeface="Arial"/>
              <a:buChar char="•"/>
            </a:pPr>
            <a:r>
              <a:rPr lang="en-US" sz="2391" dirty="0">
                <a:latin typeface="Calibri"/>
              </a:rPr>
              <a:t>Runoff volume and rate</a:t>
            </a:r>
          </a:p>
          <a:p>
            <a:pPr marL="778593" lvl="1" indent="-321440">
              <a:spcBef>
                <a:spcPct val="20000"/>
              </a:spcBef>
              <a:buFont typeface="Arial"/>
              <a:buChar char="•"/>
            </a:pPr>
            <a:r>
              <a:rPr lang="en-US" sz="2391" dirty="0">
                <a:latin typeface="Calibri"/>
              </a:rPr>
              <a:t>Groundwater recharge</a:t>
            </a:r>
          </a:p>
          <a:p>
            <a:pPr marL="778593" lvl="1" indent="-321440">
              <a:spcBef>
                <a:spcPct val="20000"/>
              </a:spcBef>
              <a:buFont typeface="Arial"/>
              <a:buChar char="•"/>
            </a:pPr>
            <a:r>
              <a:rPr lang="en-US" sz="2391" dirty="0">
                <a:latin typeface="Calibri"/>
              </a:rPr>
              <a:t>Stream base flow</a:t>
            </a:r>
          </a:p>
          <a:p>
            <a:pPr marL="778593" lvl="1" indent="-321440">
              <a:spcBef>
                <a:spcPct val="20000"/>
              </a:spcBef>
              <a:buFont typeface="Arial"/>
              <a:buChar char="•"/>
            </a:pPr>
            <a:r>
              <a:rPr lang="en-US" sz="2391" dirty="0">
                <a:latin typeface="Calibri"/>
              </a:rPr>
              <a:t>Runoff water quality</a:t>
            </a: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5135" y="2346961"/>
            <a:ext cx="4322923" cy="4221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ctrTitle"/>
          </p:nvPr>
        </p:nvSpPr>
        <p:spPr>
          <a:xfrm>
            <a:off x="493776" y="768398"/>
            <a:ext cx="7772400" cy="775737"/>
          </a:xfrm>
        </p:spPr>
        <p:txBody>
          <a:bodyPr>
            <a:noAutofit/>
          </a:bodyPr>
          <a:lstStyle/>
          <a:p>
            <a:pPr eaLnBrk="1" hangingPunct="1"/>
            <a:r>
              <a:rPr lang="en-US" sz="4219"/>
              <a:t>LID Goal:</a:t>
            </a:r>
            <a:endParaRPr lang="en-US" sz="4219" dirty="0"/>
          </a:p>
        </p:txBody>
      </p:sp>
    </p:spTree>
    <p:extLst>
      <p:ext uri="{BB962C8B-B14F-4D97-AF65-F5344CB8AC3E}">
        <p14:creationId xmlns:p14="http://schemas.microsoft.com/office/powerpoint/2010/main" val="2147412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p:txBody>
          <a:bodyPr/>
          <a:lstStyle/>
          <a:p>
            <a:pPr eaLnBrk="1" hangingPunct="1"/>
            <a:r>
              <a:rPr lang="en-US" sz="4219" dirty="0"/>
              <a:t>A Terminological Interlude…</a:t>
            </a:r>
          </a:p>
        </p:txBody>
      </p:sp>
      <p:sp>
        <p:nvSpPr>
          <p:cNvPr id="31747" name="Rectangle 3"/>
          <p:cNvSpPr>
            <a:spLocks noGrp="1" noChangeArrowheads="1"/>
          </p:cNvSpPr>
          <p:nvPr>
            <p:ph type="subTitle" idx="1"/>
          </p:nvPr>
        </p:nvSpPr>
        <p:spPr>
          <a:xfrm>
            <a:off x="1371601" y="2048278"/>
            <a:ext cx="7772400" cy="1040364"/>
          </a:xfrm>
        </p:spPr>
        <p:txBody>
          <a:bodyPr>
            <a:normAutofit/>
          </a:bodyPr>
          <a:lstStyle/>
          <a:p>
            <a:pPr algn="l" eaLnBrk="1" hangingPunct="1">
              <a:lnSpc>
                <a:spcPct val="90000"/>
              </a:lnSpc>
            </a:pPr>
            <a:r>
              <a:rPr lang="en-US" dirty="0">
                <a:solidFill>
                  <a:srgbClr val="000000"/>
                </a:solidFill>
              </a:rPr>
              <a:t>LOW IMPACT DEVELOPMENT</a:t>
            </a:r>
          </a:p>
          <a:p>
            <a:pPr lvl="1" algn="l">
              <a:buFont typeface="Century Gothic" pitchFamily="34" charset="0"/>
              <a:buNone/>
            </a:pPr>
            <a:r>
              <a:rPr lang="en-US" dirty="0">
                <a:solidFill>
                  <a:srgbClr val="000000"/>
                </a:solidFill>
              </a:rPr>
              <a:t>Site level practices designed to treat and infiltrate water</a:t>
            </a:r>
          </a:p>
        </p:txBody>
      </p:sp>
      <p:sp>
        <p:nvSpPr>
          <p:cNvPr id="2" name="TextBox 1"/>
          <p:cNvSpPr txBox="1"/>
          <p:nvPr/>
        </p:nvSpPr>
        <p:spPr>
          <a:xfrm>
            <a:off x="1371601" y="3553443"/>
            <a:ext cx="7159752" cy="2308324"/>
          </a:xfrm>
          <a:prstGeom prst="rect">
            <a:avLst/>
          </a:prstGeom>
          <a:noFill/>
        </p:spPr>
        <p:txBody>
          <a:bodyPr wrap="square" rtlCol="0">
            <a:spAutoFit/>
          </a:bodyPr>
          <a:lstStyle/>
          <a:p>
            <a:pPr algn="l"/>
            <a:r>
              <a:rPr lang="en-US" sz="2400" dirty="0">
                <a:latin typeface="Calibri"/>
                <a:cs typeface="Calibri"/>
              </a:rPr>
              <a:t>GREEN INFRASTRUCTURE</a:t>
            </a:r>
          </a:p>
          <a:p>
            <a:pPr marL="914400" lvl="1" indent="-457200">
              <a:buFont typeface="Arial" charset="0"/>
              <a:buChar char="•"/>
            </a:pPr>
            <a:r>
              <a:rPr lang="en-US" sz="2400" dirty="0">
                <a:latin typeface="Calibri"/>
                <a:cs typeface="Calibri"/>
              </a:rPr>
              <a:t>same as LID, </a:t>
            </a:r>
            <a:r>
              <a:rPr lang="en-US" sz="2400" i="1" dirty="0">
                <a:latin typeface="Calibri"/>
                <a:cs typeface="Calibri"/>
              </a:rPr>
              <a:t>or</a:t>
            </a:r>
          </a:p>
          <a:p>
            <a:pPr marL="914400" lvl="1" indent="-457200">
              <a:buFont typeface="Arial" charset="0"/>
              <a:buChar char="•"/>
            </a:pPr>
            <a:r>
              <a:rPr lang="en-US" sz="2400" dirty="0">
                <a:latin typeface="Calibri"/>
                <a:cs typeface="Calibri"/>
              </a:rPr>
              <a:t>site level + </a:t>
            </a:r>
            <a:r>
              <a:rPr lang="en-US" sz="2400" u="sng" dirty="0">
                <a:latin typeface="Calibri"/>
                <a:cs typeface="Calibri"/>
              </a:rPr>
              <a:t>landscape level strategies</a:t>
            </a:r>
            <a:r>
              <a:rPr lang="en-US" sz="2400" dirty="0">
                <a:latin typeface="Calibri"/>
                <a:cs typeface="Calibri"/>
              </a:rPr>
              <a:t> like riparian corridor restoration &amp; open space conservation</a:t>
            </a:r>
            <a:br>
              <a:rPr lang="en-US" sz="2400" dirty="0">
                <a:latin typeface="Calibri"/>
                <a:cs typeface="Calibri"/>
              </a:rPr>
            </a:br>
            <a:endParaRPr lang="en-US" sz="2400" dirty="0">
              <a:latin typeface="Calibri"/>
              <a:cs typeface="Calibri"/>
            </a:endParaRPr>
          </a:p>
          <a:p>
            <a:endParaRPr lang="en-US" sz="2400" dirty="0"/>
          </a:p>
        </p:txBody>
      </p:sp>
      <p:pic>
        <p:nvPicPr>
          <p:cNvPr id="5" name="Picture 4" descr="plants64x64blu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650" y="3621310"/>
            <a:ext cx="580430" cy="580430"/>
          </a:xfrm>
          <a:prstGeom prst="rect">
            <a:avLst/>
          </a:prstGeom>
        </p:spPr>
      </p:pic>
      <p:sp>
        <p:nvSpPr>
          <p:cNvPr id="8" name="TextBox 7"/>
          <p:cNvSpPr txBox="1"/>
          <p:nvPr/>
        </p:nvSpPr>
        <p:spPr>
          <a:xfrm>
            <a:off x="2197399" y="5630935"/>
            <a:ext cx="5841993" cy="461665"/>
          </a:xfrm>
          <a:prstGeom prst="rect">
            <a:avLst/>
          </a:prstGeom>
          <a:noFill/>
          <a:ln>
            <a:solidFill>
              <a:srgbClr val="007910"/>
            </a:solidFill>
          </a:ln>
        </p:spPr>
        <p:txBody>
          <a:bodyPr wrap="square" rtlCol="0">
            <a:spAutoFit/>
          </a:bodyPr>
          <a:lstStyle/>
          <a:p>
            <a:pPr algn="ctr"/>
            <a:r>
              <a:rPr lang="en-US" sz="2400" b="1" dirty="0">
                <a:solidFill>
                  <a:schemeClr val="accent6">
                    <a:lumMod val="75000"/>
                  </a:schemeClr>
                </a:solidFill>
                <a:latin typeface="Calibri"/>
                <a:cs typeface="Calibri"/>
              </a:rPr>
              <a:t>GREEN STORMWATER INFRASTRUCTURE</a:t>
            </a:r>
            <a:endParaRPr lang="en-US" sz="2812" b="1" dirty="0">
              <a:solidFill>
                <a:schemeClr val="accent6">
                  <a:lumMod val="75000"/>
                </a:schemeClr>
              </a:solidFill>
              <a:latin typeface="Calibri"/>
              <a:cs typeface="Calibri"/>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115" y="2107595"/>
            <a:ext cx="580430" cy="580430"/>
          </a:xfrm>
          <a:prstGeom prst="rect">
            <a:avLst/>
          </a:prstGeom>
        </p:spPr>
      </p:pic>
      <p:grpSp>
        <p:nvGrpSpPr>
          <p:cNvPr id="22" name="Group 21"/>
          <p:cNvGrpSpPr/>
          <p:nvPr/>
        </p:nvGrpSpPr>
        <p:grpSpPr>
          <a:xfrm>
            <a:off x="1302327" y="2568460"/>
            <a:ext cx="895072" cy="3307538"/>
            <a:chOff x="1302327" y="2568460"/>
            <a:chExt cx="895072" cy="3307538"/>
          </a:xfrm>
        </p:grpSpPr>
        <p:cxnSp>
          <p:nvCxnSpPr>
            <p:cNvPr id="6" name="Elbow Connector 5"/>
            <p:cNvCxnSpPr/>
            <p:nvPr/>
          </p:nvCxnSpPr>
          <p:spPr>
            <a:xfrm rot="10800000">
              <a:off x="1538519" y="2568460"/>
              <a:ext cx="658880" cy="3307538"/>
            </a:xfrm>
            <a:prstGeom prst="bentConnector3">
              <a:avLst>
                <a:gd name="adj1" fmla="val 134695"/>
              </a:avLst>
            </a:prstGeom>
            <a:ln w="19050">
              <a:solidFill>
                <a:srgbClr val="00791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302327" y="4127852"/>
              <a:ext cx="574868" cy="0"/>
            </a:xfrm>
            <a:prstGeom prst="straightConnector1">
              <a:avLst/>
            </a:prstGeom>
            <a:ln w="19050">
              <a:solidFill>
                <a:srgbClr val="00791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1747" idx="1"/>
            </p:cNvCxnSpPr>
            <p:nvPr/>
          </p:nvCxnSpPr>
          <p:spPr>
            <a:xfrm>
              <a:off x="1371601" y="2568460"/>
              <a:ext cx="438726" cy="0"/>
            </a:xfrm>
            <a:prstGeom prst="straightConnector1">
              <a:avLst/>
            </a:prstGeom>
            <a:ln w="19050">
              <a:solidFill>
                <a:srgbClr val="00791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623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7035 (1).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8546" y="535239"/>
            <a:ext cx="9144000" cy="1153212"/>
          </a:xfrm>
          <a:prstGeom prst="rect">
            <a:avLst/>
          </a:prstGeom>
          <a:ln>
            <a:solidFill>
              <a:schemeClr val="accent1"/>
            </a:solidFill>
          </a:ln>
        </p:spPr>
      </p:pic>
      <p:sp>
        <p:nvSpPr>
          <p:cNvPr id="2" name="Title 1"/>
          <p:cNvSpPr>
            <a:spLocks noGrp="1"/>
          </p:cNvSpPr>
          <p:nvPr>
            <p:ph type="ctrTitle"/>
          </p:nvPr>
        </p:nvSpPr>
        <p:spPr>
          <a:xfrm>
            <a:off x="1930423" y="1688451"/>
            <a:ext cx="4976622" cy="757153"/>
          </a:xfrm>
          <a:solidFill>
            <a:schemeClr val="bg1"/>
          </a:solidFill>
        </p:spPr>
        <p:txBody>
          <a:bodyPr/>
          <a:lstStyle/>
          <a:p>
            <a:r>
              <a:rPr lang="en-US" sz="3797" b="1" dirty="0"/>
              <a:t>LID Practices</a:t>
            </a:r>
          </a:p>
        </p:txBody>
      </p:sp>
      <p:sp>
        <p:nvSpPr>
          <p:cNvPr id="3" name="TextBox 2"/>
          <p:cNvSpPr txBox="1"/>
          <p:nvPr/>
        </p:nvSpPr>
        <p:spPr>
          <a:xfrm>
            <a:off x="1008671" y="2592015"/>
            <a:ext cx="8143875" cy="3620635"/>
          </a:xfrm>
          <a:prstGeom prst="rect">
            <a:avLst/>
          </a:prstGeom>
          <a:noFill/>
        </p:spPr>
        <p:txBody>
          <a:bodyPr wrap="square" lIns="64290" tIns="32145" rIns="64290" bIns="32145" rtlCol="0">
            <a:spAutoFit/>
          </a:bodyPr>
          <a:lstStyle/>
          <a:p>
            <a:pPr marL="401801" indent="-401801">
              <a:lnSpc>
                <a:spcPct val="130000"/>
              </a:lnSpc>
              <a:buFont typeface="Arial"/>
              <a:buChar char="•"/>
            </a:pPr>
            <a:r>
              <a:rPr lang="en-US" sz="2800" dirty="0">
                <a:latin typeface="Calibri"/>
              </a:rPr>
              <a:t>Rain gardens &amp; </a:t>
            </a:r>
            <a:r>
              <a:rPr lang="en-US" sz="2800" dirty="0" err="1">
                <a:latin typeface="Calibri"/>
              </a:rPr>
              <a:t>bioretention</a:t>
            </a:r>
            <a:r>
              <a:rPr lang="en-US" sz="2800" dirty="0">
                <a:latin typeface="Calibri"/>
              </a:rPr>
              <a:t> basins</a:t>
            </a:r>
          </a:p>
          <a:p>
            <a:pPr marL="401801" indent="-401801">
              <a:lnSpc>
                <a:spcPct val="130000"/>
              </a:lnSpc>
              <a:buFont typeface="Arial"/>
              <a:buChar char="•"/>
            </a:pPr>
            <a:r>
              <a:rPr lang="en-US" sz="2800" dirty="0">
                <a:latin typeface="Calibri"/>
              </a:rPr>
              <a:t>Vegetated swales &amp; “green streets”</a:t>
            </a:r>
          </a:p>
          <a:p>
            <a:pPr marL="401801" indent="-401801">
              <a:lnSpc>
                <a:spcPct val="130000"/>
              </a:lnSpc>
              <a:buFont typeface="Arial"/>
              <a:buChar char="•"/>
            </a:pPr>
            <a:r>
              <a:rPr lang="en-US" sz="2800" dirty="0">
                <a:latin typeface="Calibri"/>
              </a:rPr>
              <a:t>Green roofs</a:t>
            </a:r>
          </a:p>
          <a:p>
            <a:pPr marL="401801" indent="-401801">
              <a:lnSpc>
                <a:spcPct val="130000"/>
              </a:lnSpc>
              <a:buFont typeface="Arial"/>
              <a:buChar char="•"/>
            </a:pPr>
            <a:r>
              <a:rPr lang="en-US" sz="2800" dirty="0">
                <a:latin typeface="Calibri"/>
              </a:rPr>
              <a:t>Rainwater harvesting</a:t>
            </a:r>
          </a:p>
          <a:p>
            <a:pPr marL="401801" indent="-401801">
              <a:lnSpc>
                <a:spcPct val="130000"/>
              </a:lnSpc>
              <a:buFont typeface="Arial"/>
              <a:buChar char="•"/>
            </a:pPr>
            <a:r>
              <a:rPr lang="en-US" sz="2800" dirty="0">
                <a:latin typeface="Calibri"/>
              </a:rPr>
              <a:t>Tree box filters</a:t>
            </a:r>
          </a:p>
          <a:p>
            <a:pPr marL="401801" indent="-401801">
              <a:lnSpc>
                <a:spcPct val="130000"/>
              </a:lnSpc>
              <a:buFont typeface="Arial"/>
              <a:buChar char="•"/>
            </a:pPr>
            <a:r>
              <a:rPr lang="en-US" sz="2800" dirty="0">
                <a:latin typeface="Calibri"/>
              </a:rPr>
              <a:t>Permeable pavements</a:t>
            </a:r>
          </a:p>
          <a:p>
            <a:pPr marL="401801" indent="-401801">
              <a:buFont typeface="Arial"/>
              <a:buChar char="•"/>
            </a:pPr>
            <a:endParaRPr lang="en-US" sz="1266" dirty="0">
              <a:latin typeface="Calibri"/>
            </a:endParaRPr>
          </a:p>
        </p:txBody>
      </p:sp>
    </p:spTree>
    <p:extLst>
      <p:ext uri="{BB962C8B-B14F-4D97-AF65-F5344CB8AC3E}">
        <p14:creationId xmlns:p14="http://schemas.microsoft.com/office/powerpoint/2010/main" val="1791139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57225" y="800374"/>
            <a:ext cx="7772400" cy="722621"/>
          </a:xfrm>
        </p:spPr>
        <p:txBody>
          <a:bodyPr>
            <a:normAutofit fontScale="90000"/>
          </a:bodyPr>
          <a:lstStyle/>
          <a:p>
            <a:pPr eaLnBrk="1" hangingPunct="1"/>
            <a:r>
              <a:rPr lang="en-US" sz="4219" dirty="0"/>
              <a:t>And as long as we’re on terminology…</a:t>
            </a:r>
          </a:p>
        </p:txBody>
      </p:sp>
      <p:sp>
        <p:nvSpPr>
          <p:cNvPr id="31747" name="Rectangle 3"/>
          <p:cNvSpPr>
            <a:spLocks noGrp="1" noChangeArrowheads="1"/>
          </p:cNvSpPr>
          <p:nvPr>
            <p:ph type="subTitle" idx="1"/>
          </p:nvPr>
        </p:nvSpPr>
        <p:spPr>
          <a:xfrm>
            <a:off x="1188934" y="2150892"/>
            <a:ext cx="7772400" cy="1655762"/>
          </a:xfrm>
        </p:spPr>
        <p:txBody>
          <a:bodyPr>
            <a:normAutofit/>
          </a:bodyPr>
          <a:lstStyle/>
          <a:p>
            <a:pPr algn="l" eaLnBrk="1" hangingPunct="1">
              <a:lnSpc>
                <a:spcPct val="90000"/>
              </a:lnSpc>
            </a:pPr>
            <a:r>
              <a:rPr lang="en-US" sz="2800" b="1" dirty="0">
                <a:solidFill>
                  <a:srgbClr val="000000"/>
                </a:solidFill>
              </a:rPr>
              <a:t>BIORETENTION</a:t>
            </a:r>
            <a:endParaRPr lang="en-US" sz="2800" dirty="0">
              <a:solidFill>
                <a:srgbClr val="000000"/>
              </a:solidFill>
            </a:endParaRPr>
          </a:p>
          <a:p>
            <a:pPr algn="l" eaLnBrk="1" hangingPunct="1">
              <a:lnSpc>
                <a:spcPct val="90000"/>
              </a:lnSpc>
            </a:pPr>
            <a:r>
              <a:rPr lang="en-US" dirty="0">
                <a:solidFill>
                  <a:srgbClr val="000000"/>
                </a:solidFill>
              </a:rPr>
              <a:t>Commercial applications: engineered design, modified soils, usually have underdrains, overflow provision</a:t>
            </a:r>
          </a:p>
          <a:p>
            <a:pPr algn="l" eaLnBrk="1" hangingPunct="1">
              <a:lnSpc>
                <a:spcPct val="90000"/>
              </a:lnSpc>
              <a:buFont typeface="Century Gothic" pitchFamily="34" charset="0"/>
              <a:buNone/>
            </a:pPr>
            <a:endParaRPr lang="en-US" dirty="0">
              <a:solidFill>
                <a:srgbClr val="000000"/>
              </a:solidFill>
            </a:endParaRPr>
          </a:p>
        </p:txBody>
      </p:sp>
      <p:sp>
        <p:nvSpPr>
          <p:cNvPr id="2" name="TextBox 1"/>
          <p:cNvSpPr txBox="1"/>
          <p:nvPr/>
        </p:nvSpPr>
        <p:spPr>
          <a:xfrm>
            <a:off x="1250156" y="4339828"/>
            <a:ext cx="7179469" cy="1521955"/>
          </a:xfrm>
          <a:prstGeom prst="rect">
            <a:avLst/>
          </a:prstGeom>
          <a:noFill/>
        </p:spPr>
        <p:txBody>
          <a:bodyPr wrap="square" rtlCol="0">
            <a:spAutoFit/>
          </a:bodyPr>
          <a:lstStyle/>
          <a:p>
            <a:pPr algn="l"/>
            <a:r>
              <a:rPr lang="en-US" sz="2800" b="1" dirty="0">
                <a:latin typeface="Calibri"/>
                <a:cs typeface="Calibri"/>
              </a:rPr>
              <a:t>RAIN GARDENS</a:t>
            </a:r>
            <a:endParaRPr lang="en-US" sz="2800" dirty="0">
              <a:latin typeface="Calibri"/>
              <a:cs typeface="Calibri"/>
            </a:endParaRPr>
          </a:p>
          <a:p>
            <a:pPr algn="l"/>
            <a:r>
              <a:rPr lang="en-US" sz="2400" dirty="0">
                <a:latin typeface="Calibri"/>
                <a:cs typeface="Calibri"/>
              </a:rPr>
              <a:t>Home-scale, not typically engineered, use existing soils</a:t>
            </a:r>
            <a:br>
              <a:rPr lang="en-US" sz="2812" dirty="0">
                <a:latin typeface="Calibri"/>
                <a:cs typeface="Calibri"/>
              </a:rPr>
            </a:br>
            <a:endParaRPr lang="en-US" sz="2812" dirty="0">
              <a:latin typeface="Calibri"/>
              <a:cs typeface="Calibri"/>
            </a:endParaRPr>
          </a:p>
          <a:p>
            <a:endParaRPr lang="en-US" sz="1266" dirty="0"/>
          </a:p>
        </p:txBody>
      </p:sp>
      <p:pic>
        <p:nvPicPr>
          <p:cNvPr id="4" name="Picture 3" descr="myRG64x64r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640" y="4454842"/>
            <a:ext cx="580430" cy="580430"/>
          </a:xfrm>
          <a:prstGeom prst="rect">
            <a:avLst/>
          </a:prstGeom>
        </p:spPr>
      </p:pic>
      <p:pic>
        <p:nvPicPr>
          <p:cNvPr id="6" name="Picture 5" descr="design64x64red.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9671" y="2248852"/>
            <a:ext cx="580430" cy="580430"/>
          </a:xfrm>
          <a:prstGeom prst="rect">
            <a:avLst/>
          </a:prstGeom>
        </p:spPr>
      </p:pic>
    </p:spTree>
    <p:extLst>
      <p:ext uri="{BB962C8B-B14F-4D97-AF65-F5344CB8AC3E}">
        <p14:creationId xmlns:p14="http://schemas.microsoft.com/office/powerpoint/2010/main" val="160347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additive="base">
                                        <p:cTn id="7" dur="500"/>
                                        <p:tgtEl>
                                          <p:spTgt spid="31747"/>
                                        </p:tgtEl>
                                        <p:attrNameLst>
                                          <p:attrName>ppt_x</p:attrName>
                                        </p:attrNameLst>
                                      </p:cBhvr>
                                      <p:tavLst>
                                        <p:tav tm="0">
                                          <p:val>
                                            <p:strVal val="#ppt_x-#ppt_w*1.125000"/>
                                          </p:val>
                                        </p:tav>
                                        <p:tav tm="100000">
                                          <p:val>
                                            <p:strVal val="#ppt_x"/>
                                          </p:val>
                                        </p:tav>
                                      </p:tavLst>
                                    </p:anim>
                                    <p:animEffect transition="in" filter="wipe(right)">
                                      <p:cBhvr>
                                        <p:cTn id="8" dur="500"/>
                                        <p:tgtEl>
                                          <p:spTgt spid="3174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ppt_x</p:attrName>
                                        </p:attrNameLst>
                                      </p:cBhvr>
                                      <p:tavLst>
                                        <p:tav tm="0">
                                          <p:val>
                                            <p:strVal val="#ppt_x-#ppt_w*1.125000"/>
                                          </p:val>
                                        </p:tav>
                                        <p:tav tm="100000">
                                          <p:val>
                                            <p:strVal val="#ppt_x"/>
                                          </p:val>
                                        </p:tav>
                                      </p:tavLst>
                                    </p:anim>
                                    <p:animEffect transition="in" filter="wipe(righ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12"/>
          <p:cNvSpPr>
            <a:spLocks noGrp="1"/>
          </p:cNvSpPr>
          <p:nvPr>
            <p:ph type="ctrTitle"/>
          </p:nvPr>
        </p:nvSpPr>
        <p:spPr>
          <a:xfrm>
            <a:off x="231261" y="803672"/>
            <a:ext cx="7239388" cy="1564623"/>
          </a:xfrm>
          <a:prstGeom prst="rect">
            <a:avLst/>
          </a:prstGeom>
          <a:noFill/>
        </p:spPr>
        <p:txBody>
          <a:bodyPr>
            <a:normAutofit fontScale="90000"/>
          </a:bodyPr>
          <a:lstStyle/>
          <a:p>
            <a:pPr algn="l" eaLnBrk="1" hangingPunct="1"/>
            <a:r>
              <a:rPr lang="en-US" sz="4000" dirty="0"/>
              <a:t>The main LID technique is DISCONNECTION </a:t>
            </a:r>
            <a:r>
              <a:rPr lang="en-US" sz="4000"/>
              <a:t>of impervious surfaces</a:t>
            </a:r>
            <a:endParaRPr lang="en-US" sz="4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99542" y="1134703"/>
            <a:ext cx="824192" cy="931842"/>
          </a:xfrm>
          <a:prstGeom prst="rect">
            <a:avLst/>
          </a:prstGeom>
        </p:spPr>
      </p:pic>
      <p:sp>
        <p:nvSpPr>
          <p:cNvPr id="4" name="&quot;No&quot; Symbol 3"/>
          <p:cNvSpPr/>
          <p:nvPr/>
        </p:nvSpPr>
        <p:spPr>
          <a:xfrm>
            <a:off x="7397496" y="803673"/>
            <a:ext cx="1675066" cy="1564623"/>
          </a:xfrm>
          <a:prstGeom prst="noSmoking">
            <a:avLst>
              <a:gd name="adj" fmla="val 957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6">
              <a:solidFill>
                <a:schemeClr val="tx1"/>
              </a:solidFill>
            </a:endParaRPr>
          </a:p>
        </p:txBody>
      </p:sp>
      <p:pic>
        <p:nvPicPr>
          <p:cNvPr id="2050" name="Picture 2" descr="mage result for parking lot clip a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3386" y="3598622"/>
            <a:ext cx="2877356" cy="203586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5120640" y="4607347"/>
            <a:ext cx="694943" cy="92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AutoShape 10" descr="mage result for stream clip art"/>
          <p:cNvSpPr>
            <a:spLocks noChangeAspect="1" noChangeArrowheads="1"/>
          </p:cNvSpPr>
          <p:nvPr/>
        </p:nvSpPr>
        <p:spPr bwMode="auto">
          <a:xfrm>
            <a:off x="0" y="0"/>
            <a:ext cx="6838122" cy="48387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96791" y="3480885"/>
            <a:ext cx="3001409" cy="2271337"/>
          </a:xfrm>
          <a:prstGeom prst="rect">
            <a:avLst/>
          </a:prstGeom>
        </p:spPr>
      </p:pic>
      <p:cxnSp>
        <p:nvCxnSpPr>
          <p:cNvPr id="17" name="Straight Connector 16"/>
          <p:cNvCxnSpPr/>
          <p:nvPr/>
        </p:nvCxnSpPr>
        <p:spPr>
          <a:xfrm>
            <a:off x="3419061" y="4616553"/>
            <a:ext cx="7140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45790" y="4567678"/>
            <a:ext cx="152400" cy="152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264164" y="4479316"/>
            <a:ext cx="520520" cy="274473"/>
            <a:chOff x="3859456" y="4876724"/>
            <a:chExt cx="520520" cy="274473"/>
          </a:xfrm>
        </p:grpSpPr>
        <p:cxnSp>
          <p:nvCxnSpPr>
            <p:cNvPr id="23" name="Straight Connector 22"/>
            <p:cNvCxnSpPr/>
            <p:nvPr/>
          </p:nvCxnSpPr>
          <p:spPr>
            <a:xfrm flipV="1">
              <a:off x="3859456" y="4937761"/>
              <a:ext cx="176618" cy="2134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188474" y="4876724"/>
              <a:ext cx="191502" cy="2134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104003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219" dirty="0"/>
              <a:t>What’s going on in there?</a:t>
            </a:r>
          </a:p>
        </p:txBody>
      </p:sp>
      <p:sp>
        <p:nvSpPr>
          <p:cNvPr id="3" name="Content Placeholder 2"/>
          <p:cNvSpPr>
            <a:spLocks noGrp="1"/>
          </p:cNvSpPr>
          <p:nvPr>
            <p:ph type="subTitle" idx="1"/>
          </p:nvPr>
        </p:nvSpPr>
        <p:spPr>
          <a:xfrm>
            <a:off x="628650" y="1939521"/>
            <a:ext cx="7669530" cy="4152045"/>
          </a:xfrm>
        </p:spPr>
        <p:txBody>
          <a:bodyPr>
            <a:normAutofit fontScale="92500" lnSpcReduction="10000"/>
          </a:bodyPr>
          <a:lstStyle/>
          <a:p>
            <a:pPr algn="l"/>
            <a:r>
              <a:rPr lang="en-US" u="sng" dirty="0">
                <a:solidFill>
                  <a:schemeClr val="accent6">
                    <a:lumMod val="75000"/>
                  </a:schemeClr>
                </a:solidFill>
              </a:rPr>
              <a:t>Reduction in stormwater volume</a:t>
            </a:r>
          </a:p>
          <a:p>
            <a:pPr marL="723208" lvl="1" indent="-401801" algn="l">
              <a:buFont typeface="Arial"/>
              <a:buChar char="•"/>
            </a:pPr>
            <a:r>
              <a:rPr lang="en-US" dirty="0">
                <a:solidFill>
                  <a:schemeClr val="tx2"/>
                </a:solidFill>
              </a:rPr>
              <a:t>Infiltration</a:t>
            </a:r>
          </a:p>
          <a:p>
            <a:pPr marL="723208" lvl="1" indent="-401801" algn="l">
              <a:buFont typeface="Arial"/>
              <a:buChar char="•"/>
            </a:pPr>
            <a:r>
              <a:rPr lang="en-US" dirty="0">
                <a:solidFill>
                  <a:schemeClr val="tx2"/>
                </a:solidFill>
              </a:rPr>
              <a:t>Evapotranspiration</a:t>
            </a:r>
          </a:p>
          <a:p>
            <a:pPr marL="401801" indent="-401801" algn="l">
              <a:buFont typeface="Arial"/>
              <a:buChar char="•"/>
            </a:pPr>
            <a:endParaRPr lang="en-US" dirty="0">
              <a:solidFill>
                <a:schemeClr val="tx2"/>
              </a:solidFill>
            </a:endParaRPr>
          </a:p>
          <a:p>
            <a:pPr algn="l"/>
            <a:r>
              <a:rPr lang="en-US" u="sng" dirty="0">
                <a:solidFill>
                  <a:schemeClr val="accent6">
                    <a:lumMod val="75000"/>
                  </a:schemeClr>
                </a:solidFill>
              </a:rPr>
              <a:t>Filtration of coarse particles</a:t>
            </a:r>
          </a:p>
          <a:p>
            <a:pPr marL="723208" lvl="1" indent="-401801" algn="l">
              <a:buFont typeface="Arial"/>
              <a:buChar char="•"/>
            </a:pPr>
            <a:r>
              <a:rPr lang="en-US" dirty="0">
                <a:solidFill>
                  <a:schemeClr val="tx2"/>
                </a:solidFill>
              </a:rPr>
              <a:t>Sediment</a:t>
            </a:r>
          </a:p>
          <a:p>
            <a:pPr marL="723208" lvl="1" indent="-401801" algn="l">
              <a:buFont typeface="Arial"/>
              <a:buChar char="•"/>
            </a:pPr>
            <a:endParaRPr lang="en-US" dirty="0">
              <a:solidFill>
                <a:schemeClr val="accent6">
                  <a:lumMod val="75000"/>
                </a:schemeClr>
              </a:solidFill>
            </a:endParaRPr>
          </a:p>
          <a:p>
            <a:pPr algn="l"/>
            <a:r>
              <a:rPr lang="en-US" u="sng" dirty="0">
                <a:solidFill>
                  <a:schemeClr val="accent6">
                    <a:lumMod val="75000"/>
                  </a:schemeClr>
                </a:solidFill>
              </a:rPr>
              <a:t>Pollutants retained/processed</a:t>
            </a:r>
          </a:p>
          <a:p>
            <a:pPr marL="723208" lvl="1" indent="-401801" algn="l">
              <a:buFont typeface="Arial"/>
              <a:buChar char="•"/>
            </a:pPr>
            <a:r>
              <a:rPr lang="en-US" dirty="0">
                <a:solidFill>
                  <a:schemeClr val="tx2"/>
                </a:solidFill>
              </a:rPr>
              <a:t>Taken up by plants (nitrogen, phosphorus)</a:t>
            </a:r>
          </a:p>
          <a:p>
            <a:pPr marL="723208" lvl="1" indent="-401801" algn="l">
              <a:buFont typeface="Arial"/>
              <a:buChar char="•"/>
            </a:pPr>
            <a:r>
              <a:rPr lang="en-US" dirty="0">
                <a:solidFill>
                  <a:schemeClr val="tx2"/>
                </a:solidFill>
              </a:rPr>
              <a:t>Adsorbed to mulch, soils, or organic matter (metals, N, P)</a:t>
            </a:r>
          </a:p>
          <a:p>
            <a:pPr marL="723208" lvl="1" indent="-401801" algn="l">
              <a:buFont typeface="Arial"/>
              <a:buChar char="•"/>
            </a:pPr>
            <a:r>
              <a:rPr lang="en-US" dirty="0">
                <a:solidFill>
                  <a:schemeClr val="tx2"/>
                </a:solidFill>
              </a:rPr>
              <a:t>Broken down by microorganisms and sunlight (hydrocarbons, bacteria)</a:t>
            </a:r>
          </a:p>
          <a:p>
            <a:pPr marL="723208" lvl="1" indent="-401801" algn="l">
              <a:buFont typeface="Arial"/>
              <a:buChar char="•"/>
            </a:pPr>
            <a:r>
              <a:rPr lang="en-US" dirty="0">
                <a:solidFill>
                  <a:schemeClr val="tx2"/>
                </a:solidFill>
              </a:rPr>
              <a:t>Converted to gaseous form</a:t>
            </a:r>
          </a:p>
        </p:txBody>
      </p:sp>
      <p:pic>
        <p:nvPicPr>
          <p:cNvPr id="4" name="Picture 3" descr="Screen shot 2012-01-27 at 1.53.2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8292" y="1844278"/>
            <a:ext cx="3585395" cy="2399128"/>
          </a:xfrm>
          <a:prstGeom prst="rect">
            <a:avLst/>
          </a:prstGeom>
          <a:ln>
            <a:noFill/>
          </a:ln>
          <a:effectLst>
            <a:softEdge rad="112500"/>
          </a:effectLst>
        </p:spPr>
      </p:pic>
    </p:spTree>
    <p:extLst>
      <p:ext uri="{BB962C8B-B14F-4D97-AF65-F5344CB8AC3E}">
        <p14:creationId xmlns:p14="http://schemas.microsoft.com/office/powerpoint/2010/main" val="985068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1159" y="2296666"/>
            <a:ext cx="7772400" cy="722621"/>
          </a:xfrm>
        </p:spPr>
        <p:txBody>
          <a:bodyPr>
            <a:normAutofit/>
          </a:bodyPr>
          <a:lstStyle/>
          <a:p>
            <a:pPr algn="l"/>
            <a:r>
              <a:rPr lang="en-US" sz="3600" dirty="0"/>
              <a:t>1.  What’s the concept?</a:t>
            </a:r>
          </a:p>
        </p:txBody>
      </p:sp>
      <p:sp>
        <p:nvSpPr>
          <p:cNvPr id="4" name="Title 1"/>
          <p:cNvSpPr txBox="1">
            <a:spLocks/>
          </p:cNvSpPr>
          <p:nvPr/>
        </p:nvSpPr>
        <p:spPr>
          <a:xfrm>
            <a:off x="961159" y="3190284"/>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solidFill>
                  <a:srgbClr val="134FFF"/>
                </a:solidFill>
              </a:rPr>
              <a:t>2.  Do they work?</a:t>
            </a:r>
          </a:p>
        </p:txBody>
      </p:sp>
      <p:sp>
        <p:nvSpPr>
          <p:cNvPr id="5" name="Title 1"/>
          <p:cNvSpPr txBox="1">
            <a:spLocks/>
          </p:cNvSpPr>
          <p:nvPr/>
        </p:nvSpPr>
        <p:spPr>
          <a:xfrm>
            <a:off x="961159" y="4083902"/>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t>3.  What do they look like?</a:t>
            </a:r>
          </a:p>
        </p:txBody>
      </p:sp>
      <p:sp>
        <p:nvSpPr>
          <p:cNvPr id="6" name="Title 1"/>
          <p:cNvSpPr txBox="1">
            <a:spLocks/>
          </p:cNvSpPr>
          <p:nvPr/>
        </p:nvSpPr>
        <p:spPr>
          <a:xfrm>
            <a:off x="961159" y="4977520"/>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t>4.  Who is using them (and why)?</a:t>
            </a:r>
          </a:p>
        </p:txBody>
      </p:sp>
      <p:sp>
        <p:nvSpPr>
          <p:cNvPr id="7" name="TextBox 6"/>
          <p:cNvSpPr txBox="1"/>
          <p:nvPr/>
        </p:nvSpPr>
        <p:spPr>
          <a:xfrm>
            <a:off x="961159" y="953724"/>
            <a:ext cx="7185314" cy="769441"/>
          </a:xfrm>
          <a:prstGeom prst="rect">
            <a:avLst/>
          </a:prstGeom>
          <a:noFill/>
        </p:spPr>
        <p:txBody>
          <a:bodyPr wrap="square" rtlCol="0">
            <a:spAutoFit/>
          </a:bodyPr>
          <a:lstStyle/>
          <a:p>
            <a:r>
              <a:rPr lang="en-US" sz="4400" dirty="0"/>
              <a:t>LID Practices</a:t>
            </a:r>
          </a:p>
        </p:txBody>
      </p:sp>
      <p:pic>
        <p:nvPicPr>
          <p:cNvPr id="8" name="Picture 7" descr="Screen shot 2012-01-27 at 1.53.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74327" y="742604"/>
            <a:ext cx="2930814" cy="1961122"/>
          </a:xfrm>
          <a:prstGeom prst="rect">
            <a:avLst/>
          </a:prstGeom>
          <a:ln>
            <a:noFill/>
          </a:ln>
          <a:effectLst>
            <a:softEdge rad="112500"/>
          </a:effectLst>
        </p:spPr>
      </p:pic>
    </p:spTree>
    <p:extLst>
      <p:ext uri="{BB962C8B-B14F-4D97-AF65-F5344CB8AC3E}">
        <p14:creationId xmlns:p14="http://schemas.microsoft.com/office/powerpoint/2010/main" val="611049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748014" y="676336"/>
            <a:ext cx="7772400" cy="619618"/>
          </a:xfrm>
        </p:spPr>
        <p:txBody>
          <a:bodyPr>
            <a:normAutofit/>
          </a:bodyPr>
          <a:lstStyle/>
          <a:p>
            <a:r>
              <a:rPr lang="en-US" sz="3600" i="1" dirty="0">
                <a:latin typeface="+mj-lt"/>
              </a:rPr>
              <a:t>The Jordan Cove Research Project</a:t>
            </a:r>
          </a:p>
        </p:txBody>
      </p:sp>
      <p:sp>
        <p:nvSpPr>
          <p:cNvPr id="7" name="TextBox 6"/>
          <p:cNvSpPr txBox="1"/>
          <p:nvPr/>
        </p:nvSpPr>
        <p:spPr>
          <a:xfrm>
            <a:off x="2235200" y="1215744"/>
            <a:ext cx="4550089" cy="461665"/>
          </a:xfrm>
          <a:prstGeom prst="rect">
            <a:avLst/>
          </a:prstGeom>
          <a:noFill/>
        </p:spPr>
        <p:txBody>
          <a:bodyPr wrap="square" rtlCol="0">
            <a:spAutoFit/>
          </a:bodyPr>
          <a:lstStyle/>
          <a:p>
            <a:pPr algn="ctr"/>
            <a:r>
              <a:rPr lang="en-US" sz="2400" dirty="0">
                <a:latin typeface="+mj-lt"/>
              </a:rPr>
              <a:t>Waterford, CT, 1995 - 2005</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3308" y="1769773"/>
            <a:ext cx="6262255" cy="4825291"/>
          </a:xfrm>
          <a:prstGeom prst="rect">
            <a:avLst/>
          </a:prstGeom>
        </p:spPr>
      </p:pic>
      <p:sp>
        <p:nvSpPr>
          <p:cNvPr id="9" name="TextBox 8"/>
          <p:cNvSpPr txBox="1"/>
          <p:nvPr/>
        </p:nvSpPr>
        <p:spPr>
          <a:xfrm>
            <a:off x="1754908" y="5310909"/>
            <a:ext cx="1514764" cy="378691"/>
          </a:xfrm>
          <a:prstGeom prst="rect">
            <a:avLst/>
          </a:prstGeom>
          <a:noFill/>
        </p:spPr>
        <p:txBody>
          <a:bodyPr wrap="square" rtlCol="0">
            <a:spAutoFit/>
          </a:bodyPr>
          <a:lstStyle/>
          <a:p>
            <a:r>
              <a:rPr lang="en-US" dirty="0">
                <a:solidFill>
                  <a:schemeClr val="bg1"/>
                </a:solidFill>
              </a:rPr>
              <a:t>Niantic Bay</a:t>
            </a:r>
          </a:p>
        </p:txBody>
      </p:sp>
      <p:sp>
        <p:nvSpPr>
          <p:cNvPr id="10" name="TextBox 9"/>
          <p:cNvSpPr txBox="1"/>
          <p:nvPr/>
        </p:nvSpPr>
        <p:spPr>
          <a:xfrm>
            <a:off x="4014878" y="5689600"/>
            <a:ext cx="990732" cy="646331"/>
          </a:xfrm>
          <a:prstGeom prst="rect">
            <a:avLst/>
          </a:prstGeom>
          <a:noFill/>
        </p:spPr>
        <p:txBody>
          <a:bodyPr wrap="square" rtlCol="0">
            <a:spAutoFit/>
          </a:bodyPr>
          <a:lstStyle/>
          <a:p>
            <a:pPr algn="ctr"/>
            <a:r>
              <a:rPr lang="en-US">
                <a:solidFill>
                  <a:schemeClr val="bg1"/>
                </a:solidFill>
              </a:rPr>
              <a:t>Jordan Cove</a:t>
            </a:r>
            <a:endParaRPr lang="en-US" dirty="0">
              <a:solidFill>
                <a:schemeClr val="bg1"/>
              </a:solidFill>
            </a:endParaRPr>
          </a:p>
        </p:txBody>
      </p:sp>
      <p:sp>
        <p:nvSpPr>
          <p:cNvPr id="11" name="TextBox 10"/>
          <p:cNvSpPr txBox="1"/>
          <p:nvPr/>
        </p:nvSpPr>
        <p:spPr>
          <a:xfrm>
            <a:off x="3962398" y="2382447"/>
            <a:ext cx="1644073" cy="646331"/>
          </a:xfrm>
          <a:prstGeom prst="rect">
            <a:avLst/>
          </a:prstGeom>
          <a:noFill/>
        </p:spPr>
        <p:txBody>
          <a:bodyPr wrap="square" rtlCol="0">
            <a:spAutoFit/>
          </a:bodyPr>
          <a:lstStyle/>
          <a:p>
            <a:r>
              <a:rPr lang="en-US" dirty="0">
                <a:solidFill>
                  <a:schemeClr val="bg1"/>
                </a:solidFill>
              </a:rPr>
              <a:t>Giovanni Drive subdivision</a:t>
            </a:r>
          </a:p>
        </p:txBody>
      </p:sp>
      <p:sp>
        <p:nvSpPr>
          <p:cNvPr id="12" name="Pentagon 11"/>
          <p:cNvSpPr/>
          <p:nvPr/>
        </p:nvSpPr>
        <p:spPr>
          <a:xfrm>
            <a:off x="5499463" y="2708366"/>
            <a:ext cx="278674" cy="139337"/>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398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79717" y="2900218"/>
            <a:ext cx="4335059" cy="3156039"/>
          </a:xfrm>
          <a:prstGeom prst="rect">
            <a:avLst/>
          </a:prstGeom>
          <a:ln>
            <a:solidFill>
              <a:schemeClr val="tx1"/>
            </a:solidFill>
          </a:ln>
        </p:spPr>
      </p:pic>
      <p:sp>
        <p:nvSpPr>
          <p:cNvPr id="2" name="TextBox 1"/>
          <p:cNvSpPr txBox="1"/>
          <p:nvPr/>
        </p:nvSpPr>
        <p:spPr>
          <a:xfrm>
            <a:off x="458659" y="1000540"/>
            <a:ext cx="7456408" cy="1200329"/>
          </a:xfrm>
          <a:prstGeom prst="rect">
            <a:avLst/>
          </a:prstGeom>
          <a:noFill/>
        </p:spPr>
        <p:txBody>
          <a:bodyPr wrap="square" rtlCol="0">
            <a:spAutoFit/>
          </a:bodyPr>
          <a:lstStyle/>
          <a:p>
            <a:r>
              <a:rPr lang="en-US" sz="3600" i="1" dirty="0">
                <a:latin typeface="+mj-lt"/>
                <a:cs typeface="Calibri"/>
              </a:rPr>
              <a:t>When last we left the land use/water resource connection</a:t>
            </a:r>
            <a:r>
              <a:rPr lang="is-IS" sz="3600" i="1" dirty="0">
                <a:latin typeface="+mj-lt"/>
                <a:cs typeface="Calibri"/>
              </a:rPr>
              <a:t>…</a:t>
            </a:r>
            <a:endParaRPr lang="en-US" sz="3600" i="1" dirty="0">
              <a:latin typeface="+mj-lt"/>
              <a:cs typeface="Calibri"/>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926" b="89826" l="0" r="90000"/>
                    </a14:imgEffect>
                  </a14:imgLayer>
                </a14:imgProps>
              </a:ext>
            </a:extLst>
          </a:blip>
          <a:stretch>
            <a:fillRect/>
          </a:stretch>
        </p:blipFill>
        <p:spPr>
          <a:xfrm>
            <a:off x="4186863" y="2517738"/>
            <a:ext cx="3461603" cy="3855388"/>
          </a:xfrm>
          <a:prstGeom prst="rect">
            <a:avLst/>
          </a:prstGeom>
        </p:spPr>
      </p:pic>
    </p:spTree>
    <p:extLst>
      <p:ext uri="{BB962C8B-B14F-4D97-AF65-F5344CB8AC3E}">
        <p14:creationId xmlns:p14="http://schemas.microsoft.com/office/powerpoint/2010/main" val="1616712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rrowheads="1"/>
          </p:cNvPicPr>
          <p:nvPr/>
        </p:nvPicPr>
        <p:blipFill>
          <a:blip r:embed="rId2"/>
          <a:srcRect/>
          <a:stretch>
            <a:fillRect/>
          </a:stretch>
        </p:blipFill>
        <p:spPr bwMode="auto">
          <a:xfrm>
            <a:off x="1122908" y="1781907"/>
            <a:ext cx="6684661" cy="4897499"/>
          </a:xfrm>
          <a:prstGeom prst="rect">
            <a:avLst/>
          </a:prstGeom>
          <a:noFill/>
          <a:ln w="12700" cap="flat">
            <a:noFill/>
            <a:miter lim="800000"/>
            <a:headEnd/>
            <a:tailEnd/>
          </a:ln>
          <a:effectLst>
            <a:outerShdw blurRad="12700" dist="38099" dir="2700000" algn="ctr" rotWithShape="0">
              <a:schemeClr val="bg2">
                <a:alpha val="75000"/>
              </a:schemeClr>
            </a:outerShdw>
          </a:effectLst>
        </p:spPr>
      </p:pic>
      <p:grpSp>
        <p:nvGrpSpPr>
          <p:cNvPr id="2" name="Group 3"/>
          <p:cNvGrpSpPr>
            <a:grpSpLocks/>
          </p:cNvGrpSpPr>
          <p:nvPr/>
        </p:nvGrpSpPr>
        <p:grpSpPr bwMode="auto">
          <a:xfrm>
            <a:off x="2688914" y="3220942"/>
            <a:ext cx="3343069" cy="3106175"/>
            <a:chOff x="0" y="0"/>
            <a:chExt cx="3072" cy="2905"/>
          </a:xfrm>
        </p:grpSpPr>
        <p:sp>
          <p:nvSpPr>
            <p:cNvPr id="337931" name="AutoShape 4"/>
            <p:cNvSpPr>
              <a:spLocks/>
            </p:cNvSpPr>
            <p:nvPr/>
          </p:nvSpPr>
          <p:spPr bwMode="auto">
            <a:xfrm>
              <a:off x="0" y="0"/>
              <a:ext cx="3072" cy="2905"/>
            </a:xfrm>
            <a:custGeom>
              <a:avLst/>
              <a:gdLst>
                <a:gd name="T0" fmla="*/ 0 w 21600"/>
                <a:gd name="T1" fmla="*/ 0 h 21600"/>
                <a:gd name="T2" fmla="*/ 21600 w 21600"/>
                <a:gd name="T3" fmla="*/ 21600 h 21600"/>
              </a:gdLst>
              <a:ahLst/>
              <a:cxnLst/>
              <a:rect l="T0" t="T1" r="T2" b="T3"/>
              <a:pathLst>
                <a:path w="21600" h="21600">
                  <a:moveTo>
                    <a:pt x="0" y="17753"/>
                  </a:moveTo>
                  <a:lnTo>
                    <a:pt x="2400" y="15217"/>
                  </a:lnTo>
                  <a:lnTo>
                    <a:pt x="2640" y="14287"/>
                  </a:lnTo>
                  <a:lnTo>
                    <a:pt x="3520" y="12850"/>
                  </a:lnTo>
                  <a:lnTo>
                    <a:pt x="4200" y="10525"/>
                  </a:lnTo>
                  <a:lnTo>
                    <a:pt x="6600" y="6763"/>
                  </a:lnTo>
                  <a:lnTo>
                    <a:pt x="6600" y="6171"/>
                  </a:lnTo>
                  <a:lnTo>
                    <a:pt x="8400" y="3931"/>
                  </a:lnTo>
                  <a:cubicBezTo>
                    <a:pt x="8520" y="3350"/>
                    <a:pt x="8360" y="3456"/>
                    <a:pt x="8600" y="3339"/>
                  </a:cubicBezTo>
                  <a:lnTo>
                    <a:pt x="10000" y="1395"/>
                  </a:lnTo>
                  <a:lnTo>
                    <a:pt x="12600" y="85"/>
                  </a:lnTo>
                  <a:lnTo>
                    <a:pt x="16320" y="0"/>
                  </a:lnTo>
                  <a:lnTo>
                    <a:pt x="20640" y="4058"/>
                  </a:lnTo>
                  <a:lnTo>
                    <a:pt x="21600" y="5072"/>
                  </a:lnTo>
                  <a:lnTo>
                    <a:pt x="21600" y="8116"/>
                  </a:lnTo>
                  <a:lnTo>
                    <a:pt x="14400" y="13695"/>
                  </a:lnTo>
                  <a:lnTo>
                    <a:pt x="7200" y="20290"/>
                  </a:lnTo>
                  <a:lnTo>
                    <a:pt x="4760" y="21600"/>
                  </a:lnTo>
                  <a:lnTo>
                    <a:pt x="0" y="17753"/>
                  </a:lnTo>
                  <a:close/>
                  <a:moveTo>
                    <a:pt x="0" y="17753"/>
                  </a:moveTo>
                </a:path>
              </a:pathLst>
            </a:custGeom>
            <a:solidFill>
              <a:srgbClr val="FFFF00">
                <a:alpha val="46274"/>
              </a:srgbClr>
            </a:solidFill>
            <a:ln w="12700">
              <a:solidFill>
                <a:srgbClr val="00FF00"/>
              </a:solidFill>
              <a:round/>
              <a:headEnd/>
              <a:tailEnd/>
            </a:ln>
          </p:spPr>
          <p:txBody>
            <a:bodyPr lIns="0" tIns="0" rIns="0" bIns="0"/>
            <a:lstStyle/>
            <a:p>
              <a:endParaRPr lang="en-US" sz="949" dirty="0">
                <a:latin typeface="Arial"/>
              </a:endParaRPr>
            </a:p>
          </p:txBody>
        </p:sp>
        <p:sp>
          <p:nvSpPr>
            <p:cNvPr id="337932" name="Rectangle 5"/>
            <p:cNvSpPr>
              <a:spLocks/>
            </p:cNvSpPr>
            <p:nvPr/>
          </p:nvSpPr>
          <p:spPr bwMode="auto">
            <a:xfrm>
              <a:off x="0" y="0"/>
              <a:ext cx="3072"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endParaRPr lang="en-US" sz="949" dirty="0">
                <a:latin typeface="Arial"/>
              </a:endParaRPr>
            </a:p>
          </p:txBody>
        </p:sp>
      </p:grpSp>
      <p:grpSp>
        <p:nvGrpSpPr>
          <p:cNvPr id="3" name="Group 6"/>
          <p:cNvGrpSpPr>
            <a:grpSpLocks/>
          </p:cNvGrpSpPr>
          <p:nvPr/>
        </p:nvGrpSpPr>
        <p:grpSpPr bwMode="auto">
          <a:xfrm>
            <a:off x="4221706" y="2112076"/>
            <a:ext cx="1963505" cy="1240724"/>
            <a:chOff x="0" y="0"/>
            <a:chExt cx="1776" cy="1432"/>
          </a:xfrm>
        </p:grpSpPr>
        <p:sp>
          <p:nvSpPr>
            <p:cNvPr id="337929" name="AutoShape 7"/>
            <p:cNvSpPr>
              <a:spLocks/>
            </p:cNvSpPr>
            <p:nvPr/>
          </p:nvSpPr>
          <p:spPr bwMode="auto">
            <a:xfrm>
              <a:off x="0" y="0"/>
              <a:ext cx="1776" cy="1432"/>
            </a:xfrm>
            <a:custGeom>
              <a:avLst/>
              <a:gdLst>
                <a:gd name="T0" fmla="*/ 0 w 21600"/>
                <a:gd name="T1" fmla="*/ 0 h 21600"/>
                <a:gd name="T2" fmla="*/ 21600 w 21600"/>
                <a:gd name="T3" fmla="*/ 21600 h 21600"/>
              </a:gdLst>
              <a:ahLst/>
              <a:cxnLst/>
              <a:rect l="T0" t="T1" r="T2" b="T3"/>
              <a:pathLst>
                <a:path w="21600" h="21600">
                  <a:moveTo>
                    <a:pt x="0" y="21600"/>
                  </a:moveTo>
                  <a:lnTo>
                    <a:pt x="4569" y="19029"/>
                  </a:lnTo>
                  <a:lnTo>
                    <a:pt x="11146" y="18943"/>
                  </a:lnTo>
                  <a:lnTo>
                    <a:pt x="12046" y="17229"/>
                  </a:lnTo>
                  <a:lnTo>
                    <a:pt x="16477" y="14229"/>
                  </a:lnTo>
                  <a:lnTo>
                    <a:pt x="18692" y="10800"/>
                  </a:lnTo>
                  <a:lnTo>
                    <a:pt x="17515" y="10200"/>
                  </a:lnTo>
                  <a:lnTo>
                    <a:pt x="19038" y="7371"/>
                  </a:lnTo>
                  <a:lnTo>
                    <a:pt x="21254" y="3771"/>
                  </a:lnTo>
                  <a:lnTo>
                    <a:pt x="21600" y="2829"/>
                  </a:lnTo>
                  <a:lnTo>
                    <a:pt x="12946" y="0"/>
                  </a:lnTo>
                  <a:lnTo>
                    <a:pt x="7269" y="3429"/>
                  </a:lnTo>
                  <a:lnTo>
                    <a:pt x="4846" y="4800"/>
                  </a:lnTo>
                  <a:lnTo>
                    <a:pt x="3254" y="10114"/>
                  </a:lnTo>
                  <a:lnTo>
                    <a:pt x="0" y="21600"/>
                  </a:lnTo>
                  <a:close/>
                  <a:moveTo>
                    <a:pt x="0" y="21600"/>
                  </a:moveTo>
                </a:path>
              </a:pathLst>
            </a:custGeom>
            <a:solidFill>
              <a:srgbClr val="3333FF">
                <a:alpha val="42352"/>
              </a:srgbClr>
            </a:solidFill>
            <a:ln w="12700">
              <a:solidFill>
                <a:srgbClr val="00FF00"/>
              </a:solidFill>
              <a:round/>
              <a:headEnd/>
              <a:tailEnd/>
            </a:ln>
          </p:spPr>
          <p:txBody>
            <a:bodyPr lIns="0" tIns="0" rIns="0" bIns="0"/>
            <a:lstStyle/>
            <a:p>
              <a:endParaRPr lang="en-US" sz="949" dirty="0">
                <a:latin typeface="Arial"/>
              </a:endParaRPr>
            </a:p>
          </p:txBody>
        </p:sp>
        <p:sp>
          <p:nvSpPr>
            <p:cNvPr id="337930" name="Rectangle 8"/>
            <p:cNvSpPr>
              <a:spLocks/>
            </p:cNvSpPr>
            <p:nvPr/>
          </p:nvSpPr>
          <p:spPr bwMode="auto">
            <a:xfrm>
              <a:off x="0" y="0"/>
              <a:ext cx="1776"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endParaRPr lang="en-US" sz="949" dirty="0">
                <a:latin typeface="Arial"/>
              </a:endParaRPr>
            </a:p>
          </p:txBody>
        </p:sp>
      </p:grpSp>
      <p:sp>
        <p:nvSpPr>
          <p:cNvPr id="128009" name="Rectangle 9"/>
          <p:cNvSpPr>
            <a:spLocks/>
          </p:cNvSpPr>
          <p:nvPr/>
        </p:nvSpPr>
        <p:spPr bwMode="auto">
          <a:xfrm>
            <a:off x="1261396" y="3977206"/>
            <a:ext cx="2275452" cy="349749"/>
          </a:xfrm>
          <a:prstGeom prst="rect">
            <a:avLst/>
          </a:prstGeom>
          <a:noFill/>
          <a:ln w="12700" cap="flat">
            <a:noFill/>
            <a:miter lim="800000"/>
            <a:headEnd type="none" w="med" len="med"/>
            <a:tailEnd type="none" w="med" len="med"/>
          </a:ln>
          <a:effectLst/>
        </p:spPr>
        <p:txBody>
          <a:bodyPr lIns="0" tIns="0" rIns="40617" bIns="0"/>
          <a:lstStyle/>
          <a:p>
            <a:pPr marL="39066" algn="r">
              <a:defRPr/>
            </a:pPr>
            <a:r>
              <a:rPr lang="en-US" sz="2000" b="1" dirty="0">
                <a:solidFill>
                  <a:srgbClr val="FFFFFF"/>
                </a:solidFill>
                <a:latin typeface="Arial"/>
                <a:ea typeface="Tahoma" charset="0"/>
                <a:cs typeface="Tahoma" charset="0"/>
                <a:sym typeface="Tahoma" charset="0"/>
              </a:rPr>
              <a:t>Conventional</a:t>
            </a:r>
          </a:p>
        </p:txBody>
      </p:sp>
      <p:sp>
        <p:nvSpPr>
          <p:cNvPr id="128010" name="Rectangle 10"/>
          <p:cNvSpPr>
            <a:spLocks/>
          </p:cNvSpPr>
          <p:nvPr/>
        </p:nvSpPr>
        <p:spPr bwMode="auto">
          <a:xfrm>
            <a:off x="5961689" y="2400182"/>
            <a:ext cx="1647201" cy="468471"/>
          </a:xfrm>
          <a:prstGeom prst="rect">
            <a:avLst/>
          </a:prstGeom>
          <a:noFill/>
          <a:ln w="12700" cap="flat">
            <a:noFill/>
            <a:miter lim="800000"/>
            <a:headEnd type="none" w="med" len="med"/>
            <a:tailEnd type="none" w="med" len="med"/>
          </a:ln>
          <a:effectLst/>
        </p:spPr>
        <p:txBody>
          <a:bodyPr lIns="0" tIns="0" rIns="40617" bIns="0"/>
          <a:lstStyle/>
          <a:p>
            <a:pPr marL="39066">
              <a:defRPr/>
            </a:pPr>
            <a:r>
              <a:rPr lang="en-US" sz="2000" b="1" dirty="0">
                <a:solidFill>
                  <a:srgbClr val="FFFFFF"/>
                </a:solidFill>
                <a:latin typeface="Arial"/>
                <a:ea typeface="Tahoma" charset="0"/>
                <a:cs typeface="Tahoma" charset="0"/>
                <a:sym typeface="Tahoma" charset="0"/>
              </a:rPr>
              <a:t>LID Cluster</a:t>
            </a:r>
          </a:p>
        </p:txBody>
      </p:sp>
      <p:sp>
        <p:nvSpPr>
          <p:cNvPr id="6" name="Subtitle 5"/>
          <p:cNvSpPr>
            <a:spLocks noGrp="1"/>
          </p:cNvSpPr>
          <p:nvPr>
            <p:ph type="subTitle" idx="1"/>
          </p:nvPr>
        </p:nvSpPr>
        <p:spPr>
          <a:xfrm>
            <a:off x="748014" y="676336"/>
            <a:ext cx="7772400" cy="619618"/>
          </a:xfrm>
        </p:spPr>
        <p:txBody>
          <a:bodyPr>
            <a:normAutofit/>
          </a:bodyPr>
          <a:lstStyle/>
          <a:p>
            <a:r>
              <a:rPr lang="en-US" sz="3600" i="1" dirty="0">
                <a:latin typeface="+mj-lt"/>
              </a:rPr>
              <a:t>A “Paired Watershed” Approach</a:t>
            </a:r>
          </a:p>
        </p:txBody>
      </p:sp>
      <p:sp>
        <p:nvSpPr>
          <p:cNvPr id="4" name="TextBox 3"/>
          <p:cNvSpPr txBox="1"/>
          <p:nvPr/>
        </p:nvSpPr>
        <p:spPr>
          <a:xfrm>
            <a:off x="2235200" y="1215744"/>
            <a:ext cx="4550089" cy="461665"/>
          </a:xfrm>
          <a:prstGeom prst="rect">
            <a:avLst/>
          </a:prstGeom>
          <a:noFill/>
        </p:spPr>
        <p:txBody>
          <a:bodyPr wrap="square" rtlCol="0">
            <a:spAutoFit/>
          </a:bodyPr>
          <a:lstStyle/>
          <a:p>
            <a:pPr algn="ctr"/>
            <a:r>
              <a:rPr lang="en-US" sz="2400" dirty="0">
                <a:latin typeface="+mj-lt"/>
              </a:rPr>
              <a:t>involving intensive monitoring</a:t>
            </a:r>
          </a:p>
        </p:txBody>
      </p:sp>
    </p:spTree>
    <p:extLst>
      <p:ext uri="{BB962C8B-B14F-4D97-AF65-F5344CB8AC3E}">
        <p14:creationId xmlns:p14="http://schemas.microsoft.com/office/powerpoint/2010/main" val="1484048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0" presetClass="entr" presetSubtype="0" fill="hold" grpId="0" nodeType="afterEffect">
                                  <p:stCondLst>
                                    <p:cond delay="500"/>
                                  </p:stCondLst>
                                  <p:childTnLst>
                                    <p:set>
                                      <p:cBhvr>
                                        <p:cTn id="9" dur="1" fill="hold">
                                          <p:stCondLst>
                                            <p:cond delay="499"/>
                                          </p:stCondLst>
                                        </p:cTn>
                                        <p:tgtEl>
                                          <p:spTgt spid="12800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entr" presetSubtype="0" fill="hold" nodeType="clickEffect">
                                  <p:stCondLst>
                                    <p:cond delay="0"/>
                                  </p:stCondLst>
                                  <p:childTnLst>
                                    <p:set>
                                      <p:cBhvr>
                                        <p:cTn id="13" dur="1" fill="hold">
                                          <p:stCondLst>
                                            <p:cond delay="499"/>
                                          </p:stCondLst>
                                        </p:cTn>
                                        <p:tgtEl>
                                          <p:spTgt spid="3"/>
                                        </p:tgtEl>
                                        <p:attrNameLst>
                                          <p:attrName>style.visibility</p:attrName>
                                        </p:attrNameLst>
                                      </p:cBhvr>
                                      <p:to>
                                        <p:strVal val="visible"/>
                                      </p:to>
                                    </p:set>
                                  </p:childTnLst>
                                </p:cTn>
                              </p:par>
                            </p:childTnLst>
                          </p:cTn>
                        </p:par>
                        <p:par>
                          <p:cTn id="14" fill="hold" nodeType="afterGroup">
                            <p:stCondLst>
                              <p:cond delay="500"/>
                            </p:stCondLst>
                            <p:childTnLst>
                              <p:par>
                                <p:cTn id="15" presetID="0" presetClass="entr" presetSubtype="0" fill="hold" grpId="0" nodeType="afterEffect">
                                  <p:stCondLst>
                                    <p:cond delay="500"/>
                                  </p:stCondLst>
                                  <p:childTnLst>
                                    <p:set>
                                      <p:cBhvr>
                                        <p:cTn id="16" dur="1" fill="hold">
                                          <p:stCondLst>
                                            <p:cond delay="499"/>
                                          </p:stCondLst>
                                        </p:cTn>
                                        <p:tgtEl>
                                          <p:spTgt spid="128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9" grpId="0" autoUpdateAnimBg="0"/>
      <p:bldP spid="12801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1"/>
          <p:cNvSpPr>
            <a:spLocks noGrp="1" noChangeArrowheads="1"/>
          </p:cNvSpPr>
          <p:nvPr>
            <p:ph type="ctrTitle"/>
          </p:nvPr>
        </p:nvSpPr>
        <p:spPr>
          <a:xfrm>
            <a:off x="298475" y="525830"/>
            <a:ext cx="5478870" cy="688488"/>
          </a:xfrm>
        </p:spPr>
        <p:txBody>
          <a:bodyPr lIns="0" tIns="0" rIns="115725" bIns="0"/>
          <a:lstStyle/>
          <a:p>
            <a:pPr marL="95991" algn="l" eaLnBrk="1" hangingPunct="1"/>
            <a:r>
              <a:rPr lang="en-US" sz="3600" dirty="0">
                <a:latin typeface="Calibri" charset="0"/>
                <a:ea typeface="Calibri" charset="0"/>
                <a:cs typeface="Calibri" charset="0"/>
              </a:rPr>
              <a:t>Jack Clausen</a:t>
            </a:r>
            <a:r>
              <a:rPr lang="ja-JP" altLang="en-US" sz="3600" dirty="0">
                <a:latin typeface="Calibri" charset="0"/>
                <a:ea typeface="Calibri" charset="0"/>
                <a:cs typeface="Calibri" charset="0"/>
              </a:rPr>
              <a:t>’</a:t>
            </a:r>
            <a:r>
              <a:rPr lang="en-US" sz="3600" dirty="0">
                <a:latin typeface="Calibri" charset="0"/>
                <a:ea typeface="Calibri" charset="0"/>
                <a:cs typeface="Calibri" charset="0"/>
              </a:rPr>
              <a:t>s $ 1M graph…</a:t>
            </a:r>
          </a:p>
        </p:txBody>
      </p:sp>
      <p:pic>
        <p:nvPicPr>
          <p:cNvPr id="339971" name="Picture 2"/>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8781" y="1844076"/>
            <a:ext cx="5331023" cy="3509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2" name="Group 3"/>
          <p:cNvGrpSpPr>
            <a:grpSpLocks/>
          </p:cNvGrpSpPr>
          <p:nvPr/>
        </p:nvGrpSpPr>
        <p:grpSpPr bwMode="auto">
          <a:xfrm>
            <a:off x="1686595" y="1854121"/>
            <a:ext cx="5314280" cy="3554016"/>
            <a:chOff x="0" y="0"/>
            <a:chExt cx="4760" cy="3184"/>
          </a:xfrm>
        </p:grpSpPr>
        <p:sp>
          <p:nvSpPr>
            <p:cNvPr id="339991" name="Rectangle 4"/>
            <p:cNvSpPr>
              <a:spLocks/>
            </p:cNvSpPr>
            <p:nvPr/>
          </p:nvSpPr>
          <p:spPr bwMode="auto">
            <a:xfrm>
              <a:off x="0" y="0"/>
              <a:ext cx="4760" cy="3184"/>
            </a:xfrm>
            <a:prstGeom prst="rect">
              <a:avLst/>
            </a:prstGeom>
            <a:solidFill>
              <a:srgbClr val="FFFFFF">
                <a:alpha val="36078"/>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sz="949" dirty="0">
                <a:latin typeface="Arial"/>
              </a:endParaRPr>
            </a:p>
          </p:txBody>
        </p:sp>
        <p:sp>
          <p:nvSpPr>
            <p:cNvPr id="339992" name="Rectangle 5"/>
            <p:cNvSpPr>
              <a:spLocks/>
            </p:cNvSpPr>
            <p:nvPr/>
          </p:nvSpPr>
          <p:spPr bwMode="auto">
            <a:xfrm>
              <a:off x="0" y="0"/>
              <a:ext cx="4760"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endParaRPr lang="en-US" sz="949" dirty="0">
                <a:latin typeface="Arial"/>
              </a:endParaRPr>
            </a:p>
          </p:txBody>
        </p:sp>
      </p:grpSp>
      <p:pic>
        <p:nvPicPr>
          <p:cNvPr id="130054" name="Picture 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4056" y="2380972"/>
            <a:ext cx="5621238" cy="3268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0055" name="Picture 7"/>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4056" y="2380972"/>
            <a:ext cx="5621238" cy="3268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30070" name="Picture 22"/>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25141" y="1470145"/>
            <a:ext cx="1391915" cy="997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9980" name="Rectangle 30"/>
          <p:cNvSpPr>
            <a:spLocks/>
          </p:cNvSpPr>
          <p:nvPr/>
        </p:nvSpPr>
        <p:spPr bwMode="auto">
          <a:xfrm>
            <a:off x="6505278" y="6980878"/>
            <a:ext cx="2197396" cy="173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40" bIns="0">
            <a:spAutoFit/>
          </a:bodyPr>
          <a:lstStyle/>
          <a:p>
            <a:pPr marL="40182"/>
            <a:r>
              <a:rPr lang="en-US" sz="1125">
                <a:latin typeface="Arial" charset="0"/>
                <a:cs typeface="Arial" charset="0"/>
                <a:sym typeface="Arial" charset="0"/>
              </a:rPr>
              <a:t>Adapted from J. Clausen, UConn</a:t>
            </a:r>
          </a:p>
        </p:txBody>
      </p:sp>
      <p:grpSp>
        <p:nvGrpSpPr>
          <p:cNvPr id="25" name="Group 5"/>
          <p:cNvGrpSpPr>
            <a:grpSpLocks/>
          </p:cNvGrpSpPr>
          <p:nvPr/>
        </p:nvGrpSpPr>
        <p:grpSpPr bwMode="auto">
          <a:xfrm>
            <a:off x="6751002" y="664855"/>
            <a:ext cx="2167682" cy="1196578"/>
            <a:chOff x="0" y="0"/>
            <a:chExt cx="4302" cy="1912"/>
          </a:xfrm>
        </p:grpSpPr>
        <p:pic>
          <p:nvPicPr>
            <p:cNvPr id="26" name="Picture 6"/>
            <p:cNvPicPr>
              <a:picLocks noChangeArrowheads="1"/>
            </p:cNvPicPr>
            <p:nvPr/>
          </p:nvPicPr>
          <p:blipFill>
            <a:blip r:embed="rId6" cstate="screen">
              <a:extLst>
                <a:ext uri="{28A0092B-C50C-407E-A947-70E740481C1C}">
                  <a14:useLocalDpi xmlns:a14="http://schemas.microsoft.com/office/drawing/2010/main"/>
                </a:ext>
              </a:extLst>
            </a:blip>
            <a:srcRect l="5795" r="1843" b="12608"/>
            <a:stretch>
              <a:fillRect/>
            </a:stretch>
          </p:blipFill>
          <p:spPr bwMode="auto">
            <a:xfrm>
              <a:off x="256" y="15"/>
              <a:ext cx="4044" cy="1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27" name="Picture 7"/>
            <p:cNvPicPr>
              <a:picLocks noChangeArrowheads="1"/>
            </p:cNvPicPr>
            <p:nvPr/>
          </p:nvPicPr>
          <p:blipFill>
            <a:blip r:embed="rId7" cstate="screen">
              <a:extLst>
                <a:ext uri="{28A0092B-C50C-407E-A947-70E740481C1C}">
                  <a14:useLocalDpi xmlns:a14="http://schemas.microsoft.com/office/drawing/2010/main"/>
                </a:ext>
              </a:extLst>
            </a:blip>
            <a:srcRect r="1003"/>
            <a:stretch>
              <a:fillRect/>
            </a:stretch>
          </p:blipFill>
          <p:spPr bwMode="auto">
            <a:xfrm>
              <a:off x="0" y="0"/>
              <a:ext cx="4302" cy="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grpSp>
        <p:nvGrpSpPr>
          <p:cNvPr id="15" name="Group 8"/>
          <p:cNvGrpSpPr>
            <a:grpSpLocks/>
          </p:cNvGrpSpPr>
          <p:nvPr/>
        </p:nvGrpSpPr>
        <p:grpSpPr bwMode="auto">
          <a:xfrm>
            <a:off x="757908" y="5671286"/>
            <a:ext cx="2822897" cy="1143000"/>
            <a:chOff x="0" y="0"/>
            <a:chExt cx="2528" cy="1024"/>
          </a:xfrm>
        </p:grpSpPr>
        <p:pic>
          <p:nvPicPr>
            <p:cNvPr id="16" name="Picture 9"/>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52" y="0"/>
              <a:ext cx="1776" cy="1024"/>
            </a:xfrm>
            <a:prstGeom prst="rect">
              <a:avLst/>
            </a:prstGeom>
            <a:noFill/>
            <a:ln w="127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sp>
          <p:nvSpPr>
            <p:cNvPr id="17" name="Line 10"/>
            <p:cNvSpPr>
              <a:spLocks noChangeShapeType="1"/>
            </p:cNvSpPr>
            <p:nvPr/>
          </p:nvSpPr>
          <p:spPr bwMode="auto">
            <a:xfrm>
              <a:off x="0" y="552"/>
              <a:ext cx="616" cy="1"/>
            </a:xfrm>
            <a:prstGeom prst="line">
              <a:avLst/>
            </a:prstGeom>
            <a:noFill/>
            <a:ln w="57150">
              <a:solidFill>
                <a:srgbClr val="FF3300"/>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949" dirty="0">
                <a:latin typeface="Arial"/>
              </a:endParaRPr>
            </a:p>
          </p:txBody>
        </p:sp>
        <p:sp>
          <p:nvSpPr>
            <p:cNvPr id="18" name="Rectangle 11"/>
            <p:cNvSpPr>
              <a:spLocks/>
            </p:cNvSpPr>
            <p:nvPr/>
          </p:nvSpPr>
          <p:spPr bwMode="auto">
            <a:xfrm>
              <a:off x="752" y="775"/>
              <a:ext cx="115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8" bIns="0"/>
            <a:lstStyle/>
            <a:p>
              <a:pPr marL="39066" algn="r"/>
              <a:r>
                <a:rPr lang="en-US" sz="1406" b="1" dirty="0">
                  <a:solidFill>
                    <a:schemeClr val="bg1"/>
                  </a:solidFill>
                  <a:latin typeface="Tahoma" charset="0"/>
                  <a:cs typeface="Tahoma" charset="0"/>
                  <a:sym typeface="Tahoma" charset="0"/>
                </a:rPr>
                <a:t>Conventional</a:t>
              </a:r>
            </a:p>
          </p:txBody>
        </p:sp>
      </p:grpSp>
      <p:grpSp>
        <p:nvGrpSpPr>
          <p:cNvPr id="19" name="Group 12"/>
          <p:cNvGrpSpPr>
            <a:grpSpLocks/>
          </p:cNvGrpSpPr>
          <p:nvPr/>
        </p:nvGrpSpPr>
        <p:grpSpPr bwMode="auto">
          <a:xfrm>
            <a:off x="4732713" y="5696679"/>
            <a:ext cx="2517576" cy="1079376"/>
            <a:chOff x="0" y="0"/>
            <a:chExt cx="2528" cy="1093"/>
          </a:xfrm>
        </p:grpSpPr>
        <p:grpSp>
          <p:nvGrpSpPr>
            <p:cNvPr id="20" name="Group 13"/>
            <p:cNvGrpSpPr>
              <a:grpSpLocks/>
            </p:cNvGrpSpPr>
            <p:nvPr/>
          </p:nvGrpSpPr>
          <p:grpSpPr bwMode="auto">
            <a:xfrm>
              <a:off x="751" y="0"/>
              <a:ext cx="1777" cy="1093"/>
              <a:chOff x="0" y="0"/>
              <a:chExt cx="1776" cy="1093"/>
            </a:xfrm>
          </p:grpSpPr>
          <p:grpSp>
            <p:nvGrpSpPr>
              <p:cNvPr id="23" name="Group 14"/>
              <p:cNvGrpSpPr>
                <a:grpSpLocks/>
              </p:cNvGrpSpPr>
              <p:nvPr/>
            </p:nvGrpSpPr>
            <p:grpSpPr bwMode="auto">
              <a:xfrm>
                <a:off x="0" y="0"/>
                <a:ext cx="1776" cy="1093"/>
                <a:chOff x="0" y="0"/>
                <a:chExt cx="1776" cy="1093"/>
              </a:xfrm>
            </p:grpSpPr>
            <p:sp>
              <p:nvSpPr>
                <p:cNvPr id="29" name="Rectangle 15"/>
                <p:cNvSpPr>
                  <a:spLocks/>
                </p:cNvSpPr>
                <p:nvPr/>
              </p:nvSpPr>
              <p:spPr bwMode="auto">
                <a:xfrm>
                  <a:off x="0" y="0"/>
                  <a:ext cx="1776" cy="1093"/>
                </a:xfrm>
                <a:prstGeom prst="rect">
                  <a:avLst/>
                </a:prstGeom>
                <a:solidFill>
                  <a:srgbClr val="000099"/>
                </a:solidFill>
                <a:ln w="12700">
                  <a:solidFill>
                    <a:schemeClr val="tx1"/>
                  </a:solidFill>
                  <a:prstDash val="sysDot"/>
                  <a:miter lim="800000"/>
                  <a:headEnd/>
                  <a:tailEnd/>
                </a:ln>
              </p:spPr>
              <p:txBody>
                <a:bodyPr lIns="0" tIns="0" rIns="0" bIns="0"/>
                <a:lstStyle/>
                <a:p>
                  <a:endParaRPr lang="en-US" sz="949" dirty="0">
                    <a:latin typeface="Arial"/>
                  </a:endParaRPr>
                </a:p>
              </p:txBody>
            </p:sp>
            <p:sp>
              <p:nvSpPr>
                <p:cNvPr id="30" name="Rectangle 16"/>
                <p:cNvSpPr>
                  <a:spLocks/>
                </p:cNvSpPr>
                <p:nvPr/>
              </p:nvSpPr>
              <p:spPr bwMode="auto">
                <a:xfrm>
                  <a:off x="0" y="0"/>
                  <a:ext cx="1776" cy="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endParaRPr lang="en-US" sz="949" dirty="0">
                    <a:latin typeface="Arial"/>
                  </a:endParaRPr>
                </a:p>
              </p:txBody>
            </p:sp>
          </p:grpSp>
          <p:pic>
            <p:nvPicPr>
              <p:cNvPr id="24" name="Picture 17"/>
              <p:cNvPicPr>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0" y="0"/>
                <a:ext cx="1776" cy="1093"/>
              </a:xfrm>
              <a:prstGeom prst="rect">
                <a:avLst/>
              </a:prstGeom>
              <a:noFill/>
              <a:ln w="254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21" name="Line 18"/>
            <p:cNvSpPr>
              <a:spLocks noChangeShapeType="1"/>
            </p:cNvSpPr>
            <p:nvPr/>
          </p:nvSpPr>
          <p:spPr bwMode="auto">
            <a:xfrm>
              <a:off x="0" y="552"/>
              <a:ext cx="616" cy="1"/>
            </a:xfrm>
            <a:prstGeom prst="line">
              <a:avLst/>
            </a:prstGeom>
            <a:noFill/>
            <a:ln w="57150">
              <a:solidFill>
                <a:srgbClr val="16F442"/>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949" dirty="0">
                <a:latin typeface="Arial"/>
              </a:endParaRPr>
            </a:p>
          </p:txBody>
        </p:sp>
        <p:sp>
          <p:nvSpPr>
            <p:cNvPr id="22" name="Rectangle 19"/>
            <p:cNvSpPr>
              <a:spLocks/>
            </p:cNvSpPr>
            <p:nvPr/>
          </p:nvSpPr>
          <p:spPr bwMode="auto">
            <a:xfrm>
              <a:off x="616" y="108"/>
              <a:ext cx="59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8" bIns="0"/>
            <a:lstStyle/>
            <a:p>
              <a:pPr marL="39066" algn="r"/>
              <a:r>
                <a:rPr lang="en-US" sz="1406" b="1" dirty="0">
                  <a:solidFill>
                    <a:schemeClr val="bg1"/>
                  </a:solidFill>
                  <a:latin typeface="Tahoma" charset="0"/>
                  <a:cs typeface="Tahoma" charset="0"/>
                  <a:sym typeface="Tahoma" charset="0"/>
                </a:rPr>
                <a:t>LID</a:t>
              </a:r>
            </a:p>
          </p:txBody>
        </p:sp>
      </p:grpSp>
    </p:spTree>
    <p:extLst>
      <p:ext uri="{BB962C8B-B14F-4D97-AF65-F5344CB8AC3E}">
        <p14:creationId xmlns:p14="http://schemas.microsoft.com/office/powerpoint/2010/main" val="1804914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nodeType="afterEffect">
                                  <p:stCondLst>
                                    <p:cond delay="1000"/>
                                  </p:stCondLst>
                                  <p:childTnLst>
                                    <p:set>
                                      <p:cBhvr>
                                        <p:cTn id="9" dur="1" fill="hold">
                                          <p:stCondLst>
                                            <p:cond delay="0"/>
                                          </p:stCondLst>
                                        </p:cTn>
                                        <p:tgtEl>
                                          <p:spTgt spid="130070"/>
                                        </p:tgtEl>
                                        <p:attrNameLst>
                                          <p:attrName>style.visibility</p:attrName>
                                        </p:attrNameLst>
                                      </p:cBhvr>
                                      <p:to>
                                        <p:strVal val="visible"/>
                                      </p:to>
                                    </p:set>
                                    <p:anim calcmode="lin" valueType="num">
                                      <p:cBhvr additive="base">
                                        <p:cTn id="10" dur="500" fill="hold"/>
                                        <p:tgtEl>
                                          <p:spTgt spid="130070"/>
                                        </p:tgtEl>
                                        <p:attrNameLst>
                                          <p:attrName>ppt_x</p:attrName>
                                        </p:attrNameLst>
                                      </p:cBhvr>
                                      <p:tavLst>
                                        <p:tav tm="0">
                                          <p:val>
                                            <p:strVal val="#ppt_x"/>
                                          </p:val>
                                        </p:tav>
                                        <p:tav tm="100000">
                                          <p:val>
                                            <p:strVal val="#ppt_x"/>
                                          </p:val>
                                        </p:tav>
                                      </p:tavLst>
                                    </p:anim>
                                    <p:anim calcmode="lin" valueType="num">
                                      <p:cBhvr additive="base">
                                        <p:cTn id="11" dur="500" fill="hold"/>
                                        <p:tgtEl>
                                          <p:spTgt spid="130070"/>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nodeType="after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30054"/>
                                        </p:tgtEl>
                                        <p:attrNameLst>
                                          <p:attrName>style.visibility</p:attrName>
                                        </p:attrNameLst>
                                      </p:cBhvr>
                                      <p:to>
                                        <p:strVal val="visible"/>
                                      </p:to>
                                    </p:set>
                                    <p:animEffect transition="in" filter="wipe(left)">
                                      <p:cBhvr>
                                        <p:cTn id="16" dur="500"/>
                                        <p:tgtEl>
                                          <p:spTgt spid="130054"/>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0055"/>
                                        </p:tgtEl>
                                        <p:attrNameLst>
                                          <p:attrName>style.visibility</p:attrName>
                                        </p:attrNameLst>
                                      </p:cBhvr>
                                      <p:to>
                                        <p:strVal val="visible"/>
                                      </p:to>
                                    </p:set>
                                    <p:animEffect transition="in" filter="wipe(left)">
                                      <p:cBhvr>
                                        <p:cTn id="26" dur="5000"/>
                                        <p:tgtEl>
                                          <p:spTgt spid="1300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1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01010" y="975967"/>
            <a:ext cx="7772400" cy="722621"/>
          </a:xfrm>
        </p:spPr>
        <p:txBody>
          <a:bodyPr>
            <a:normAutofit/>
          </a:bodyPr>
          <a:lstStyle/>
          <a:p>
            <a:r>
              <a:rPr lang="en-US" sz="4000" dirty="0"/>
              <a:t>And do they work on campus?</a:t>
            </a:r>
          </a:p>
        </p:txBody>
      </p:sp>
      <p:pic>
        <p:nvPicPr>
          <p:cNvPr id="1026" name="Picture 2" descr="iew of Fairfield Way with a sunse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60129"/>
            <a:ext cx="9174421" cy="357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14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86125" y="2250281"/>
            <a:ext cx="5422106" cy="338881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 Placeholder 2"/>
          <p:cNvSpPr txBox="1">
            <a:spLocks/>
          </p:cNvSpPr>
          <p:nvPr/>
        </p:nvSpPr>
        <p:spPr>
          <a:xfrm>
            <a:off x="928688" y="3214687"/>
            <a:ext cx="2303859" cy="1178719"/>
          </a:xfrm>
          <a:prstGeom prst="rect">
            <a:avLst/>
          </a:prstGeom>
          <a:effectLst/>
        </p:spPr>
        <p:txBody>
          <a:bodyPr lIns="64287" tIns="32143" rIns="64287" bIns="32143"/>
          <a:lstStyle>
            <a:lvl1pPr marL="342900" indent="-342900" algn="ctr" rtl="0" eaLnBrk="0" fontAlgn="base" hangingPunct="0">
              <a:spcBef>
                <a:spcPct val="0"/>
              </a:spcBef>
              <a:spcAft>
                <a:spcPct val="0"/>
              </a:spcAft>
              <a:defRPr sz="4000">
                <a:solidFill>
                  <a:schemeClr val="tx1"/>
                </a:solidFill>
                <a:latin typeface="Candara"/>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Candara"/>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Candara"/>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Candara"/>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Candara"/>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l"/>
            <a:r>
              <a:rPr lang="en-US" sz="5625" b="1" dirty="0">
                <a:solidFill>
                  <a:schemeClr val="tx2"/>
                </a:solidFill>
                <a:latin typeface="Calibri"/>
                <a:cs typeface="Calibri"/>
              </a:rPr>
              <a:t>8.5</a:t>
            </a:r>
            <a:r>
              <a:rPr lang="en-US" sz="4640" b="1" dirty="0">
                <a:solidFill>
                  <a:schemeClr val="tx2"/>
                </a:solidFill>
                <a:latin typeface="Calibri"/>
                <a:cs typeface="Calibri"/>
              </a:rPr>
              <a:t>  </a:t>
            </a:r>
            <a:r>
              <a:rPr lang="en-US" sz="3375" b="1" dirty="0">
                <a:solidFill>
                  <a:schemeClr val="tx2"/>
                </a:solidFill>
                <a:latin typeface="Calibri"/>
                <a:cs typeface="Calibri"/>
              </a:rPr>
              <a:t>X</a:t>
            </a:r>
          </a:p>
        </p:txBody>
      </p:sp>
      <p:sp>
        <p:nvSpPr>
          <p:cNvPr id="5" name="Title 1"/>
          <p:cNvSpPr>
            <a:spLocks noGrp="1"/>
          </p:cNvSpPr>
          <p:nvPr>
            <p:ph type="ctrTitle"/>
          </p:nvPr>
        </p:nvSpPr>
        <p:spPr>
          <a:xfrm>
            <a:off x="628649" y="724175"/>
            <a:ext cx="7929339" cy="945599"/>
          </a:xfrm>
          <a:prstGeom prst="rect">
            <a:avLst/>
          </a:prstGeom>
        </p:spPr>
        <p:txBody>
          <a:bodyPr>
            <a:noAutofit/>
          </a:bodyPr>
          <a:lstStyle/>
          <a:p>
            <a:pPr algn="l"/>
            <a:r>
              <a:rPr lang="en-US" sz="3200" dirty="0">
                <a:cs typeface="Calibri"/>
              </a:rPr>
              <a:t>Total area of impervious cover disconnected by campus LID practices</a:t>
            </a:r>
          </a:p>
        </p:txBody>
      </p:sp>
      <p:sp>
        <p:nvSpPr>
          <p:cNvPr id="6" name="TextBox 5"/>
          <p:cNvSpPr txBox="1"/>
          <p:nvPr/>
        </p:nvSpPr>
        <p:spPr>
          <a:xfrm>
            <a:off x="3628801" y="6054328"/>
            <a:ext cx="4929188" cy="287130"/>
          </a:xfrm>
          <a:prstGeom prst="rect">
            <a:avLst/>
          </a:prstGeom>
          <a:noFill/>
        </p:spPr>
        <p:txBody>
          <a:bodyPr wrap="square" rtlCol="0">
            <a:spAutoFit/>
          </a:bodyPr>
          <a:lstStyle/>
          <a:p>
            <a:r>
              <a:rPr lang="en-US" sz="1266" b="1" dirty="0">
                <a:latin typeface="Arial" charset="0"/>
                <a:ea typeface="Arial" charset="0"/>
                <a:cs typeface="Arial" charset="0"/>
              </a:rPr>
              <a:t>(11+ acres)</a:t>
            </a:r>
            <a:endParaRPr lang="en-US" sz="1266" dirty="0">
              <a:latin typeface="Arial" charset="0"/>
              <a:ea typeface="Arial" charset="0"/>
              <a:cs typeface="Arial" charset="0"/>
            </a:endParaRPr>
          </a:p>
        </p:txBody>
      </p:sp>
    </p:spTree>
    <p:extLst>
      <p:ext uri="{BB962C8B-B14F-4D97-AF65-F5344CB8AC3E}">
        <p14:creationId xmlns:p14="http://schemas.microsoft.com/office/powerpoint/2010/main" val="2120927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28650" y="724175"/>
            <a:ext cx="7772400" cy="1049092"/>
          </a:xfrm>
          <a:prstGeom prst="rect">
            <a:avLst/>
          </a:prstGeom>
        </p:spPr>
        <p:txBody>
          <a:bodyPr>
            <a:noAutofit/>
          </a:bodyPr>
          <a:lstStyle/>
          <a:p>
            <a:pPr algn="l"/>
            <a:r>
              <a:rPr lang="en-US" sz="3200" dirty="0">
                <a:cs typeface="Calibri"/>
              </a:rPr>
              <a:t>Cumulative volume of stormwater reduction by campus LID practices</a:t>
            </a:r>
          </a:p>
        </p:txBody>
      </p:sp>
      <p:sp>
        <p:nvSpPr>
          <p:cNvPr id="3" name="Text Placeholder 2"/>
          <p:cNvSpPr>
            <a:spLocks noGrp="1"/>
          </p:cNvSpPr>
          <p:nvPr>
            <p:ph type="subTitle" idx="1"/>
          </p:nvPr>
        </p:nvSpPr>
        <p:spPr>
          <a:xfrm>
            <a:off x="959954" y="2767180"/>
            <a:ext cx="7772400" cy="1655762"/>
          </a:xfrm>
        </p:spPr>
        <p:txBody>
          <a:bodyPr/>
          <a:lstStyle/>
          <a:p>
            <a:pPr algn="l"/>
            <a:r>
              <a:rPr lang="en-US" sz="5625" b="1" dirty="0">
                <a:latin typeface="Calibri"/>
                <a:cs typeface="Calibri"/>
              </a:rPr>
              <a:t>88</a:t>
            </a:r>
            <a:r>
              <a:rPr lang="en-US" sz="4640" b="1" dirty="0">
                <a:latin typeface="Calibri"/>
                <a:cs typeface="Calibri"/>
              </a:rPr>
              <a:t>   x</a:t>
            </a:r>
          </a:p>
        </p:txBody>
      </p:sp>
      <p:pic>
        <p:nvPicPr>
          <p:cNvPr id="4" name="Picture 3"/>
          <p:cNvPicPr>
            <a:picLocks noChangeAspect="1"/>
          </p:cNvPicPr>
          <p:nvPr/>
        </p:nvPicPr>
        <p:blipFill>
          <a:blip r:embed="rId2"/>
          <a:stretch>
            <a:fillRect/>
          </a:stretch>
        </p:blipFill>
        <p:spPr>
          <a:xfrm>
            <a:off x="3393281" y="2303859"/>
            <a:ext cx="5143500" cy="343606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extBox 1"/>
          <p:cNvSpPr txBox="1"/>
          <p:nvPr/>
        </p:nvSpPr>
        <p:spPr>
          <a:xfrm>
            <a:off x="3628801" y="6054328"/>
            <a:ext cx="4929188" cy="287130"/>
          </a:xfrm>
          <a:prstGeom prst="rect">
            <a:avLst/>
          </a:prstGeom>
          <a:noFill/>
        </p:spPr>
        <p:txBody>
          <a:bodyPr wrap="square" rtlCol="0">
            <a:spAutoFit/>
          </a:bodyPr>
          <a:lstStyle/>
          <a:p>
            <a:r>
              <a:rPr lang="en-US" sz="1266" b="1" dirty="0">
                <a:latin typeface="Arial" charset="0"/>
                <a:ea typeface="Arial" charset="0"/>
                <a:cs typeface="Arial" charset="0"/>
              </a:rPr>
              <a:t>(58,325,000 gallons)</a:t>
            </a:r>
            <a:endParaRPr lang="en-US" sz="1266" dirty="0">
              <a:latin typeface="Arial" charset="0"/>
              <a:ea typeface="Arial" charset="0"/>
              <a:cs typeface="Arial" charset="0"/>
            </a:endParaRPr>
          </a:p>
        </p:txBody>
      </p:sp>
    </p:spTree>
    <p:extLst>
      <p:ext uri="{BB962C8B-B14F-4D97-AF65-F5344CB8AC3E}">
        <p14:creationId xmlns:p14="http://schemas.microsoft.com/office/powerpoint/2010/main" val="346461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45521" y="1009345"/>
            <a:ext cx="4749685" cy="1049092"/>
          </a:xfrm>
        </p:spPr>
        <p:txBody>
          <a:bodyPr>
            <a:noAutofit/>
          </a:bodyPr>
          <a:lstStyle/>
          <a:p>
            <a:pPr algn="l"/>
            <a:r>
              <a:rPr lang="en-US" sz="3600" dirty="0"/>
              <a:t>Things that come up in the LID conversation</a:t>
            </a:r>
          </a:p>
        </p:txBody>
      </p:sp>
      <p:sp>
        <p:nvSpPr>
          <p:cNvPr id="5" name="Subtitle 4"/>
          <p:cNvSpPr>
            <a:spLocks noGrp="1"/>
          </p:cNvSpPr>
          <p:nvPr>
            <p:ph type="subTitle" idx="1"/>
          </p:nvPr>
        </p:nvSpPr>
        <p:spPr>
          <a:xfrm>
            <a:off x="794904" y="3136554"/>
            <a:ext cx="7783830" cy="2557664"/>
          </a:xfrm>
        </p:spPr>
        <p:txBody>
          <a:bodyPr>
            <a:normAutofit lnSpcReduction="10000"/>
          </a:bodyPr>
          <a:lstStyle/>
          <a:p>
            <a:pPr marL="342900" indent="-342900" algn="l">
              <a:buFont typeface="Arial" charset="0"/>
              <a:buChar char="•"/>
            </a:pPr>
            <a:r>
              <a:rPr lang="en-US" sz="3200" dirty="0"/>
              <a:t>do they work?</a:t>
            </a:r>
          </a:p>
          <a:p>
            <a:pPr marL="342900" indent="-342900" algn="l">
              <a:buFont typeface="Arial" charset="0"/>
              <a:buChar char="•"/>
            </a:pPr>
            <a:r>
              <a:rPr lang="en-US" sz="3200" dirty="0"/>
              <a:t>do they work in the winter?</a:t>
            </a:r>
          </a:p>
          <a:p>
            <a:pPr marL="342900" indent="-342900" algn="l">
              <a:buFont typeface="Arial" charset="0"/>
              <a:buChar char="•"/>
            </a:pPr>
            <a:r>
              <a:rPr lang="en-US" sz="3200" dirty="0"/>
              <a:t>do they cost more?</a:t>
            </a:r>
          </a:p>
          <a:p>
            <a:pPr marL="342900" indent="-342900" algn="l">
              <a:buFont typeface="Arial" charset="0"/>
              <a:buChar char="•"/>
            </a:pPr>
            <a:r>
              <a:rPr lang="en-US" sz="3200" dirty="0"/>
              <a:t>how are they maintained?</a:t>
            </a:r>
          </a:p>
          <a:p>
            <a:pPr marL="342900" indent="-342900" algn="l">
              <a:buFont typeface="Arial" charset="0"/>
              <a:buChar char="•"/>
            </a:pPr>
            <a:r>
              <a:rPr lang="en-US" sz="3200" dirty="0"/>
              <a:t>[your favorite here</a:t>
            </a:r>
            <a:r>
              <a:rPr lang="is-IS" sz="3200" dirty="0"/>
              <a:t>…]</a:t>
            </a:r>
            <a:endParaRPr lang="en-US" sz="3200" dirty="0"/>
          </a:p>
          <a:p>
            <a:pPr marL="342900" indent="-342900" algn="l">
              <a:buFont typeface="Arial" charset="0"/>
              <a:buChar char="•"/>
            </a:pP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50992" y="930608"/>
            <a:ext cx="3182111" cy="238658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886963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1159" y="2296666"/>
            <a:ext cx="7772400" cy="722621"/>
          </a:xfrm>
        </p:spPr>
        <p:txBody>
          <a:bodyPr>
            <a:normAutofit/>
          </a:bodyPr>
          <a:lstStyle/>
          <a:p>
            <a:pPr algn="l"/>
            <a:r>
              <a:rPr lang="en-US" sz="3600" dirty="0"/>
              <a:t>1.  What’s the concept?</a:t>
            </a:r>
          </a:p>
        </p:txBody>
      </p:sp>
      <p:sp>
        <p:nvSpPr>
          <p:cNvPr id="4" name="Title 1"/>
          <p:cNvSpPr txBox="1">
            <a:spLocks/>
          </p:cNvSpPr>
          <p:nvPr/>
        </p:nvSpPr>
        <p:spPr>
          <a:xfrm>
            <a:off x="961159" y="3190284"/>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t>2.  Do they work?</a:t>
            </a:r>
          </a:p>
        </p:txBody>
      </p:sp>
      <p:sp>
        <p:nvSpPr>
          <p:cNvPr id="5" name="Title 1"/>
          <p:cNvSpPr txBox="1">
            <a:spLocks/>
          </p:cNvSpPr>
          <p:nvPr/>
        </p:nvSpPr>
        <p:spPr>
          <a:xfrm>
            <a:off x="961159" y="4083902"/>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solidFill>
                  <a:srgbClr val="134FFF"/>
                </a:solidFill>
              </a:rPr>
              <a:t>3.  What do they look like?</a:t>
            </a:r>
          </a:p>
        </p:txBody>
      </p:sp>
      <p:sp>
        <p:nvSpPr>
          <p:cNvPr id="6" name="Title 1"/>
          <p:cNvSpPr txBox="1">
            <a:spLocks/>
          </p:cNvSpPr>
          <p:nvPr/>
        </p:nvSpPr>
        <p:spPr>
          <a:xfrm>
            <a:off x="961159" y="4977520"/>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t>4.  Who is using them (and why)?</a:t>
            </a:r>
          </a:p>
        </p:txBody>
      </p:sp>
      <p:sp>
        <p:nvSpPr>
          <p:cNvPr id="7" name="TextBox 6"/>
          <p:cNvSpPr txBox="1"/>
          <p:nvPr/>
        </p:nvSpPr>
        <p:spPr>
          <a:xfrm>
            <a:off x="961159" y="953724"/>
            <a:ext cx="7185314" cy="769441"/>
          </a:xfrm>
          <a:prstGeom prst="rect">
            <a:avLst/>
          </a:prstGeom>
          <a:noFill/>
        </p:spPr>
        <p:txBody>
          <a:bodyPr wrap="square" rtlCol="0">
            <a:spAutoFit/>
          </a:bodyPr>
          <a:lstStyle/>
          <a:p>
            <a:r>
              <a:rPr lang="en-US" sz="4400" dirty="0"/>
              <a:t>LID Practices</a:t>
            </a:r>
          </a:p>
        </p:txBody>
      </p:sp>
      <p:pic>
        <p:nvPicPr>
          <p:cNvPr id="8" name="Picture 7" descr="Screen shot 2012-01-27 at 1.53.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74327" y="742604"/>
            <a:ext cx="2930814" cy="1961122"/>
          </a:xfrm>
          <a:prstGeom prst="rect">
            <a:avLst/>
          </a:prstGeom>
          <a:ln>
            <a:noFill/>
          </a:ln>
          <a:effectLst>
            <a:softEdge rad="112500"/>
          </a:effectLst>
        </p:spPr>
      </p:pic>
      <p:sp>
        <p:nvSpPr>
          <p:cNvPr id="3" name="TextBox 2"/>
          <p:cNvSpPr txBox="1"/>
          <p:nvPr/>
        </p:nvSpPr>
        <p:spPr>
          <a:xfrm rot="20792622">
            <a:off x="1884509" y="3908035"/>
            <a:ext cx="4470400" cy="923330"/>
          </a:xfrm>
          <a:prstGeom prst="rect">
            <a:avLst/>
          </a:prstGeom>
          <a:solidFill>
            <a:srgbClr val="FFFF00"/>
          </a:solidFill>
          <a:ln>
            <a:solidFill>
              <a:schemeClr val="tx1"/>
            </a:solidFill>
          </a:ln>
        </p:spPr>
        <p:txBody>
          <a:bodyPr wrap="square" rtlCol="0">
            <a:spAutoFit/>
          </a:bodyPr>
          <a:lstStyle/>
          <a:p>
            <a:pPr algn="ctr"/>
            <a:r>
              <a:rPr lang="en-US" sz="5400" dirty="0">
                <a:solidFill>
                  <a:srgbClr val="FF0000"/>
                </a:solidFill>
              </a:rPr>
              <a:t>embargoed!!!</a:t>
            </a:r>
          </a:p>
        </p:txBody>
      </p:sp>
    </p:spTree>
    <p:extLst>
      <p:ext uri="{BB962C8B-B14F-4D97-AF65-F5344CB8AC3E}">
        <p14:creationId xmlns:p14="http://schemas.microsoft.com/office/powerpoint/2010/main" val="139263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1159" y="2296666"/>
            <a:ext cx="7772400" cy="722621"/>
          </a:xfrm>
        </p:spPr>
        <p:txBody>
          <a:bodyPr>
            <a:normAutofit/>
          </a:bodyPr>
          <a:lstStyle/>
          <a:p>
            <a:pPr algn="l"/>
            <a:r>
              <a:rPr lang="en-US" sz="3600" dirty="0"/>
              <a:t>1.  What’s the concept?</a:t>
            </a:r>
          </a:p>
        </p:txBody>
      </p:sp>
      <p:sp>
        <p:nvSpPr>
          <p:cNvPr id="4" name="Title 1"/>
          <p:cNvSpPr txBox="1">
            <a:spLocks/>
          </p:cNvSpPr>
          <p:nvPr/>
        </p:nvSpPr>
        <p:spPr>
          <a:xfrm>
            <a:off x="961159" y="3190284"/>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t>2.  Do they work?</a:t>
            </a:r>
          </a:p>
        </p:txBody>
      </p:sp>
      <p:sp>
        <p:nvSpPr>
          <p:cNvPr id="5" name="Title 1"/>
          <p:cNvSpPr txBox="1">
            <a:spLocks/>
          </p:cNvSpPr>
          <p:nvPr/>
        </p:nvSpPr>
        <p:spPr>
          <a:xfrm>
            <a:off x="961159" y="4083902"/>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t>3.  What do they look like?</a:t>
            </a:r>
          </a:p>
        </p:txBody>
      </p:sp>
      <p:sp>
        <p:nvSpPr>
          <p:cNvPr id="6" name="Title 1"/>
          <p:cNvSpPr txBox="1">
            <a:spLocks/>
          </p:cNvSpPr>
          <p:nvPr/>
        </p:nvSpPr>
        <p:spPr>
          <a:xfrm>
            <a:off x="961159" y="4977520"/>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solidFill>
                  <a:srgbClr val="134FFF"/>
                </a:solidFill>
              </a:rPr>
              <a:t>4.  Who is using them (and why)?</a:t>
            </a:r>
          </a:p>
        </p:txBody>
      </p:sp>
      <p:sp>
        <p:nvSpPr>
          <p:cNvPr id="7" name="TextBox 6"/>
          <p:cNvSpPr txBox="1"/>
          <p:nvPr/>
        </p:nvSpPr>
        <p:spPr>
          <a:xfrm>
            <a:off x="961159" y="953724"/>
            <a:ext cx="7185314" cy="769441"/>
          </a:xfrm>
          <a:prstGeom prst="rect">
            <a:avLst/>
          </a:prstGeom>
          <a:noFill/>
        </p:spPr>
        <p:txBody>
          <a:bodyPr wrap="square" rtlCol="0">
            <a:spAutoFit/>
          </a:bodyPr>
          <a:lstStyle/>
          <a:p>
            <a:r>
              <a:rPr lang="en-US" sz="4400" dirty="0"/>
              <a:t>LID Practices</a:t>
            </a:r>
          </a:p>
        </p:txBody>
      </p:sp>
      <p:pic>
        <p:nvPicPr>
          <p:cNvPr id="8" name="Picture 7" descr="Screen shot 2012-01-27 at 1.53.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74327" y="742604"/>
            <a:ext cx="2930814" cy="1961122"/>
          </a:xfrm>
          <a:prstGeom prst="rect">
            <a:avLst/>
          </a:prstGeom>
          <a:ln>
            <a:noFill/>
          </a:ln>
          <a:effectLst>
            <a:softEdge rad="112500"/>
          </a:effectLst>
        </p:spPr>
      </p:pic>
      <p:sp>
        <p:nvSpPr>
          <p:cNvPr id="9" name="TextBox 8"/>
          <p:cNvSpPr txBox="1"/>
          <p:nvPr/>
        </p:nvSpPr>
        <p:spPr>
          <a:xfrm rot="20792622">
            <a:off x="1995962" y="4980796"/>
            <a:ext cx="5702795" cy="923330"/>
          </a:xfrm>
          <a:prstGeom prst="rect">
            <a:avLst/>
          </a:prstGeom>
          <a:solidFill>
            <a:srgbClr val="FFFF00"/>
          </a:solidFill>
          <a:ln>
            <a:solidFill>
              <a:schemeClr val="tx1"/>
            </a:solidFill>
          </a:ln>
        </p:spPr>
        <p:txBody>
          <a:bodyPr wrap="square" rtlCol="0">
            <a:spAutoFit/>
          </a:bodyPr>
          <a:lstStyle/>
          <a:p>
            <a:pPr algn="ctr"/>
            <a:r>
              <a:rPr lang="en-US" sz="5400">
                <a:solidFill>
                  <a:srgbClr val="FF0000"/>
                </a:solidFill>
              </a:rPr>
              <a:t>this afternoon!!!</a:t>
            </a:r>
            <a:endParaRPr lang="en-US" sz="5400" dirty="0">
              <a:solidFill>
                <a:srgbClr val="FF0000"/>
              </a:solidFill>
            </a:endParaRPr>
          </a:p>
        </p:txBody>
      </p:sp>
    </p:spTree>
    <p:extLst>
      <p:ext uri="{BB962C8B-B14F-4D97-AF65-F5344CB8AC3E}">
        <p14:creationId xmlns:p14="http://schemas.microsoft.com/office/powerpoint/2010/main" val="105347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3-16 at 1.02.4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3562" y="1340880"/>
            <a:ext cx="7740074" cy="5313921"/>
          </a:xfrm>
          <a:prstGeom prst="rect">
            <a:avLst/>
          </a:prstGeom>
        </p:spPr>
      </p:pic>
      <p:pic>
        <p:nvPicPr>
          <p:cNvPr id="5" name="Picture 4" descr="Screen Shot 2014-03-16 at 1.05.2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3562" y="1322748"/>
            <a:ext cx="7740074" cy="5332051"/>
          </a:xfrm>
          <a:prstGeom prst="rect">
            <a:avLst/>
          </a:prstGeom>
        </p:spPr>
      </p:pic>
      <p:pic>
        <p:nvPicPr>
          <p:cNvPr id="4" name="Picture 3" descr="Screen Shot 2014-03-16 at 1.03.31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3562" y="1324778"/>
            <a:ext cx="7740073" cy="5330022"/>
          </a:xfrm>
          <a:prstGeom prst="rect">
            <a:avLst/>
          </a:prstGeom>
        </p:spPr>
      </p:pic>
      <p:sp>
        <p:nvSpPr>
          <p:cNvPr id="6" name="Title 1"/>
          <p:cNvSpPr txBox="1">
            <a:spLocks/>
          </p:cNvSpPr>
          <p:nvPr/>
        </p:nvSpPr>
        <p:spPr>
          <a:xfrm>
            <a:off x="242019" y="498523"/>
            <a:ext cx="8715375" cy="910828"/>
          </a:xfrm>
          <a:prstGeom prst="rect">
            <a:avLst/>
          </a:prstGeom>
        </p:spPr>
        <p:txBody>
          <a:bodyPr lIns="64283" tIns="32141" rIns="64283" bIns="32141"/>
          <a:lstStyle>
            <a:lvl1pPr algn="ctr" rtl="0" eaLnBrk="0" fontAlgn="base" hangingPunct="0">
              <a:spcBef>
                <a:spcPct val="0"/>
              </a:spcBef>
              <a:spcAft>
                <a:spcPct val="0"/>
              </a:spcAft>
              <a:defRPr sz="8400">
                <a:solidFill>
                  <a:srgbClr val="082C53"/>
                </a:solidFill>
                <a:latin typeface="+mj-lt"/>
                <a:ea typeface="+mj-ea"/>
                <a:cs typeface="+mj-cs"/>
                <a:sym typeface="Franklin Gothic Demi Cond" charset="0"/>
              </a:defRPr>
            </a:lvl1pPr>
            <a:lvl2pPr algn="ctr" rtl="0" eaLnBrk="0" fontAlgn="base" hangingPunct="0">
              <a:spcBef>
                <a:spcPct val="0"/>
              </a:spcBef>
              <a:spcAft>
                <a:spcPct val="0"/>
              </a:spcAft>
              <a:defRPr sz="8400">
                <a:solidFill>
                  <a:srgbClr val="082C53"/>
                </a:solidFill>
                <a:latin typeface="Franklin Gothic Demi Cond" charset="0"/>
                <a:ea typeface="ヒラギノ角ゴ ProN W6" charset="0"/>
                <a:cs typeface="ヒラギノ角ゴ ProN W6" charset="0"/>
                <a:sym typeface="Franklin Gothic Demi Cond" charset="0"/>
              </a:defRPr>
            </a:lvl2pPr>
            <a:lvl3pPr algn="ctr" rtl="0" eaLnBrk="0" fontAlgn="base" hangingPunct="0">
              <a:spcBef>
                <a:spcPct val="0"/>
              </a:spcBef>
              <a:spcAft>
                <a:spcPct val="0"/>
              </a:spcAft>
              <a:defRPr sz="8400">
                <a:solidFill>
                  <a:srgbClr val="082C53"/>
                </a:solidFill>
                <a:latin typeface="Franklin Gothic Demi Cond" charset="0"/>
                <a:ea typeface="ヒラギノ角ゴ ProN W6" charset="0"/>
                <a:cs typeface="ヒラギノ角ゴ ProN W6" charset="0"/>
                <a:sym typeface="Franklin Gothic Demi Cond" charset="0"/>
              </a:defRPr>
            </a:lvl3pPr>
            <a:lvl4pPr algn="ctr" rtl="0" eaLnBrk="0" fontAlgn="base" hangingPunct="0">
              <a:spcBef>
                <a:spcPct val="0"/>
              </a:spcBef>
              <a:spcAft>
                <a:spcPct val="0"/>
              </a:spcAft>
              <a:defRPr sz="8400">
                <a:solidFill>
                  <a:srgbClr val="082C53"/>
                </a:solidFill>
                <a:latin typeface="Franklin Gothic Demi Cond" charset="0"/>
                <a:ea typeface="ヒラギノ角ゴ ProN W6" charset="0"/>
                <a:cs typeface="ヒラギノ角ゴ ProN W6" charset="0"/>
                <a:sym typeface="Franklin Gothic Demi Cond" charset="0"/>
              </a:defRPr>
            </a:lvl4pPr>
            <a:lvl5pPr algn="ctr" rtl="0" eaLnBrk="0" fontAlgn="base" hangingPunct="0">
              <a:spcBef>
                <a:spcPct val="0"/>
              </a:spcBef>
              <a:spcAft>
                <a:spcPct val="0"/>
              </a:spcAft>
              <a:defRPr sz="8400">
                <a:solidFill>
                  <a:srgbClr val="082C53"/>
                </a:solidFill>
                <a:latin typeface="Franklin Gothic Demi Cond" charset="0"/>
                <a:ea typeface="ヒラギノ角ゴ ProN W6" charset="0"/>
                <a:cs typeface="ヒラギノ角ゴ ProN W6" charset="0"/>
                <a:sym typeface="Franklin Gothic Demi Cond" charset="0"/>
              </a:defRPr>
            </a:lvl5pPr>
            <a:lvl6pPr marL="457200" algn="ctr" rtl="0" fontAlgn="base">
              <a:spcBef>
                <a:spcPct val="0"/>
              </a:spcBef>
              <a:spcAft>
                <a:spcPct val="0"/>
              </a:spcAft>
              <a:defRPr sz="8400">
                <a:solidFill>
                  <a:srgbClr val="082C53"/>
                </a:solidFill>
                <a:latin typeface="Franklin Gothic Demi Cond" charset="0"/>
                <a:ea typeface="ヒラギノ角ゴ ProN W6" charset="0"/>
                <a:cs typeface="ヒラギノ角ゴ ProN W6" charset="0"/>
                <a:sym typeface="Franklin Gothic Demi Cond" charset="0"/>
              </a:defRPr>
            </a:lvl6pPr>
            <a:lvl7pPr marL="914400" algn="ctr" rtl="0" fontAlgn="base">
              <a:spcBef>
                <a:spcPct val="0"/>
              </a:spcBef>
              <a:spcAft>
                <a:spcPct val="0"/>
              </a:spcAft>
              <a:defRPr sz="8400">
                <a:solidFill>
                  <a:srgbClr val="082C53"/>
                </a:solidFill>
                <a:latin typeface="Franklin Gothic Demi Cond" charset="0"/>
                <a:ea typeface="ヒラギノ角ゴ ProN W6" charset="0"/>
                <a:cs typeface="ヒラギノ角ゴ ProN W6" charset="0"/>
                <a:sym typeface="Franklin Gothic Demi Cond" charset="0"/>
              </a:defRPr>
            </a:lvl7pPr>
            <a:lvl8pPr marL="1371600" algn="ctr" rtl="0" fontAlgn="base">
              <a:spcBef>
                <a:spcPct val="0"/>
              </a:spcBef>
              <a:spcAft>
                <a:spcPct val="0"/>
              </a:spcAft>
              <a:defRPr sz="8400">
                <a:solidFill>
                  <a:srgbClr val="082C53"/>
                </a:solidFill>
                <a:latin typeface="Franklin Gothic Demi Cond" charset="0"/>
                <a:ea typeface="ヒラギノ角ゴ ProN W6" charset="0"/>
                <a:cs typeface="ヒラギノ角ゴ ProN W6" charset="0"/>
                <a:sym typeface="Franklin Gothic Demi Cond" charset="0"/>
              </a:defRPr>
            </a:lvl8pPr>
            <a:lvl9pPr marL="1828800" algn="ctr" rtl="0" fontAlgn="base">
              <a:spcBef>
                <a:spcPct val="0"/>
              </a:spcBef>
              <a:spcAft>
                <a:spcPct val="0"/>
              </a:spcAft>
              <a:defRPr sz="8400">
                <a:solidFill>
                  <a:srgbClr val="082C53"/>
                </a:solidFill>
                <a:latin typeface="Franklin Gothic Demi Cond" charset="0"/>
                <a:ea typeface="ヒラギノ角ゴ ProN W6" charset="0"/>
                <a:cs typeface="ヒラギノ角ゴ ProN W6" charset="0"/>
                <a:sym typeface="Franklin Gothic Demi Cond" charset="0"/>
              </a:defRPr>
            </a:lvl9pPr>
          </a:lstStyle>
          <a:p>
            <a:r>
              <a:rPr lang="en-US" sz="3200" dirty="0">
                <a:solidFill>
                  <a:schemeClr val="tx1"/>
                </a:solidFill>
                <a:cs typeface="Calibri"/>
              </a:rPr>
              <a:t>Interactive Campus LID Tour</a:t>
            </a:r>
          </a:p>
        </p:txBody>
      </p:sp>
      <p:sp>
        <p:nvSpPr>
          <p:cNvPr id="3" name="TextBox 2"/>
          <p:cNvSpPr txBox="1"/>
          <p:nvPr/>
        </p:nvSpPr>
        <p:spPr>
          <a:xfrm>
            <a:off x="3112652" y="936780"/>
            <a:ext cx="2530764" cy="369332"/>
          </a:xfrm>
          <a:prstGeom prst="rect">
            <a:avLst/>
          </a:prstGeom>
          <a:solidFill>
            <a:schemeClr val="bg1"/>
          </a:solidFill>
        </p:spPr>
        <p:txBody>
          <a:bodyPr wrap="square" rtlCol="0">
            <a:spAutoFit/>
          </a:bodyPr>
          <a:lstStyle/>
          <a:p>
            <a:pPr algn="ctr"/>
            <a:r>
              <a:rPr lang="en-US" dirty="0"/>
              <a:t>(yet another story map)</a:t>
            </a:r>
          </a:p>
        </p:txBody>
      </p:sp>
    </p:spTree>
    <p:extLst>
      <p:ext uri="{BB962C8B-B14F-4D97-AF65-F5344CB8AC3E}">
        <p14:creationId xmlns:p14="http://schemas.microsoft.com/office/powerpoint/2010/main" val="9134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D5DD29-7DBA-F442-8D5C-A4424B3C2E86}"/>
              </a:ext>
            </a:extLst>
          </p:cNvPr>
          <p:cNvSpPr>
            <a:spLocks noGrp="1"/>
          </p:cNvSpPr>
          <p:nvPr>
            <p:ph type="ctrTitle"/>
          </p:nvPr>
        </p:nvSpPr>
        <p:spPr>
          <a:xfrm>
            <a:off x="628650" y="724175"/>
            <a:ext cx="7811262" cy="1278361"/>
          </a:xfrm>
        </p:spPr>
        <p:txBody>
          <a:bodyPr>
            <a:normAutofit fontScale="90000"/>
          </a:bodyPr>
          <a:lstStyle/>
          <a:p>
            <a:r>
              <a:rPr lang="en-US" dirty="0"/>
              <a:t>And in the posted PPT there are a few of these…</a:t>
            </a:r>
          </a:p>
        </p:txBody>
      </p:sp>
      <p:pic>
        <p:nvPicPr>
          <p:cNvPr id="7" name="Picture 6">
            <a:extLst>
              <a:ext uri="{FF2B5EF4-FFF2-40B4-BE49-F238E27FC236}">
                <a16:creationId xmlns:a16="http://schemas.microsoft.com/office/drawing/2014/main" id="{C59334EE-2A75-524E-8A72-1B398B8AA3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66438" y="3182112"/>
            <a:ext cx="1758031" cy="1330706"/>
          </a:xfrm>
          <a:prstGeom prst="rect">
            <a:avLst/>
          </a:prstGeom>
        </p:spPr>
      </p:pic>
      <p:sp>
        <p:nvSpPr>
          <p:cNvPr id="8" name="Freeform 7">
            <a:extLst>
              <a:ext uri="{FF2B5EF4-FFF2-40B4-BE49-F238E27FC236}">
                <a16:creationId xmlns:a16="http://schemas.microsoft.com/office/drawing/2014/main" id="{12C5F27D-0713-634A-8895-6F3E979FAA2D}"/>
              </a:ext>
            </a:extLst>
          </p:cNvPr>
          <p:cNvSpPr/>
          <p:nvPr/>
        </p:nvSpPr>
        <p:spPr>
          <a:xfrm>
            <a:off x="2953512" y="1783080"/>
            <a:ext cx="3355848" cy="2918318"/>
          </a:xfrm>
          <a:custGeom>
            <a:avLst/>
            <a:gdLst>
              <a:gd name="connsiteX0" fmla="*/ 3054096 w 3355848"/>
              <a:gd name="connsiteY0" fmla="*/ 0 h 2918318"/>
              <a:gd name="connsiteX1" fmla="*/ 3127248 w 3355848"/>
              <a:gd name="connsiteY1" fmla="*/ 54864 h 2918318"/>
              <a:gd name="connsiteX2" fmla="*/ 3264408 w 3355848"/>
              <a:gd name="connsiteY2" fmla="*/ 100584 h 2918318"/>
              <a:gd name="connsiteX3" fmla="*/ 3337560 w 3355848"/>
              <a:gd name="connsiteY3" fmla="*/ 164592 h 2918318"/>
              <a:gd name="connsiteX4" fmla="*/ 3355848 w 3355848"/>
              <a:gd name="connsiteY4" fmla="*/ 219456 h 2918318"/>
              <a:gd name="connsiteX5" fmla="*/ 3337560 w 3355848"/>
              <a:gd name="connsiteY5" fmla="*/ 347472 h 2918318"/>
              <a:gd name="connsiteX6" fmla="*/ 3300984 w 3355848"/>
              <a:gd name="connsiteY6" fmla="*/ 429768 h 2918318"/>
              <a:gd name="connsiteX7" fmla="*/ 3273552 w 3355848"/>
              <a:gd name="connsiteY7" fmla="*/ 457200 h 2918318"/>
              <a:gd name="connsiteX8" fmla="*/ 3236976 w 3355848"/>
              <a:gd name="connsiteY8" fmla="*/ 475488 h 2918318"/>
              <a:gd name="connsiteX9" fmla="*/ 3182112 w 3355848"/>
              <a:gd name="connsiteY9" fmla="*/ 502920 h 2918318"/>
              <a:gd name="connsiteX10" fmla="*/ 3081528 w 3355848"/>
              <a:gd name="connsiteY10" fmla="*/ 512064 h 2918318"/>
              <a:gd name="connsiteX11" fmla="*/ 2660904 w 3355848"/>
              <a:gd name="connsiteY11" fmla="*/ 493776 h 2918318"/>
              <a:gd name="connsiteX12" fmla="*/ 2615184 w 3355848"/>
              <a:gd name="connsiteY12" fmla="*/ 484632 h 2918318"/>
              <a:gd name="connsiteX13" fmla="*/ 2624328 w 3355848"/>
              <a:gd name="connsiteY13" fmla="*/ 457200 h 2918318"/>
              <a:gd name="connsiteX14" fmla="*/ 2697480 w 3355848"/>
              <a:gd name="connsiteY14" fmla="*/ 457200 h 2918318"/>
              <a:gd name="connsiteX15" fmla="*/ 2752344 w 3355848"/>
              <a:gd name="connsiteY15" fmla="*/ 502920 h 2918318"/>
              <a:gd name="connsiteX16" fmla="*/ 2770632 w 3355848"/>
              <a:gd name="connsiteY16" fmla="*/ 530352 h 2918318"/>
              <a:gd name="connsiteX17" fmla="*/ 2752344 w 3355848"/>
              <a:gd name="connsiteY17" fmla="*/ 640080 h 2918318"/>
              <a:gd name="connsiteX18" fmla="*/ 2743200 w 3355848"/>
              <a:gd name="connsiteY18" fmla="*/ 667512 h 2918318"/>
              <a:gd name="connsiteX19" fmla="*/ 2697480 w 3355848"/>
              <a:gd name="connsiteY19" fmla="*/ 722376 h 2918318"/>
              <a:gd name="connsiteX20" fmla="*/ 2615184 w 3355848"/>
              <a:gd name="connsiteY20" fmla="*/ 786384 h 2918318"/>
              <a:gd name="connsiteX21" fmla="*/ 2542032 w 3355848"/>
              <a:gd name="connsiteY21" fmla="*/ 832104 h 2918318"/>
              <a:gd name="connsiteX22" fmla="*/ 2459736 w 3355848"/>
              <a:gd name="connsiteY22" fmla="*/ 877824 h 2918318"/>
              <a:gd name="connsiteX23" fmla="*/ 2414016 w 3355848"/>
              <a:gd name="connsiteY23" fmla="*/ 896112 h 2918318"/>
              <a:gd name="connsiteX24" fmla="*/ 2359152 w 3355848"/>
              <a:gd name="connsiteY24" fmla="*/ 905256 h 2918318"/>
              <a:gd name="connsiteX25" fmla="*/ 2276856 w 3355848"/>
              <a:gd name="connsiteY25" fmla="*/ 923544 h 2918318"/>
              <a:gd name="connsiteX26" fmla="*/ 2103120 w 3355848"/>
              <a:gd name="connsiteY26" fmla="*/ 914400 h 2918318"/>
              <a:gd name="connsiteX27" fmla="*/ 1993392 w 3355848"/>
              <a:gd name="connsiteY27" fmla="*/ 896112 h 2918318"/>
              <a:gd name="connsiteX28" fmla="*/ 1938528 w 3355848"/>
              <a:gd name="connsiteY28" fmla="*/ 886968 h 2918318"/>
              <a:gd name="connsiteX29" fmla="*/ 1837944 w 3355848"/>
              <a:gd name="connsiteY29" fmla="*/ 877824 h 2918318"/>
              <a:gd name="connsiteX30" fmla="*/ 1773936 w 3355848"/>
              <a:gd name="connsiteY30" fmla="*/ 868680 h 2918318"/>
              <a:gd name="connsiteX31" fmla="*/ 1719072 w 3355848"/>
              <a:gd name="connsiteY31" fmla="*/ 859536 h 2918318"/>
              <a:gd name="connsiteX32" fmla="*/ 1554480 w 3355848"/>
              <a:gd name="connsiteY32" fmla="*/ 850392 h 2918318"/>
              <a:gd name="connsiteX33" fmla="*/ 1463040 w 3355848"/>
              <a:gd name="connsiteY33" fmla="*/ 841248 h 2918318"/>
              <a:gd name="connsiteX34" fmla="*/ 1307592 w 3355848"/>
              <a:gd name="connsiteY34" fmla="*/ 832104 h 2918318"/>
              <a:gd name="connsiteX35" fmla="*/ 905256 w 3355848"/>
              <a:gd name="connsiteY35" fmla="*/ 841248 h 2918318"/>
              <a:gd name="connsiteX36" fmla="*/ 795528 w 3355848"/>
              <a:gd name="connsiteY36" fmla="*/ 859536 h 2918318"/>
              <a:gd name="connsiteX37" fmla="*/ 740664 w 3355848"/>
              <a:gd name="connsiteY37" fmla="*/ 868680 h 2918318"/>
              <a:gd name="connsiteX38" fmla="*/ 694944 w 3355848"/>
              <a:gd name="connsiteY38" fmla="*/ 886968 h 2918318"/>
              <a:gd name="connsiteX39" fmla="*/ 667512 w 3355848"/>
              <a:gd name="connsiteY39" fmla="*/ 896112 h 2918318"/>
              <a:gd name="connsiteX40" fmla="*/ 594360 w 3355848"/>
              <a:gd name="connsiteY40" fmla="*/ 941832 h 2918318"/>
              <a:gd name="connsiteX41" fmla="*/ 566928 w 3355848"/>
              <a:gd name="connsiteY41" fmla="*/ 996696 h 2918318"/>
              <a:gd name="connsiteX42" fmla="*/ 585216 w 3355848"/>
              <a:gd name="connsiteY42" fmla="*/ 1088136 h 2918318"/>
              <a:gd name="connsiteX43" fmla="*/ 649224 w 3355848"/>
              <a:gd name="connsiteY43" fmla="*/ 1133856 h 2918318"/>
              <a:gd name="connsiteX44" fmla="*/ 694944 w 3355848"/>
              <a:gd name="connsiteY44" fmla="*/ 1161288 h 2918318"/>
              <a:gd name="connsiteX45" fmla="*/ 722376 w 3355848"/>
              <a:gd name="connsiteY45" fmla="*/ 1170432 h 2918318"/>
              <a:gd name="connsiteX46" fmla="*/ 822960 w 3355848"/>
              <a:gd name="connsiteY46" fmla="*/ 1188720 h 2918318"/>
              <a:gd name="connsiteX47" fmla="*/ 905256 w 3355848"/>
              <a:gd name="connsiteY47" fmla="*/ 1161288 h 2918318"/>
              <a:gd name="connsiteX48" fmla="*/ 896112 w 3355848"/>
              <a:gd name="connsiteY48" fmla="*/ 1133856 h 2918318"/>
              <a:gd name="connsiteX49" fmla="*/ 868680 w 3355848"/>
              <a:gd name="connsiteY49" fmla="*/ 1115568 h 2918318"/>
              <a:gd name="connsiteX50" fmla="*/ 832104 w 3355848"/>
              <a:gd name="connsiteY50" fmla="*/ 1088136 h 2918318"/>
              <a:gd name="connsiteX51" fmla="*/ 758952 w 3355848"/>
              <a:gd name="connsiteY51" fmla="*/ 1069848 h 2918318"/>
              <a:gd name="connsiteX52" fmla="*/ 685800 w 3355848"/>
              <a:gd name="connsiteY52" fmla="*/ 1042416 h 2918318"/>
              <a:gd name="connsiteX53" fmla="*/ 621792 w 3355848"/>
              <a:gd name="connsiteY53" fmla="*/ 1033272 h 2918318"/>
              <a:gd name="connsiteX54" fmla="*/ 384048 w 3355848"/>
              <a:gd name="connsiteY54" fmla="*/ 1042416 h 2918318"/>
              <a:gd name="connsiteX55" fmla="*/ 310896 w 3355848"/>
              <a:gd name="connsiteY55" fmla="*/ 1060704 h 2918318"/>
              <a:gd name="connsiteX56" fmla="*/ 265176 w 3355848"/>
              <a:gd name="connsiteY56" fmla="*/ 1069848 h 2918318"/>
              <a:gd name="connsiteX57" fmla="*/ 182880 w 3355848"/>
              <a:gd name="connsiteY57" fmla="*/ 1106424 h 2918318"/>
              <a:gd name="connsiteX58" fmla="*/ 137160 w 3355848"/>
              <a:gd name="connsiteY58" fmla="*/ 1133856 h 2918318"/>
              <a:gd name="connsiteX59" fmla="*/ 73152 w 3355848"/>
              <a:gd name="connsiteY59" fmla="*/ 1188720 h 2918318"/>
              <a:gd name="connsiteX60" fmla="*/ 18288 w 3355848"/>
              <a:gd name="connsiteY60" fmla="*/ 1280160 h 2918318"/>
              <a:gd name="connsiteX61" fmla="*/ 0 w 3355848"/>
              <a:gd name="connsiteY61" fmla="*/ 1335024 h 2918318"/>
              <a:gd name="connsiteX62" fmla="*/ 18288 w 3355848"/>
              <a:gd name="connsiteY62" fmla="*/ 1481328 h 2918318"/>
              <a:gd name="connsiteX63" fmla="*/ 27432 w 3355848"/>
              <a:gd name="connsiteY63" fmla="*/ 1517904 h 2918318"/>
              <a:gd name="connsiteX64" fmla="*/ 54864 w 3355848"/>
              <a:gd name="connsiteY64" fmla="*/ 1545336 h 2918318"/>
              <a:gd name="connsiteX65" fmla="*/ 91440 w 3355848"/>
              <a:gd name="connsiteY65" fmla="*/ 1600200 h 2918318"/>
              <a:gd name="connsiteX66" fmla="*/ 128016 w 3355848"/>
              <a:gd name="connsiteY66" fmla="*/ 1636776 h 2918318"/>
              <a:gd name="connsiteX67" fmla="*/ 274320 w 3355848"/>
              <a:gd name="connsiteY67" fmla="*/ 1737360 h 2918318"/>
              <a:gd name="connsiteX68" fmla="*/ 365760 w 3355848"/>
              <a:gd name="connsiteY68" fmla="*/ 1783080 h 2918318"/>
              <a:gd name="connsiteX69" fmla="*/ 749808 w 3355848"/>
              <a:gd name="connsiteY69" fmla="*/ 1911096 h 2918318"/>
              <a:gd name="connsiteX70" fmla="*/ 905256 w 3355848"/>
              <a:gd name="connsiteY70" fmla="*/ 1965960 h 2918318"/>
              <a:gd name="connsiteX71" fmla="*/ 1115568 w 3355848"/>
              <a:gd name="connsiteY71" fmla="*/ 2020824 h 2918318"/>
              <a:gd name="connsiteX72" fmla="*/ 1280160 w 3355848"/>
              <a:gd name="connsiteY72" fmla="*/ 2084832 h 2918318"/>
              <a:gd name="connsiteX73" fmla="*/ 1325880 w 3355848"/>
              <a:gd name="connsiteY73" fmla="*/ 2103120 h 2918318"/>
              <a:gd name="connsiteX74" fmla="*/ 1399032 w 3355848"/>
              <a:gd name="connsiteY74" fmla="*/ 2148840 h 2918318"/>
              <a:gd name="connsiteX75" fmla="*/ 1472184 w 3355848"/>
              <a:gd name="connsiteY75" fmla="*/ 2221992 h 2918318"/>
              <a:gd name="connsiteX76" fmla="*/ 1499616 w 3355848"/>
              <a:gd name="connsiteY76" fmla="*/ 2258568 h 2918318"/>
              <a:gd name="connsiteX77" fmla="*/ 1554480 w 3355848"/>
              <a:gd name="connsiteY77" fmla="*/ 2340864 h 2918318"/>
              <a:gd name="connsiteX78" fmla="*/ 1572768 w 3355848"/>
              <a:gd name="connsiteY78" fmla="*/ 2368296 h 2918318"/>
              <a:gd name="connsiteX79" fmla="*/ 1591056 w 3355848"/>
              <a:gd name="connsiteY79" fmla="*/ 2395728 h 2918318"/>
              <a:gd name="connsiteX80" fmla="*/ 1600200 w 3355848"/>
              <a:gd name="connsiteY80" fmla="*/ 2441448 h 2918318"/>
              <a:gd name="connsiteX81" fmla="*/ 1609344 w 3355848"/>
              <a:gd name="connsiteY81" fmla="*/ 2468880 h 2918318"/>
              <a:gd name="connsiteX82" fmla="*/ 1600200 w 3355848"/>
              <a:gd name="connsiteY82" fmla="*/ 2606040 h 2918318"/>
              <a:gd name="connsiteX83" fmla="*/ 1591056 w 3355848"/>
              <a:gd name="connsiteY83" fmla="*/ 2670048 h 2918318"/>
              <a:gd name="connsiteX84" fmla="*/ 1563624 w 3355848"/>
              <a:gd name="connsiteY84" fmla="*/ 2715768 h 2918318"/>
              <a:gd name="connsiteX85" fmla="*/ 1554480 w 3355848"/>
              <a:gd name="connsiteY85" fmla="*/ 2743200 h 2918318"/>
              <a:gd name="connsiteX86" fmla="*/ 1508760 w 3355848"/>
              <a:gd name="connsiteY86" fmla="*/ 2788920 h 2918318"/>
              <a:gd name="connsiteX87" fmla="*/ 1453896 w 3355848"/>
              <a:gd name="connsiteY87" fmla="*/ 2798064 h 2918318"/>
              <a:gd name="connsiteX88" fmla="*/ 1161288 w 3355848"/>
              <a:gd name="connsiteY88" fmla="*/ 2779776 h 2918318"/>
              <a:gd name="connsiteX89" fmla="*/ 1124712 w 3355848"/>
              <a:gd name="connsiteY89" fmla="*/ 2770632 h 2918318"/>
              <a:gd name="connsiteX90" fmla="*/ 1088136 w 3355848"/>
              <a:gd name="connsiteY90" fmla="*/ 2752344 h 2918318"/>
              <a:gd name="connsiteX91" fmla="*/ 1078992 w 3355848"/>
              <a:gd name="connsiteY91" fmla="*/ 2724912 h 2918318"/>
              <a:gd name="connsiteX92" fmla="*/ 1115568 w 3355848"/>
              <a:gd name="connsiteY92" fmla="*/ 2670048 h 2918318"/>
              <a:gd name="connsiteX93" fmla="*/ 1152144 w 3355848"/>
              <a:gd name="connsiteY93" fmla="*/ 2651760 h 2918318"/>
              <a:gd name="connsiteX94" fmla="*/ 1179576 w 3355848"/>
              <a:gd name="connsiteY94" fmla="*/ 2633472 h 2918318"/>
              <a:gd name="connsiteX95" fmla="*/ 1261872 w 3355848"/>
              <a:gd name="connsiteY95" fmla="*/ 2615184 h 2918318"/>
              <a:gd name="connsiteX96" fmla="*/ 1353312 w 3355848"/>
              <a:gd name="connsiteY96" fmla="*/ 2596896 h 2918318"/>
              <a:gd name="connsiteX97" fmla="*/ 1472184 w 3355848"/>
              <a:gd name="connsiteY97" fmla="*/ 2587752 h 2918318"/>
              <a:gd name="connsiteX98" fmla="*/ 1636776 w 3355848"/>
              <a:gd name="connsiteY98" fmla="*/ 2606040 h 2918318"/>
              <a:gd name="connsiteX99" fmla="*/ 1810512 w 3355848"/>
              <a:gd name="connsiteY99" fmla="*/ 2624328 h 2918318"/>
              <a:gd name="connsiteX100" fmla="*/ 2020824 w 3355848"/>
              <a:gd name="connsiteY100" fmla="*/ 2651760 h 2918318"/>
              <a:gd name="connsiteX101" fmla="*/ 2249424 w 3355848"/>
              <a:gd name="connsiteY101" fmla="*/ 2715768 h 2918318"/>
              <a:gd name="connsiteX102" fmla="*/ 2276856 w 3355848"/>
              <a:gd name="connsiteY102" fmla="*/ 2724912 h 2918318"/>
              <a:gd name="connsiteX103" fmla="*/ 2350008 w 3355848"/>
              <a:gd name="connsiteY103" fmla="*/ 2761488 h 2918318"/>
              <a:gd name="connsiteX104" fmla="*/ 2368296 w 3355848"/>
              <a:gd name="connsiteY104" fmla="*/ 2788920 h 2918318"/>
              <a:gd name="connsiteX105" fmla="*/ 2404872 w 3355848"/>
              <a:gd name="connsiteY105" fmla="*/ 2825496 h 2918318"/>
              <a:gd name="connsiteX106" fmla="*/ 2432304 w 3355848"/>
              <a:gd name="connsiteY106" fmla="*/ 2889504 h 2918318"/>
              <a:gd name="connsiteX107" fmla="*/ 2423160 w 3355848"/>
              <a:gd name="connsiteY107" fmla="*/ 2916936 h 2918318"/>
              <a:gd name="connsiteX108" fmla="*/ 2386584 w 3355848"/>
              <a:gd name="connsiteY108" fmla="*/ 2907792 h 2918318"/>
              <a:gd name="connsiteX109" fmla="*/ 2322576 w 3355848"/>
              <a:gd name="connsiteY109" fmla="*/ 2852928 h 2918318"/>
              <a:gd name="connsiteX110" fmla="*/ 2304288 w 3355848"/>
              <a:gd name="connsiteY110" fmla="*/ 2825496 h 2918318"/>
              <a:gd name="connsiteX111" fmla="*/ 2276856 w 3355848"/>
              <a:gd name="connsiteY111" fmla="*/ 2798064 h 2918318"/>
              <a:gd name="connsiteX112" fmla="*/ 2267712 w 3355848"/>
              <a:gd name="connsiteY112" fmla="*/ 2761488 h 2918318"/>
              <a:gd name="connsiteX113" fmla="*/ 2295144 w 3355848"/>
              <a:gd name="connsiteY113" fmla="*/ 2587752 h 2918318"/>
              <a:gd name="connsiteX114" fmla="*/ 2414016 w 3355848"/>
              <a:gd name="connsiteY114" fmla="*/ 2414016 h 2918318"/>
              <a:gd name="connsiteX115" fmla="*/ 2514600 w 3355848"/>
              <a:gd name="connsiteY115" fmla="*/ 2304288 h 2918318"/>
              <a:gd name="connsiteX116" fmla="*/ 2551176 w 3355848"/>
              <a:gd name="connsiteY116" fmla="*/ 2276856 h 2918318"/>
              <a:gd name="connsiteX117" fmla="*/ 2578608 w 3355848"/>
              <a:gd name="connsiteY117" fmla="*/ 2249424 h 2918318"/>
              <a:gd name="connsiteX118" fmla="*/ 2670048 w 3355848"/>
              <a:gd name="connsiteY118" fmla="*/ 2212848 h 2918318"/>
              <a:gd name="connsiteX119" fmla="*/ 2697480 w 3355848"/>
              <a:gd name="connsiteY119" fmla="*/ 2194560 h 2918318"/>
              <a:gd name="connsiteX120" fmla="*/ 2734056 w 3355848"/>
              <a:gd name="connsiteY120" fmla="*/ 2185416 h 2918318"/>
              <a:gd name="connsiteX121" fmla="*/ 2761488 w 3355848"/>
              <a:gd name="connsiteY121" fmla="*/ 2176272 h 2918318"/>
              <a:gd name="connsiteX122" fmla="*/ 2834640 w 3355848"/>
              <a:gd name="connsiteY122" fmla="*/ 2157984 h 2918318"/>
              <a:gd name="connsiteX123" fmla="*/ 2871216 w 3355848"/>
              <a:gd name="connsiteY123" fmla="*/ 2148840 h 2918318"/>
              <a:gd name="connsiteX124" fmla="*/ 2916936 w 3355848"/>
              <a:gd name="connsiteY124" fmla="*/ 2139696 h 2918318"/>
              <a:gd name="connsiteX125" fmla="*/ 2990088 w 3355848"/>
              <a:gd name="connsiteY125" fmla="*/ 2121408 h 2918318"/>
              <a:gd name="connsiteX126" fmla="*/ 3017520 w 3355848"/>
              <a:gd name="connsiteY126" fmla="*/ 2112264 h 291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355848" h="2918318">
                <a:moveTo>
                  <a:pt x="3054096" y="0"/>
                </a:moveTo>
                <a:cubicBezTo>
                  <a:pt x="3078480" y="18288"/>
                  <a:pt x="3100682" y="39921"/>
                  <a:pt x="3127248" y="54864"/>
                </a:cubicBezTo>
                <a:cubicBezTo>
                  <a:pt x="3157548" y="71908"/>
                  <a:pt x="3229577" y="90632"/>
                  <a:pt x="3264408" y="100584"/>
                </a:cubicBezTo>
                <a:cubicBezTo>
                  <a:pt x="3299540" y="124005"/>
                  <a:pt x="3321518" y="128497"/>
                  <a:pt x="3337560" y="164592"/>
                </a:cubicBezTo>
                <a:cubicBezTo>
                  <a:pt x="3345389" y="182208"/>
                  <a:pt x="3355848" y="219456"/>
                  <a:pt x="3355848" y="219456"/>
                </a:cubicBezTo>
                <a:cubicBezTo>
                  <a:pt x="3349493" y="283004"/>
                  <a:pt x="3352476" y="297752"/>
                  <a:pt x="3337560" y="347472"/>
                </a:cubicBezTo>
                <a:cubicBezTo>
                  <a:pt x="3326346" y="384852"/>
                  <a:pt x="3323951" y="402208"/>
                  <a:pt x="3300984" y="429768"/>
                </a:cubicBezTo>
                <a:cubicBezTo>
                  <a:pt x="3292705" y="439702"/>
                  <a:pt x="3284075" y="449684"/>
                  <a:pt x="3273552" y="457200"/>
                </a:cubicBezTo>
                <a:cubicBezTo>
                  <a:pt x="3262460" y="465123"/>
                  <a:pt x="3248811" y="468725"/>
                  <a:pt x="3236976" y="475488"/>
                </a:cubicBezTo>
                <a:cubicBezTo>
                  <a:pt x="3212830" y="489286"/>
                  <a:pt x="3210054" y="498928"/>
                  <a:pt x="3182112" y="502920"/>
                </a:cubicBezTo>
                <a:cubicBezTo>
                  <a:pt x="3148784" y="507681"/>
                  <a:pt x="3115056" y="509016"/>
                  <a:pt x="3081528" y="512064"/>
                </a:cubicBezTo>
                <a:cubicBezTo>
                  <a:pt x="2933415" y="508061"/>
                  <a:pt x="2802041" y="513938"/>
                  <a:pt x="2660904" y="493776"/>
                </a:cubicBezTo>
                <a:cubicBezTo>
                  <a:pt x="2645518" y="491578"/>
                  <a:pt x="2630424" y="487680"/>
                  <a:pt x="2615184" y="484632"/>
                </a:cubicBezTo>
                <a:cubicBezTo>
                  <a:pt x="2618232" y="475488"/>
                  <a:pt x="2617512" y="464016"/>
                  <a:pt x="2624328" y="457200"/>
                </a:cubicBezTo>
                <a:cubicBezTo>
                  <a:pt x="2643073" y="438455"/>
                  <a:pt x="2680090" y="453722"/>
                  <a:pt x="2697480" y="457200"/>
                </a:cubicBezTo>
                <a:cubicBezTo>
                  <a:pt x="2724453" y="475182"/>
                  <a:pt x="2730342" y="476518"/>
                  <a:pt x="2752344" y="502920"/>
                </a:cubicBezTo>
                <a:cubicBezTo>
                  <a:pt x="2759379" y="511363"/>
                  <a:pt x="2764536" y="521208"/>
                  <a:pt x="2770632" y="530352"/>
                </a:cubicBezTo>
                <a:cubicBezTo>
                  <a:pt x="2763211" y="589722"/>
                  <a:pt x="2765770" y="593090"/>
                  <a:pt x="2752344" y="640080"/>
                </a:cubicBezTo>
                <a:cubicBezTo>
                  <a:pt x="2749696" y="649348"/>
                  <a:pt x="2747511" y="658891"/>
                  <a:pt x="2743200" y="667512"/>
                </a:cubicBezTo>
                <a:cubicBezTo>
                  <a:pt x="2732925" y="688063"/>
                  <a:pt x="2714814" y="707931"/>
                  <a:pt x="2697480" y="722376"/>
                </a:cubicBezTo>
                <a:cubicBezTo>
                  <a:pt x="2670782" y="744624"/>
                  <a:pt x="2644654" y="767965"/>
                  <a:pt x="2615184" y="786384"/>
                </a:cubicBezTo>
                <a:lnTo>
                  <a:pt x="2542032" y="832104"/>
                </a:lnTo>
                <a:cubicBezTo>
                  <a:pt x="2512025" y="850570"/>
                  <a:pt x="2491192" y="863843"/>
                  <a:pt x="2459736" y="877824"/>
                </a:cubicBezTo>
                <a:cubicBezTo>
                  <a:pt x="2444737" y="884490"/>
                  <a:pt x="2429852" y="891793"/>
                  <a:pt x="2414016" y="896112"/>
                </a:cubicBezTo>
                <a:cubicBezTo>
                  <a:pt x="2396129" y="900990"/>
                  <a:pt x="2377393" y="901939"/>
                  <a:pt x="2359152" y="905256"/>
                </a:cubicBezTo>
                <a:cubicBezTo>
                  <a:pt x="2316587" y="912995"/>
                  <a:pt x="2315994" y="913760"/>
                  <a:pt x="2276856" y="923544"/>
                </a:cubicBezTo>
                <a:cubicBezTo>
                  <a:pt x="2218944" y="920496"/>
                  <a:pt x="2160842" y="919986"/>
                  <a:pt x="2103120" y="914400"/>
                </a:cubicBezTo>
                <a:cubicBezTo>
                  <a:pt x="2066212" y="910828"/>
                  <a:pt x="2029968" y="902208"/>
                  <a:pt x="1993392" y="896112"/>
                </a:cubicBezTo>
                <a:cubicBezTo>
                  <a:pt x="1975104" y="893064"/>
                  <a:pt x="1956992" y="888647"/>
                  <a:pt x="1938528" y="886968"/>
                </a:cubicBezTo>
                <a:cubicBezTo>
                  <a:pt x="1905000" y="883920"/>
                  <a:pt x="1871404" y="881542"/>
                  <a:pt x="1837944" y="877824"/>
                </a:cubicBezTo>
                <a:cubicBezTo>
                  <a:pt x="1816523" y="875444"/>
                  <a:pt x="1795238" y="871957"/>
                  <a:pt x="1773936" y="868680"/>
                </a:cubicBezTo>
                <a:cubicBezTo>
                  <a:pt x="1755611" y="865861"/>
                  <a:pt x="1737548" y="861076"/>
                  <a:pt x="1719072" y="859536"/>
                </a:cubicBezTo>
                <a:cubicBezTo>
                  <a:pt x="1664313" y="854973"/>
                  <a:pt x="1609289" y="854307"/>
                  <a:pt x="1554480" y="850392"/>
                </a:cubicBezTo>
                <a:cubicBezTo>
                  <a:pt x="1523926" y="848210"/>
                  <a:pt x="1493588" y="843511"/>
                  <a:pt x="1463040" y="841248"/>
                </a:cubicBezTo>
                <a:cubicBezTo>
                  <a:pt x="1411276" y="837414"/>
                  <a:pt x="1359408" y="835152"/>
                  <a:pt x="1307592" y="832104"/>
                </a:cubicBezTo>
                <a:lnTo>
                  <a:pt x="905256" y="841248"/>
                </a:lnTo>
                <a:cubicBezTo>
                  <a:pt x="871744" y="842562"/>
                  <a:pt x="829296" y="853396"/>
                  <a:pt x="795528" y="859536"/>
                </a:cubicBezTo>
                <a:cubicBezTo>
                  <a:pt x="777287" y="862853"/>
                  <a:pt x="758952" y="865632"/>
                  <a:pt x="740664" y="868680"/>
                </a:cubicBezTo>
                <a:cubicBezTo>
                  <a:pt x="725424" y="874776"/>
                  <a:pt x="710313" y="881205"/>
                  <a:pt x="694944" y="886968"/>
                </a:cubicBezTo>
                <a:cubicBezTo>
                  <a:pt x="685919" y="890352"/>
                  <a:pt x="676371" y="892315"/>
                  <a:pt x="667512" y="896112"/>
                </a:cubicBezTo>
                <a:cubicBezTo>
                  <a:pt x="642161" y="906977"/>
                  <a:pt x="614051" y="922141"/>
                  <a:pt x="594360" y="941832"/>
                </a:cubicBezTo>
                <a:cubicBezTo>
                  <a:pt x="576634" y="959558"/>
                  <a:pt x="574365" y="974385"/>
                  <a:pt x="566928" y="996696"/>
                </a:cubicBezTo>
                <a:cubicBezTo>
                  <a:pt x="567702" y="1002117"/>
                  <a:pt x="573609" y="1070726"/>
                  <a:pt x="585216" y="1088136"/>
                </a:cubicBezTo>
                <a:cubicBezTo>
                  <a:pt x="605348" y="1118333"/>
                  <a:pt x="618937" y="1117030"/>
                  <a:pt x="649224" y="1133856"/>
                </a:cubicBezTo>
                <a:cubicBezTo>
                  <a:pt x="664760" y="1142487"/>
                  <a:pt x="679048" y="1153340"/>
                  <a:pt x="694944" y="1161288"/>
                </a:cubicBezTo>
                <a:cubicBezTo>
                  <a:pt x="703565" y="1165599"/>
                  <a:pt x="713108" y="1167784"/>
                  <a:pt x="722376" y="1170432"/>
                </a:cubicBezTo>
                <a:cubicBezTo>
                  <a:pt x="765490" y="1182750"/>
                  <a:pt x="771158" y="1181320"/>
                  <a:pt x="822960" y="1188720"/>
                </a:cubicBezTo>
                <a:cubicBezTo>
                  <a:pt x="831854" y="1187238"/>
                  <a:pt x="896072" y="1184248"/>
                  <a:pt x="905256" y="1161288"/>
                </a:cubicBezTo>
                <a:cubicBezTo>
                  <a:pt x="908836" y="1152339"/>
                  <a:pt x="902133" y="1141382"/>
                  <a:pt x="896112" y="1133856"/>
                </a:cubicBezTo>
                <a:cubicBezTo>
                  <a:pt x="889247" y="1125274"/>
                  <a:pt x="877623" y="1121956"/>
                  <a:pt x="868680" y="1115568"/>
                </a:cubicBezTo>
                <a:cubicBezTo>
                  <a:pt x="856279" y="1106710"/>
                  <a:pt x="846172" y="1093998"/>
                  <a:pt x="832104" y="1088136"/>
                </a:cubicBezTo>
                <a:cubicBezTo>
                  <a:pt x="808903" y="1078469"/>
                  <a:pt x="782289" y="1079183"/>
                  <a:pt x="758952" y="1069848"/>
                </a:cubicBezTo>
                <a:cubicBezTo>
                  <a:pt x="753105" y="1067509"/>
                  <a:pt x="700135" y="1045283"/>
                  <a:pt x="685800" y="1042416"/>
                </a:cubicBezTo>
                <a:cubicBezTo>
                  <a:pt x="664666" y="1038189"/>
                  <a:pt x="643128" y="1036320"/>
                  <a:pt x="621792" y="1033272"/>
                </a:cubicBezTo>
                <a:cubicBezTo>
                  <a:pt x="542544" y="1036320"/>
                  <a:pt x="463048" y="1035445"/>
                  <a:pt x="384048" y="1042416"/>
                </a:cubicBezTo>
                <a:cubicBezTo>
                  <a:pt x="359011" y="1044625"/>
                  <a:pt x="335387" y="1055052"/>
                  <a:pt x="310896" y="1060704"/>
                </a:cubicBezTo>
                <a:cubicBezTo>
                  <a:pt x="295752" y="1064199"/>
                  <a:pt x="280416" y="1066800"/>
                  <a:pt x="265176" y="1069848"/>
                </a:cubicBezTo>
                <a:cubicBezTo>
                  <a:pt x="113542" y="1160828"/>
                  <a:pt x="303971" y="1052606"/>
                  <a:pt x="182880" y="1106424"/>
                </a:cubicBezTo>
                <a:cubicBezTo>
                  <a:pt x="166639" y="1113642"/>
                  <a:pt x="151948" y="1123997"/>
                  <a:pt x="137160" y="1133856"/>
                </a:cubicBezTo>
                <a:cubicBezTo>
                  <a:pt x="117338" y="1147071"/>
                  <a:pt x="88366" y="1169159"/>
                  <a:pt x="73152" y="1188720"/>
                </a:cubicBezTo>
                <a:cubicBezTo>
                  <a:pt x="55472" y="1211451"/>
                  <a:pt x="29997" y="1250887"/>
                  <a:pt x="18288" y="1280160"/>
                </a:cubicBezTo>
                <a:cubicBezTo>
                  <a:pt x="11129" y="1298058"/>
                  <a:pt x="0" y="1335024"/>
                  <a:pt x="0" y="1335024"/>
                </a:cubicBezTo>
                <a:cubicBezTo>
                  <a:pt x="7927" y="1422224"/>
                  <a:pt x="3753" y="1415919"/>
                  <a:pt x="18288" y="1481328"/>
                </a:cubicBezTo>
                <a:cubicBezTo>
                  <a:pt x="21014" y="1493596"/>
                  <a:pt x="21197" y="1506993"/>
                  <a:pt x="27432" y="1517904"/>
                </a:cubicBezTo>
                <a:cubicBezTo>
                  <a:pt x="33848" y="1529132"/>
                  <a:pt x="46925" y="1535128"/>
                  <a:pt x="54864" y="1545336"/>
                </a:cubicBezTo>
                <a:cubicBezTo>
                  <a:pt x="68358" y="1562686"/>
                  <a:pt x="75898" y="1584658"/>
                  <a:pt x="91440" y="1600200"/>
                </a:cubicBezTo>
                <a:cubicBezTo>
                  <a:pt x="103632" y="1612392"/>
                  <a:pt x="114854" y="1625639"/>
                  <a:pt x="128016" y="1636776"/>
                </a:cubicBezTo>
                <a:cubicBezTo>
                  <a:pt x="190088" y="1689299"/>
                  <a:pt x="208155" y="1702331"/>
                  <a:pt x="274320" y="1737360"/>
                </a:cubicBezTo>
                <a:cubicBezTo>
                  <a:pt x="304437" y="1753305"/>
                  <a:pt x="334120" y="1770424"/>
                  <a:pt x="365760" y="1783080"/>
                </a:cubicBezTo>
                <a:cubicBezTo>
                  <a:pt x="633480" y="1890168"/>
                  <a:pt x="524465" y="1838191"/>
                  <a:pt x="749808" y="1911096"/>
                </a:cubicBezTo>
                <a:cubicBezTo>
                  <a:pt x="802089" y="1928010"/>
                  <a:pt x="852486" y="1950640"/>
                  <a:pt x="905256" y="1965960"/>
                </a:cubicBezTo>
                <a:cubicBezTo>
                  <a:pt x="1123627" y="2029358"/>
                  <a:pt x="950737" y="1959775"/>
                  <a:pt x="1115568" y="2020824"/>
                </a:cubicBezTo>
                <a:cubicBezTo>
                  <a:pt x="1170770" y="2041269"/>
                  <a:pt x="1225341" y="2063381"/>
                  <a:pt x="1280160" y="2084832"/>
                </a:cubicBezTo>
                <a:cubicBezTo>
                  <a:pt x="1295445" y="2090813"/>
                  <a:pt x="1311805" y="2094675"/>
                  <a:pt x="1325880" y="2103120"/>
                </a:cubicBezTo>
                <a:cubicBezTo>
                  <a:pt x="1327472" y="2104075"/>
                  <a:pt x="1389926" y="2140562"/>
                  <a:pt x="1399032" y="2148840"/>
                </a:cubicBezTo>
                <a:cubicBezTo>
                  <a:pt x="1424548" y="2172037"/>
                  <a:pt x="1451493" y="2194405"/>
                  <a:pt x="1472184" y="2221992"/>
                </a:cubicBezTo>
                <a:cubicBezTo>
                  <a:pt x="1481328" y="2234184"/>
                  <a:pt x="1490876" y="2246083"/>
                  <a:pt x="1499616" y="2258568"/>
                </a:cubicBezTo>
                <a:cubicBezTo>
                  <a:pt x="1518523" y="2285577"/>
                  <a:pt x="1536192" y="2313432"/>
                  <a:pt x="1554480" y="2340864"/>
                </a:cubicBezTo>
                <a:lnTo>
                  <a:pt x="1572768" y="2368296"/>
                </a:lnTo>
                <a:lnTo>
                  <a:pt x="1591056" y="2395728"/>
                </a:lnTo>
                <a:cubicBezTo>
                  <a:pt x="1594104" y="2410968"/>
                  <a:pt x="1596431" y="2426370"/>
                  <a:pt x="1600200" y="2441448"/>
                </a:cubicBezTo>
                <a:cubicBezTo>
                  <a:pt x="1602538" y="2450799"/>
                  <a:pt x="1609344" y="2459241"/>
                  <a:pt x="1609344" y="2468880"/>
                </a:cubicBezTo>
                <a:cubicBezTo>
                  <a:pt x="1609344" y="2514701"/>
                  <a:pt x="1604348" y="2560407"/>
                  <a:pt x="1600200" y="2606040"/>
                </a:cubicBezTo>
                <a:cubicBezTo>
                  <a:pt x="1598249" y="2627504"/>
                  <a:pt x="1597872" y="2649601"/>
                  <a:pt x="1591056" y="2670048"/>
                </a:cubicBezTo>
                <a:cubicBezTo>
                  <a:pt x="1585436" y="2686909"/>
                  <a:pt x="1571572" y="2699872"/>
                  <a:pt x="1563624" y="2715768"/>
                </a:cubicBezTo>
                <a:cubicBezTo>
                  <a:pt x="1559313" y="2724389"/>
                  <a:pt x="1558791" y="2734579"/>
                  <a:pt x="1554480" y="2743200"/>
                </a:cubicBezTo>
                <a:cubicBezTo>
                  <a:pt x="1544726" y="2762707"/>
                  <a:pt x="1530706" y="2781605"/>
                  <a:pt x="1508760" y="2788920"/>
                </a:cubicBezTo>
                <a:cubicBezTo>
                  <a:pt x="1491171" y="2794783"/>
                  <a:pt x="1472184" y="2795016"/>
                  <a:pt x="1453896" y="2798064"/>
                </a:cubicBezTo>
                <a:cubicBezTo>
                  <a:pt x="1271895" y="2791323"/>
                  <a:pt x="1272584" y="2804509"/>
                  <a:pt x="1161288" y="2779776"/>
                </a:cubicBezTo>
                <a:cubicBezTo>
                  <a:pt x="1149020" y="2777050"/>
                  <a:pt x="1136479" y="2775045"/>
                  <a:pt x="1124712" y="2770632"/>
                </a:cubicBezTo>
                <a:cubicBezTo>
                  <a:pt x="1111949" y="2765846"/>
                  <a:pt x="1100328" y="2758440"/>
                  <a:pt x="1088136" y="2752344"/>
                </a:cubicBezTo>
                <a:cubicBezTo>
                  <a:pt x="1085088" y="2743200"/>
                  <a:pt x="1078992" y="2734551"/>
                  <a:pt x="1078992" y="2724912"/>
                </a:cubicBezTo>
                <a:cubicBezTo>
                  <a:pt x="1078992" y="2701958"/>
                  <a:pt x="1099075" y="2681829"/>
                  <a:pt x="1115568" y="2670048"/>
                </a:cubicBezTo>
                <a:cubicBezTo>
                  <a:pt x="1126660" y="2662125"/>
                  <a:pt x="1140309" y="2658523"/>
                  <a:pt x="1152144" y="2651760"/>
                </a:cubicBezTo>
                <a:cubicBezTo>
                  <a:pt x="1161686" y="2646308"/>
                  <a:pt x="1169475" y="2637801"/>
                  <a:pt x="1179576" y="2633472"/>
                </a:cubicBezTo>
                <a:cubicBezTo>
                  <a:pt x="1191584" y="2628326"/>
                  <a:pt x="1252859" y="2617187"/>
                  <a:pt x="1261872" y="2615184"/>
                </a:cubicBezTo>
                <a:cubicBezTo>
                  <a:pt x="1305458" y="2605498"/>
                  <a:pt x="1302246" y="2602271"/>
                  <a:pt x="1353312" y="2596896"/>
                </a:cubicBezTo>
                <a:cubicBezTo>
                  <a:pt x="1392835" y="2592736"/>
                  <a:pt x="1432560" y="2590800"/>
                  <a:pt x="1472184" y="2587752"/>
                </a:cubicBezTo>
                <a:cubicBezTo>
                  <a:pt x="1575706" y="2605006"/>
                  <a:pt x="1483917" y="2591247"/>
                  <a:pt x="1636776" y="2606040"/>
                </a:cubicBezTo>
                <a:lnTo>
                  <a:pt x="1810512" y="2624328"/>
                </a:lnTo>
                <a:cubicBezTo>
                  <a:pt x="2131753" y="2664483"/>
                  <a:pt x="1758000" y="2625478"/>
                  <a:pt x="2020824" y="2651760"/>
                </a:cubicBezTo>
                <a:cubicBezTo>
                  <a:pt x="2299302" y="2721379"/>
                  <a:pt x="2124550" y="2668940"/>
                  <a:pt x="2249424" y="2715768"/>
                </a:cubicBezTo>
                <a:cubicBezTo>
                  <a:pt x="2258449" y="2719152"/>
                  <a:pt x="2268081" y="2720924"/>
                  <a:pt x="2276856" y="2724912"/>
                </a:cubicBezTo>
                <a:cubicBezTo>
                  <a:pt x="2301675" y="2736193"/>
                  <a:pt x="2350008" y="2761488"/>
                  <a:pt x="2350008" y="2761488"/>
                </a:cubicBezTo>
                <a:cubicBezTo>
                  <a:pt x="2356104" y="2770632"/>
                  <a:pt x="2361144" y="2780576"/>
                  <a:pt x="2368296" y="2788920"/>
                </a:cubicBezTo>
                <a:cubicBezTo>
                  <a:pt x="2379517" y="2802011"/>
                  <a:pt x="2394527" y="2811702"/>
                  <a:pt x="2404872" y="2825496"/>
                </a:cubicBezTo>
                <a:cubicBezTo>
                  <a:pt x="2418431" y="2843575"/>
                  <a:pt x="2425241" y="2868316"/>
                  <a:pt x="2432304" y="2889504"/>
                </a:cubicBezTo>
                <a:cubicBezTo>
                  <a:pt x="2429256" y="2898648"/>
                  <a:pt x="2432109" y="2913356"/>
                  <a:pt x="2423160" y="2916936"/>
                </a:cubicBezTo>
                <a:cubicBezTo>
                  <a:pt x="2411492" y="2921603"/>
                  <a:pt x="2397824" y="2913412"/>
                  <a:pt x="2386584" y="2907792"/>
                </a:cubicBezTo>
                <a:cubicBezTo>
                  <a:pt x="2369286" y="2899143"/>
                  <a:pt x="2335648" y="2868615"/>
                  <a:pt x="2322576" y="2852928"/>
                </a:cubicBezTo>
                <a:cubicBezTo>
                  <a:pt x="2315541" y="2844485"/>
                  <a:pt x="2311323" y="2833939"/>
                  <a:pt x="2304288" y="2825496"/>
                </a:cubicBezTo>
                <a:cubicBezTo>
                  <a:pt x="2296009" y="2815562"/>
                  <a:pt x="2286000" y="2807208"/>
                  <a:pt x="2276856" y="2798064"/>
                </a:cubicBezTo>
                <a:cubicBezTo>
                  <a:pt x="2273808" y="2785872"/>
                  <a:pt x="2267712" y="2774055"/>
                  <a:pt x="2267712" y="2761488"/>
                </a:cubicBezTo>
                <a:cubicBezTo>
                  <a:pt x="2267712" y="2737582"/>
                  <a:pt x="2277216" y="2617631"/>
                  <a:pt x="2295144" y="2587752"/>
                </a:cubicBezTo>
                <a:cubicBezTo>
                  <a:pt x="2364994" y="2471336"/>
                  <a:pt x="2331015" y="2519654"/>
                  <a:pt x="2414016" y="2414016"/>
                </a:cubicBezTo>
                <a:cubicBezTo>
                  <a:pt x="2442962" y="2377176"/>
                  <a:pt x="2477730" y="2331941"/>
                  <a:pt x="2514600" y="2304288"/>
                </a:cubicBezTo>
                <a:cubicBezTo>
                  <a:pt x="2526792" y="2295144"/>
                  <a:pt x="2539605" y="2286774"/>
                  <a:pt x="2551176" y="2276856"/>
                </a:cubicBezTo>
                <a:cubicBezTo>
                  <a:pt x="2560994" y="2268440"/>
                  <a:pt x="2568085" y="2256940"/>
                  <a:pt x="2578608" y="2249424"/>
                </a:cubicBezTo>
                <a:cubicBezTo>
                  <a:pt x="2609428" y="2227410"/>
                  <a:pt x="2634777" y="2228524"/>
                  <a:pt x="2670048" y="2212848"/>
                </a:cubicBezTo>
                <a:cubicBezTo>
                  <a:pt x="2680091" y="2208385"/>
                  <a:pt x="2687379" y="2198889"/>
                  <a:pt x="2697480" y="2194560"/>
                </a:cubicBezTo>
                <a:cubicBezTo>
                  <a:pt x="2709031" y="2189610"/>
                  <a:pt x="2721972" y="2188868"/>
                  <a:pt x="2734056" y="2185416"/>
                </a:cubicBezTo>
                <a:cubicBezTo>
                  <a:pt x="2743324" y="2182768"/>
                  <a:pt x="2752189" y="2178808"/>
                  <a:pt x="2761488" y="2176272"/>
                </a:cubicBezTo>
                <a:cubicBezTo>
                  <a:pt x="2785737" y="2169659"/>
                  <a:pt x="2810256" y="2164080"/>
                  <a:pt x="2834640" y="2157984"/>
                </a:cubicBezTo>
                <a:cubicBezTo>
                  <a:pt x="2846832" y="2154936"/>
                  <a:pt x="2858893" y="2151305"/>
                  <a:pt x="2871216" y="2148840"/>
                </a:cubicBezTo>
                <a:cubicBezTo>
                  <a:pt x="2886456" y="2145792"/>
                  <a:pt x="2901792" y="2143191"/>
                  <a:pt x="2916936" y="2139696"/>
                </a:cubicBezTo>
                <a:cubicBezTo>
                  <a:pt x="2941427" y="2134044"/>
                  <a:pt x="2965704" y="2127504"/>
                  <a:pt x="2990088" y="2121408"/>
                </a:cubicBezTo>
                <a:cubicBezTo>
                  <a:pt x="3029621" y="2111525"/>
                  <a:pt x="3039231" y="2112264"/>
                  <a:pt x="3017520" y="2112264"/>
                </a:cubicBezTo>
              </a:path>
            </a:pathLst>
          </a:custGeom>
          <a:noFill/>
          <a:ln>
            <a:solidFill>
              <a:srgbClr val="134F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031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439901"/>
            <a:ext cx="9144000" cy="6418099"/>
          </a:xfrm>
          <a:prstGeom prst="rect">
            <a:avLst/>
          </a:prstGeom>
          <a:noFill/>
          <a:ln w="127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pic>
      <p:pic>
        <p:nvPicPr>
          <p:cNvPr id="2" name="Picture 1" descr="IMG_42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94807" y="1881610"/>
            <a:ext cx="5438575" cy="4078931"/>
          </a:xfrm>
          <a:prstGeom prst="rect">
            <a:avLst/>
          </a:prstGeom>
          <a:ln w="9525" cap="sq">
            <a:solidFill>
              <a:srgbClr val="FFFF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324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P1010176.JPG"/>
          <p:cNvPicPr>
            <a:picLocks noChangeAspect="1"/>
          </p:cNvPicPr>
          <p:nvPr/>
        </p:nvPicPr>
        <p:blipFill rotWithShape="1">
          <a:blip r:embed="rId2" cstate="print">
            <a:extLst>
              <a:ext uri="{28A0092B-C50C-407E-A947-70E740481C1C}">
                <a14:useLocalDpi xmlns:a14="http://schemas.microsoft.com/office/drawing/2010/main"/>
              </a:ext>
            </a:extLst>
          </a:blip>
          <a:srcRect r="-128"/>
          <a:stretch/>
        </p:blipFill>
        <p:spPr>
          <a:xfrm>
            <a:off x="0" y="499562"/>
            <a:ext cx="9132277" cy="6358438"/>
          </a:xfrm>
          <a:prstGeom prst="rect">
            <a:avLst/>
          </a:prstGeom>
          <a:ln>
            <a:noFill/>
          </a:ln>
        </p:spPr>
      </p:pic>
      <p:sp>
        <p:nvSpPr>
          <p:cNvPr id="6" name="Title 5"/>
          <p:cNvSpPr>
            <a:spLocks noGrp="1"/>
          </p:cNvSpPr>
          <p:nvPr>
            <p:ph type="ctrTitle"/>
          </p:nvPr>
        </p:nvSpPr>
        <p:spPr>
          <a:xfrm>
            <a:off x="3325668" y="5416247"/>
            <a:ext cx="5467350" cy="722621"/>
          </a:xfrm>
          <a:solidFill>
            <a:srgbClr val="CACACA">
              <a:alpha val="61176"/>
            </a:srgbClr>
          </a:solidFill>
        </p:spPr>
        <p:txBody>
          <a:bodyPr/>
          <a:lstStyle/>
          <a:p>
            <a:r>
              <a:rPr lang="en-US" i="1" dirty="0">
                <a:solidFill>
                  <a:schemeClr val="bg1"/>
                </a:solidFill>
              </a:rPr>
              <a:t>time to hit the </a:t>
            </a:r>
            <a:r>
              <a:rPr lang="en-US" i="1" strike="sngStrike" dirty="0">
                <a:solidFill>
                  <a:schemeClr val="bg1"/>
                </a:solidFill>
              </a:rPr>
              <a:t>bricks</a:t>
            </a:r>
          </a:p>
        </p:txBody>
      </p:sp>
      <p:sp>
        <p:nvSpPr>
          <p:cNvPr id="4" name="Title 5"/>
          <p:cNvSpPr txBox="1">
            <a:spLocks/>
          </p:cNvSpPr>
          <p:nvPr/>
        </p:nvSpPr>
        <p:spPr>
          <a:xfrm>
            <a:off x="6510970" y="4697115"/>
            <a:ext cx="2451677" cy="924517"/>
          </a:xfrm>
          <a:prstGeom prst="rect">
            <a:avLst/>
          </a:prstGeom>
          <a:solidFill>
            <a:srgbClr val="CACACA">
              <a:alpha val="61176"/>
            </a:srgb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dirty="0">
                <a:solidFill>
                  <a:schemeClr val="bg1"/>
                </a:solidFill>
              </a:rPr>
              <a:t>PICPs</a:t>
            </a:r>
          </a:p>
        </p:txBody>
      </p:sp>
    </p:spTree>
    <p:extLst>
      <p:ext uri="{BB962C8B-B14F-4D97-AF65-F5344CB8AC3E}">
        <p14:creationId xmlns:p14="http://schemas.microsoft.com/office/powerpoint/2010/main" val="811212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88689" y="669009"/>
            <a:ext cx="4431492" cy="722621"/>
          </a:xfrm>
        </p:spPr>
        <p:txBody>
          <a:bodyPr>
            <a:normAutofit/>
          </a:bodyPr>
          <a:lstStyle/>
          <a:p>
            <a:pPr algn="l"/>
            <a:r>
              <a:rPr lang="en-US" sz="4000" i="1" dirty="0"/>
              <a:t>To take with you:</a:t>
            </a:r>
          </a:p>
        </p:txBody>
      </p:sp>
      <p:pic>
        <p:nvPicPr>
          <p:cNvPr id="4" name="Picture 3">
            <a:extLst>
              <a:ext uri="{FF2B5EF4-FFF2-40B4-BE49-F238E27FC236}">
                <a16:creationId xmlns:a16="http://schemas.microsoft.com/office/drawing/2014/main" id="{6B99E306-D0F0-2941-A837-603083C51A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5850" y="1595628"/>
            <a:ext cx="3252856" cy="247345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6BF6082-2426-0646-B83D-272A30C6E4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7343" y="4206241"/>
            <a:ext cx="3219087" cy="247802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4C4B3BA-B5AF-054F-A1A4-F66AEC82D536}"/>
              </a:ext>
            </a:extLst>
          </p:cNvPr>
          <p:cNvPicPr>
            <a:picLocks noChangeAspect="1"/>
          </p:cNvPicPr>
          <p:nvPr/>
        </p:nvPicPr>
        <p:blipFill>
          <a:blip r:embed="rId4"/>
          <a:stretch>
            <a:fillRect/>
          </a:stretch>
        </p:blipFill>
        <p:spPr>
          <a:xfrm>
            <a:off x="4750816" y="2935224"/>
            <a:ext cx="3954272" cy="2965704"/>
          </a:xfrm>
          <a:prstGeom prst="rect">
            <a:avLst/>
          </a:prstGeom>
        </p:spPr>
      </p:pic>
      <p:sp>
        <p:nvSpPr>
          <p:cNvPr id="10" name="Rectangle 9">
            <a:extLst>
              <a:ext uri="{FF2B5EF4-FFF2-40B4-BE49-F238E27FC236}">
                <a16:creationId xmlns:a16="http://schemas.microsoft.com/office/drawing/2014/main" id="{98B0DF0B-3E6B-E044-896C-DB99290F9228}"/>
              </a:ext>
            </a:extLst>
          </p:cNvPr>
          <p:cNvSpPr/>
          <p:nvPr/>
        </p:nvSpPr>
        <p:spPr>
          <a:xfrm>
            <a:off x="7351776" y="2862072"/>
            <a:ext cx="1362456" cy="305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5">
            <a:extLst>
              <a:ext uri="{FF2B5EF4-FFF2-40B4-BE49-F238E27FC236}">
                <a16:creationId xmlns:a16="http://schemas.microsoft.com/office/drawing/2014/main" id="{D7F0D116-40B3-2041-A3D1-DE7384E2EE1E}"/>
              </a:ext>
            </a:extLst>
          </p:cNvPr>
          <p:cNvSpPr txBox="1">
            <a:spLocks/>
          </p:cNvSpPr>
          <p:nvPr/>
        </p:nvSpPr>
        <p:spPr>
          <a:xfrm>
            <a:off x="4529628" y="2198356"/>
            <a:ext cx="3078180" cy="6484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800" i="1" dirty="0"/>
              <a:t>Your fearless guides</a:t>
            </a:r>
          </a:p>
        </p:txBody>
      </p:sp>
    </p:spTree>
    <p:extLst>
      <p:ext uri="{BB962C8B-B14F-4D97-AF65-F5344CB8AC3E}">
        <p14:creationId xmlns:p14="http://schemas.microsoft.com/office/powerpoint/2010/main" val="170441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5532B8-A5CB-7A49-B4D3-FDEE187B0F3D}"/>
              </a:ext>
            </a:extLst>
          </p:cNvPr>
          <p:cNvSpPr>
            <a:spLocks noGrp="1"/>
          </p:cNvSpPr>
          <p:nvPr>
            <p:ph type="ctrTitle"/>
          </p:nvPr>
        </p:nvSpPr>
        <p:spPr>
          <a:xfrm>
            <a:off x="628650" y="724175"/>
            <a:ext cx="7948422" cy="4862809"/>
          </a:xfrm>
        </p:spPr>
        <p:txBody>
          <a:bodyPr>
            <a:normAutofit fontScale="90000"/>
          </a:bodyPr>
          <a:lstStyle/>
          <a:p>
            <a:r>
              <a:rPr lang="en-US" dirty="0"/>
              <a:t>Following are slides of various LID practices on the UConn campus, as an illustrated guide for those who cannot visit.</a:t>
            </a:r>
            <a:br>
              <a:rPr lang="en-US" dirty="0"/>
            </a:br>
            <a:br>
              <a:rPr lang="en-US" dirty="0"/>
            </a:br>
            <a:r>
              <a:rPr lang="en-US" dirty="0"/>
              <a:t>And don’t forget the </a:t>
            </a:r>
            <a:br>
              <a:rPr lang="en-US" dirty="0"/>
            </a:br>
            <a:r>
              <a:rPr lang="en-US" dirty="0">
                <a:hlinkClick r:id="rId2"/>
              </a:rPr>
              <a:t>online campus LID tour</a:t>
            </a:r>
            <a:br>
              <a:rPr lang="en-US" dirty="0"/>
            </a:br>
            <a:endParaRPr lang="en-US" dirty="0"/>
          </a:p>
        </p:txBody>
      </p:sp>
    </p:spTree>
    <p:extLst>
      <p:ext uri="{BB962C8B-B14F-4D97-AF65-F5344CB8AC3E}">
        <p14:creationId xmlns:p14="http://schemas.microsoft.com/office/powerpoint/2010/main" val="540085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p:nvPr>
        </p:nvSpPr>
        <p:spPr>
          <a:xfrm>
            <a:off x="203200" y="1754633"/>
            <a:ext cx="6858000" cy="622558"/>
          </a:xfrm>
        </p:spPr>
        <p:txBody>
          <a:bodyPr>
            <a:normAutofit/>
          </a:bodyPr>
          <a:lstStyle/>
          <a:p>
            <a:pPr algn="l"/>
            <a:r>
              <a:rPr lang="en-US" sz="3200" dirty="0"/>
              <a:t>Bioretention/rain gardens</a:t>
            </a:r>
          </a:p>
        </p:txBody>
      </p:sp>
      <p:pic>
        <p:nvPicPr>
          <p:cNvPr id="5" name="Picture 4" descr="P1010170.JPG">
            <a:extLst>
              <a:ext uri="{FF2B5EF4-FFF2-40B4-BE49-F238E27FC236}">
                <a16:creationId xmlns:a16="http://schemas.microsoft.com/office/drawing/2014/main" id="{94553810-2A9B-5940-96A8-914FA906B0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28279" y="3473451"/>
            <a:ext cx="3219735" cy="2414801"/>
          </a:xfrm>
          <a:prstGeom prst="rect">
            <a:avLst/>
          </a:prstGeom>
          <a:ln>
            <a:solidFill>
              <a:schemeClr val="accent6">
                <a:lumMod val="75000"/>
              </a:schemeClr>
            </a:solidFill>
          </a:ln>
        </p:spPr>
      </p:pic>
      <p:sp>
        <p:nvSpPr>
          <p:cNvPr id="4" name="TextBox 3">
            <a:extLst>
              <a:ext uri="{FF2B5EF4-FFF2-40B4-BE49-F238E27FC236}">
                <a16:creationId xmlns:a16="http://schemas.microsoft.com/office/drawing/2014/main" id="{E2BB6DEB-51D7-DF40-9B7B-5D429CC4E32C}"/>
              </a:ext>
            </a:extLst>
          </p:cNvPr>
          <p:cNvSpPr txBox="1"/>
          <p:nvPr/>
        </p:nvSpPr>
        <p:spPr>
          <a:xfrm>
            <a:off x="110066" y="1196798"/>
            <a:ext cx="8009468" cy="707886"/>
          </a:xfrm>
          <a:prstGeom prst="rect">
            <a:avLst/>
          </a:prstGeom>
          <a:noFill/>
        </p:spPr>
        <p:txBody>
          <a:bodyPr wrap="square" rtlCol="0">
            <a:spAutoFit/>
          </a:bodyPr>
          <a:lstStyle/>
          <a:p>
            <a:r>
              <a:rPr lang="en-US" sz="4000" dirty="0"/>
              <a:t>LID/Green Infrastructure Practices</a:t>
            </a:r>
          </a:p>
        </p:txBody>
      </p:sp>
      <p:pic>
        <p:nvPicPr>
          <p:cNvPr id="10" name="Picture 9">
            <a:extLst>
              <a:ext uri="{FF2B5EF4-FFF2-40B4-BE49-F238E27FC236}">
                <a16:creationId xmlns:a16="http://schemas.microsoft.com/office/drawing/2014/main" id="{1F8F54AE-F489-244B-9E51-4B0F513113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6490" y="2816471"/>
            <a:ext cx="2303836" cy="3071781"/>
          </a:xfrm>
          <a:prstGeom prst="rect">
            <a:avLst/>
          </a:prstGeom>
          <a:ln>
            <a:solidFill>
              <a:schemeClr val="accent6">
                <a:lumMod val="75000"/>
              </a:schemeClr>
            </a:solidFill>
          </a:ln>
        </p:spPr>
      </p:pic>
      <p:pic>
        <p:nvPicPr>
          <p:cNvPr id="15" name="Picture 14">
            <a:extLst>
              <a:ext uri="{FF2B5EF4-FFF2-40B4-BE49-F238E27FC236}">
                <a16:creationId xmlns:a16="http://schemas.microsoft.com/office/drawing/2014/main" id="{3C085234-F277-D248-ADE3-D2781BDD6F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067" y="3473451"/>
            <a:ext cx="3219735" cy="2414801"/>
          </a:xfrm>
          <a:prstGeom prst="rect">
            <a:avLst/>
          </a:prstGeom>
          <a:ln>
            <a:solidFill>
              <a:schemeClr val="accent6">
                <a:lumMod val="75000"/>
              </a:schemeClr>
            </a:solidFill>
          </a:ln>
        </p:spPr>
      </p:pic>
    </p:spTree>
    <p:extLst>
      <p:ext uri="{BB962C8B-B14F-4D97-AF65-F5344CB8AC3E}">
        <p14:creationId xmlns:p14="http://schemas.microsoft.com/office/powerpoint/2010/main" val="3390664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31" name="Rectangle 7"/>
          <p:cNvSpPr>
            <a:spLocks noChangeArrowheads="1"/>
          </p:cNvSpPr>
          <p:nvPr/>
        </p:nvSpPr>
        <p:spPr bwMode="auto">
          <a:xfrm>
            <a:off x="1167628" y="5162254"/>
            <a:ext cx="627758" cy="13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2851" bIns="0"/>
          <a:lstStyle/>
          <a:p>
            <a:pPr marL="22325" algn="ctr" defTabSz="361653"/>
            <a:r>
              <a:rPr lang="en-US" sz="394" dirty="0">
                <a:solidFill>
                  <a:srgbClr val="FFFFFF"/>
                </a:solidFill>
                <a:latin typeface="Arial Black" pitchFamily="34" charset="0"/>
                <a:sym typeface="Arial Black" pitchFamily="34" charset="0"/>
              </a:rPr>
              <a:t>Stamford, CT</a:t>
            </a:r>
          </a:p>
        </p:txBody>
      </p:sp>
      <p:sp>
        <p:nvSpPr>
          <p:cNvPr id="26632" name="Rectangle 8"/>
          <p:cNvSpPr>
            <a:spLocks noChangeArrowheads="1"/>
          </p:cNvSpPr>
          <p:nvPr/>
        </p:nvSpPr>
        <p:spPr bwMode="auto">
          <a:xfrm>
            <a:off x="5763579" y="5227441"/>
            <a:ext cx="823317" cy="13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2851" bIns="0"/>
          <a:lstStyle/>
          <a:p>
            <a:pPr marL="22325" algn="ctr" defTabSz="361653"/>
            <a:r>
              <a:rPr lang="en-US" sz="394" dirty="0">
                <a:solidFill>
                  <a:srgbClr val="FFFFFF"/>
                </a:solidFill>
                <a:latin typeface="Arial Black" pitchFamily="34" charset="0"/>
                <a:sym typeface="Arial Black" pitchFamily="34" charset="0"/>
              </a:rPr>
              <a:t>Ledyard, CT</a:t>
            </a:r>
          </a:p>
        </p:txBody>
      </p:sp>
      <p:sp>
        <p:nvSpPr>
          <p:cNvPr id="14" name="Title 2">
            <a:extLst>
              <a:ext uri="{FF2B5EF4-FFF2-40B4-BE49-F238E27FC236}">
                <a16:creationId xmlns:a16="http://schemas.microsoft.com/office/drawing/2014/main" id="{2FCE6D39-44F9-F941-A148-70C8F0009A77}"/>
              </a:ext>
            </a:extLst>
          </p:cNvPr>
          <p:cNvSpPr txBox="1">
            <a:spLocks/>
          </p:cNvSpPr>
          <p:nvPr/>
        </p:nvSpPr>
        <p:spPr>
          <a:xfrm>
            <a:off x="110066" y="1771582"/>
            <a:ext cx="6858000" cy="622558"/>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t>Green roofs</a:t>
            </a:r>
          </a:p>
        </p:txBody>
      </p:sp>
      <p:sp>
        <p:nvSpPr>
          <p:cNvPr id="15" name="TextBox 14">
            <a:extLst>
              <a:ext uri="{FF2B5EF4-FFF2-40B4-BE49-F238E27FC236}">
                <a16:creationId xmlns:a16="http://schemas.microsoft.com/office/drawing/2014/main" id="{11601D6C-A514-F443-953D-5C425700B2DD}"/>
              </a:ext>
            </a:extLst>
          </p:cNvPr>
          <p:cNvSpPr txBox="1"/>
          <p:nvPr/>
        </p:nvSpPr>
        <p:spPr>
          <a:xfrm>
            <a:off x="110066" y="1196798"/>
            <a:ext cx="8009468" cy="707886"/>
          </a:xfrm>
          <a:prstGeom prst="rect">
            <a:avLst/>
          </a:prstGeom>
          <a:noFill/>
        </p:spPr>
        <p:txBody>
          <a:bodyPr wrap="square" rtlCol="0">
            <a:spAutoFit/>
          </a:bodyPr>
          <a:lstStyle/>
          <a:p>
            <a:r>
              <a:rPr lang="en-US" sz="4000" dirty="0"/>
              <a:t>LID/Green Infrastructure Practices</a:t>
            </a:r>
          </a:p>
        </p:txBody>
      </p:sp>
      <p:pic>
        <p:nvPicPr>
          <p:cNvPr id="4" name="Picture 3">
            <a:extLst>
              <a:ext uri="{FF2B5EF4-FFF2-40B4-BE49-F238E27FC236}">
                <a16:creationId xmlns:a16="http://schemas.microsoft.com/office/drawing/2014/main" id="{50C19833-EC6B-3148-87AD-186B58C968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79082" y="3387478"/>
            <a:ext cx="3354852" cy="2516139"/>
          </a:xfrm>
          <a:prstGeom prst="rect">
            <a:avLst/>
          </a:prstGeom>
          <a:ln>
            <a:solidFill>
              <a:schemeClr val="accent6">
                <a:lumMod val="75000"/>
              </a:schemeClr>
            </a:solidFill>
          </a:ln>
        </p:spPr>
      </p:pic>
      <p:pic>
        <p:nvPicPr>
          <p:cNvPr id="6" name="Picture 5">
            <a:extLst>
              <a:ext uri="{FF2B5EF4-FFF2-40B4-BE49-F238E27FC236}">
                <a16:creationId xmlns:a16="http://schemas.microsoft.com/office/drawing/2014/main" id="{DFC8671C-F8BA-8F44-A280-01991EB199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67360" y="2165102"/>
            <a:ext cx="3259667" cy="2444750"/>
          </a:xfrm>
          <a:prstGeom prst="rect">
            <a:avLst/>
          </a:prstGeom>
          <a:ln>
            <a:solidFill>
              <a:schemeClr val="accent6">
                <a:lumMod val="75000"/>
              </a:schemeClr>
            </a:solidFill>
          </a:ln>
        </p:spPr>
      </p:pic>
      <p:pic>
        <p:nvPicPr>
          <p:cNvPr id="8" name="Picture 7">
            <a:extLst>
              <a:ext uri="{FF2B5EF4-FFF2-40B4-BE49-F238E27FC236}">
                <a16:creationId xmlns:a16="http://schemas.microsoft.com/office/drawing/2014/main" id="{E9E0B253-0DD7-694B-8FD4-BE80F73FC3B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1000"/>
                    </a14:imgEffect>
                  </a14:imgLayer>
                </a14:imgProps>
              </a:ext>
              <a:ext uri="{28A0092B-C50C-407E-A947-70E740481C1C}">
                <a14:useLocalDpi xmlns:a14="http://schemas.microsoft.com/office/drawing/2010/main"/>
              </a:ext>
            </a:extLst>
          </a:blip>
          <a:stretch>
            <a:fillRect/>
          </a:stretch>
        </p:blipFill>
        <p:spPr>
          <a:xfrm>
            <a:off x="133326" y="3387477"/>
            <a:ext cx="3348037" cy="2511028"/>
          </a:xfrm>
          <a:prstGeom prst="rect">
            <a:avLst/>
          </a:prstGeom>
          <a:ln>
            <a:solidFill>
              <a:schemeClr val="accent6">
                <a:lumMod val="75000"/>
              </a:schemeClr>
            </a:solidFill>
          </a:ln>
        </p:spPr>
      </p:pic>
    </p:spTree>
    <p:extLst>
      <p:ext uri="{BB962C8B-B14F-4D97-AF65-F5344CB8AC3E}">
        <p14:creationId xmlns:p14="http://schemas.microsoft.com/office/powerpoint/2010/main" val="2847605173"/>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10067" y="1978558"/>
            <a:ext cx="5071533" cy="541406"/>
          </a:xfrm>
        </p:spPr>
        <p:txBody>
          <a:bodyPr>
            <a:normAutofit/>
          </a:bodyPr>
          <a:lstStyle/>
          <a:p>
            <a:pPr algn="l" eaLnBrk="1" hangingPunct="1"/>
            <a:r>
              <a:rPr lang="en-US" sz="3200" dirty="0"/>
              <a:t>Permeable Pavements</a:t>
            </a:r>
          </a:p>
        </p:txBody>
      </p:sp>
      <p:sp>
        <p:nvSpPr>
          <p:cNvPr id="10" name="TextBox 9">
            <a:extLst>
              <a:ext uri="{FF2B5EF4-FFF2-40B4-BE49-F238E27FC236}">
                <a16:creationId xmlns:a16="http://schemas.microsoft.com/office/drawing/2014/main" id="{6186BDDF-1C28-6348-902D-1259B6D3D1FB}"/>
              </a:ext>
            </a:extLst>
          </p:cNvPr>
          <p:cNvSpPr txBox="1"/>
          <p:nvPr/>
        </p:nvSpPr>
        <p:spPr>
          <a:xfrm>
            <a:off x="110066" y="1323798"/>
            <a:ext cx="8009468" cy="707886"/>
          </a:xfrm>
          <a:prstGeom prst="rect">
            <a:avLst/>
          </a:prstGeom>
          <a:noFill/>
        </p:spPr>
        <p:txBody>
          <a:bodyPr wrap="square" rtlCol="0">
            <a:spAutoFit/>
          </a:bodyPr>
          <a:lstStyle/>
          <a:p>
            <a:r>
              <a:rPr lang="en-US" sz="4000" dirty="0"/>
              <a:t>LID/Green Infrastructure Practices</a:t>
            </a:r>
          </a:p>
        </p:txBody>
      </p:sp>
      <p:pic>
        <p:nvPicPr>
          <p:cNvPr id="4" name="Picture 3">
            <a:extLst>
              <a:ext uri="{FF2B5EF4-FFF2-40B4-BE49-F238E27FC236}">
                <a16:creationId xmlns:a16="http://schemas.microsoft.com/office/drawing/2014/main" id="{F72FD24C-62E5-DB4B-8788-6D36F99927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00" y="3549650"/>
            <a:ext cx="3224419" cy="2408362"/>
          </a:xfrm>
          <a:prstGeom prst="rect">
            <a:avLst/>
          </a:prstGeom>
          <a:ln>
            <a:solidFill>
              <a:schemeClr val="accent6">
                <a:lumMod val="75000"/>
              </a:schemeClr>
            </a:solidFill>
          </a:ln>
        </p:spPr>
      </p:pic>
      <p:pic>
        <p:nvPicPr>
          <p:cNvPr id="6" name="Picture 5">
            <a:extLst>
              <a:ext uri="{FF2B5EF4-FFF2-40B4-BE49-F238E27FC236}">
                <a16:creationId xmlns:a16="http://schemas.microsoft.com/office/drawing/2014/main" id="{864869B4-2BAF-9C45-BCF6-91C8DED167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52031" y="3549651"/>
            <a:ext cx="3200399" cy="2400299"/>
          </a:xfrm>
          <a:prstGeom prst="rect">
            <a:avLst/>
          </a:prstGeom>
          <a:ln>
            <a:solidFill>
              <a:schemeClr val="accent6">
                <a:lumMod val="75000"/>
              </a:schemeClr>
            </a:solidFill>
          </a:ln>
        </p:spPr>
      </p:pic>
      <p:pic>
        <p:nvPicPr>
          <p:cNvPr id="14" name="Picture 13">
            <a:extLst>
              <a:ext uri="{FF2B5EF4-FFF2-40B4-BE49-F238E27FC236}">
                <a16:creationId xmlns:a16="http://schemas.microsoft.com/office/drawing/2014/main" id="{02A7DAF4-7246-3C4D-8861-DF246B91D5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29242" y="2665699"/>
            <a:ext cx="2463187" cy="3284250"/>
          </a:xfrm>
          <a:prstGeom prst="rect">
            <a:avLst/>
          </a:prstGeom>
          <a:ln>
            <a:solidFill>
              <a:schemeClr val="accent6">
                <a:lumMod val="75000"/>
              </a:schemeClr>
            </a:solidFill>
          </a:ln>
        </p:spPr>
      </p:pic>
    </p:spTree>
    <p:extLst>
      <p:ext uri="{BB962C8B-B14F-4D97-AF65-F5344CB8AC3E}">
        <p14:creationId xmlns:p14="http://schemas.microsoft.com/office/powerpoint/2010/main" val="1064970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IMG_317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616" y="514349"/>
            <a:ext cx="8458200" cy="6343651"/>
          </a:xfrm>
          <a:prstGeom prst="rect">
            <a:avLst/>
          </a:prstGeom>
          <a:ln>
            <a:noFill/>
          </a:ln>
        </p:spPr>
      </p:pic>
      <p:sp>
        <p:nvSpPr>
          <p:cNvPr id="5" name="TextBox 4"/>
          <p:cNvSpPr txBox="1"/>
          <p:nvPr/>
        </p:nvSpPr>
        <p:spPr>
          <a:xfrm>
            <a:off x="1021128" y="4889058"/>
            <a:ext cx="4446984" cy="1607235"/>
          </a:xfrm>
          <a:prstGeom prst="rect">
            <a:avLst/>
          </a:prstGeom>
          <a:noFill/>
        </p:spPr>
        <p:txBody>
          <a:bodyPr wrap="square" rtlCol="0">
            <a:spAutoFit/>
          </a:bodyPr>
          <a:lstStyle/>
          <a:p>
            <a:r>
              <a:rPr lang="en-US" sz="2250" b="1" dirty="0">
                <a:solidFill>
                  <a:schemeClr val="bg1"/>
                </a:solidFill>
                <a:latin typeface="Calibri"/>
                <a:cs typeface="Calibri"/>
              </a:rPr>
              <a:t>2009</a:t>
            </a:r>
          </a:p>
          <a:p>
            <a:r>
              <a:rPr lang="en-US" sz="3797" b="1" dirty="0">
                <a:solidFill>
                  <a:schemeClr val="bg1"/>
                </a:solidFill>
                <a:latin typeface="Calibri"/>
                <a:cs typeface="Calibri"/>
              </a:rPr>
              <a:t>Towers Pervious Asphalt Lot</a:t>
            </a:r>
          </a:p>
        </p:txBody>
      </p:sp>
      <p:pic>
        <p:nvPicPr>
          <p:cNvPr id="2" name="Picture 1" descr="IMG_317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7538" y="4527352"/>
            <a:ext cx="3107531" cy="2330648"/>
          </a:xfrm>
          <a:prstGeom prst="rect">
            <a:avLst/>
          </a:prstGeom>
          <a:ln>
            <a:solidFill>
              <a:srgbClr val="FFFF00"/>
            </a:solidFill>
          </a:ln>
        </p:spPr>
      </p:pic>
    </p:spTree>
    <p:extLst>
      <p:ext uri="{BB962C8B-B14F-4D97-AF65-F5344CB8AC3E}">
        <p14:creationId xmlns:p14="http://schemas.microsoft.com/office/powerpoint/2010/main" val="105858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P101071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256" y="832104"/>
            <a:ext cx="7534656" cy="5650992"/>
          </a:xfrm>
          <a:prstGeom prst="rect">
            <a:avLst/>
          </a:prstGeom>
        </p:spPr>
      </p:pic>
      <p:sp>
        <p:nvSpPr>
          <p:cNvPr id="3" name="TextBox 2"/>
          <p:cNvSpPr txBox="1"/>
          <p:nvPr/>
        </p:nvSpPr>
        <p:spPr>
          <a:xfrm>
            <a:off x="1428107" y="5008312"/>
            <a:ext cx="5411391" cy="1022909"/>
          </a:xfrm>
          <a:prstGeom prst="rect">
            <a:avLst/>
          </a:prstGeom>
          <a:noFill/>
        </p:spPr>
        <p:txBody>
          <a:bodyPr wrap="square" rtlCol="0">
            <a:spAutoFit/>
          </a:bodyPr>
          <a:lstStyle/>
          <a:p>
            <a:r>
              <a:rPr lang="en-US" sz="2250" b="1" dirty="0">
                <a:solidFill>
                  <a:schemeClr val="bg1"/>
                </a:solidFill>
                <a:latin typeface="Calibri"/>
                <a:cs typeface="Calibri"/>
              </a:rPr>
              <a:t>2009</a:t>
            </a:r>
          </a:p>
          <a:p>
            <a:r>
              <a:rPr lang="en-US" sz="3797" b="1" dirty="0">
                <a:solidFill>
                  <a:schemeClr val="bg1"/>
                </a:solidFill>
                <a:latin typeface="Calibri"/>
                <a:cs typeface="Calibri"/>
              </a:rPr>
              <a:t>Gant Plaza Green Roof</a:t>
            </a:r>
          </a:p>
        </p:txBody>
      </p:sp>
    </p:spTree>
    <p:extLst>
      <p:ext uri="{BB962C8B-B14F-4D97-AF65-F5344CB8AC3E}">
        <p14:creationId xmlns:p14="http://schemas.microsoft.com/office/powerpoint/2010/main" val="1923995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IC-TMDL_811_19.JPG"/>
          <p:cNvPicPr>
            <a:picLocks noChangeAspect="1"/>
          </p:cNvPicPr>
          <p:nvPr/>
        </p:nvPicPr>
        <p:blipFill rotWithShape="1">
          <a:blip r:embed="rId2" cstate="screen">
            <a:extLst>
              <a:ext uri="{28A0092B-C50C-407E-A947-70E740481C1C}">
                <a14:useLocalDpi xmlns:a14="http://schemas.microsoft.com/office/drawing/2010/main"/>
              </a:ext>
            </a:extLst>
          </a:blip>
          <a:srcRect r="2752"/>
          <a:stretch/>
        </p:blipFill>
        <p:spPr>
          <a:xfrm>
            <a:off x="704088" y="735988"/>
            <a:ext cx="7434072" cy="5676718"/>
          </a:xfrm>
          <a:prstGeom prst="rect">
            <a:avLst/>
          </a:prstGeom>
          <a:ln>
            <a:solidFill>
              <a:srgbClr val="BB0000"/>
            </a:solidFill>
          </a:ln>
        </p:spPr>
      </p:pic>
      <p:sp>
        <p:nvSpPr>
          <p:cNvPr id="4" name="TextBox 3"/>
          <p:cNvSpPr txBox="1"/>
          <p:nvPr/>
        </p:nvSpPr>
        <p:spPr>
          <a:xfrm>
            <a:off x="1069848" y="4922473"/>
            <a:ext cx="5411391" cy="1022909"/>
          </a:xfrm>
          <a:prstGeom prst="rect">
            <a:avLst/>
          </a:prstGeom>
          <a:noFill/>
        </p:spPr>
        <p:txBody>
          <a:bodyPr wrap="square" rtlCol="0">
            <a:spAutoFit/>
          </a:bodyPr>
          <a:lstStyle/>
          <a:p>
            <a:r>
              <a:rPr lang="en-US" sz="2250" dirty="0">
                <a:solidFill>
                  <a:schemeClr val="bg1"/>
                </a:solidFill>
                <a:latin typeface="Calibri"/>
                <a:cs typeface="Calibri"/>
              </a:rPr>
              <a:t>2011</a:t>
            </a:r>
          </a:p>
          <a:p>
            <a:r>
              <a:rPr lang="en-US" sz="3797" dirty="0">
                <a:solidFill>
                  <a:schemeClr val="bg1"/>
                </a:solidFill>
                <a:latin typeface="Calibri"/>
                <a:cs typeface="Calibri"/>
              </a:rPr>
              <a:t>McHugh Hall green roof</a:t>
            </a:r>
          </a:p>
        </p:txBody>
      </p:sp>
    </p:spTree>
    <p:extLst>
      <p:ext uri="{BB962C8B-B14F-4D97-AF65-F5344CB8AC3E}">
        <p14:creationId xmlns:p14="http://schemas.microsoft.com/office/powerpoint/2010/main" val="4277975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IC-TMDL_811_3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9848" y="694944"/>
            <a:ext cx="8099519" cy="5742432"/>
          </a:xfrm>
          <a:prstGeom prst="rect">
            <a:avLst/>
          </a:prstGeom>
          <a:ln>
            <a:solidFill>
              <a:srgbClr val="00A617"/>
            </a:solidFill>
          </a:ln>
        </p:spPr>
      </p:pic>
      <p:sp>
        <p:nvSpPr>
          <p:cNvPr id="5" name="TextBox 4"/>
          <p:cNvSpPr txBox="1"/>
          <p:nvPr/>
        </p:nvSpPr>
        <p:spPr>
          <a:xfrm>
            <a:off x="3133248" y="4710446"/>
            <a:ext cx="5526119" cy="1022909"/>
          </a:xfrm>
          <a:prstGeom prst="rect">
            <a:avLst/>
          </a:prstGeom>
          <a:noFill/>
        </p:spPr>
        <p:txBody>
          <a:bodyPr wrap="square" rtlCol="0">
            <a:spAutoFit/>
          </a:bodyPr>
          <a:lstStyle/>
          <a:p>
            <a:r>
              <a:rPr lang="en-US" sz="2250" dirty="0">
                <a:solidFill>
                  <a:schemeClr val="bg1"/>
                </a:solidFill>
                <a:latin typeface="Calibri"/>
                <a:cs typeface="Calibri"/>
              </a:rPr>
              <a:t>2011</a:t>
            </a:r>
          </a:p>
          <a:p>
            <a:r>
              <a:rPr lang="en-US" sz="3797" dirty="0">
                <a:solidFill>
                  <a:schemeClr val="bg1"/>
                </a:solidFill>
                <a:latin typeface="Calibri"/>
                <a:cs typeface="Calibri"/>
              </a:rPr>
              <a:t>McHugh Hall bioretention</a:t>
            </a:r>
          </a:p>
        </p:txBody>
      </p:sp>
    </p:spTree>
    <p:extLst>
      <p:ext uri="{BB962C8B-B14F-4D97-AF65-F5344CB8AC3E}">
        <p14:creationId xmlns:p14="http://schemas.microsoft.com/office/powerpoint/2010/main" val="989837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7566"/>
            <a:ext cx="9144000" cy="6430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58372"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8182" y="2111433"/>
            <a:ext cx="5521146" cy="3632288"/>
          </a:xfrm>
          <a:prstGeom prst="rect">
            <a:avLst/>
          </a:prstGeom>
          <a:noFill/>
          <a:ln w="28575" cmpd="sng">
            <a:solidFill>
              <a:srgbClr val="FFFF00"/>
            </a:solidFill>
            <a:round/>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10630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p:cTn id="7" dur="500" fill="hold"/>
                                        <p:tgtEl>
                                          <p:spTgt spid="58372"/>
                                        </p:tgtEl>
                                        <p:attrNameLst>
                                          <p:attrName>ppt_w</p:attrName>
                                        </p:attrNameLst>
                                      </p:cBhvr>
                                      <p:tavLst>
                                        <p:tav tm="0">
                                          <p:val>
                                            <p:fltVal val="0"/>
                                          </p:val>
                                        </p:tav>
                                        <p:tav tm="100000">
                                          <p:val>
                                            <p:strVal val="#ppt_w"/>
                                          </p:val>
                                        </p:tav>
                                      </p:tavLst>
                                    </p:anim>
                                    <p:anim calcmode="lin" valueType="num">
                                      <p:cBhvr>
                                        <p:cTn id="8" dur="500" fill="hold"/>
                                        <p:tgtEl>
                                          <p:spTgt spid="583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6AE5E73-BF76-1F4E-A581-ED416AA3BAAE}"/>
              </a:ext>
            </a:extLst>
          </p:cNvPr>
          <p:cNvGrpSpPr/>
          <p:nvPr/>
        </p:nvGrpSpPr>
        <p:grpSpPr>
          <a:xfrm>
            <a:off x="192024" y="841248"/>
            <a:ext cx="7498080" cy="5870448"/>
            <a:chOff x="0" y="-4465"/>
            <a:chExt cx="9144000" cy="6862465"/>
          </a:xfrm>
        </p:grpSpPr>
        <p:pic>
          <p:nvPicPr>
            <p:cNvPr id="3" name="Picture 2" descr="Newbldg_1.JPG"/>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9000"/>
                      </a14:imgEffect>
                    </a14:imgLayer>
                  </a14:imgProps>
                </a:ext>
                <a:ext uri="{28A0092B-C50C-407E-A947-70E740481C1C}">
                  <a14:useLocalDpi xmlns:a14="http://schemas.microsoft.com/office/drawing/2010/main"/>
                </a:ext>
              </a:extLst>
            </a:blip>
            <a:stretch>
              <a:fillRect/>
            </a:stretch>
          </p:blipFill>
          <p:spPr>
            <a:xfrm>
              <a:off x="4625578" y="43925"/>
              <a:ext cx="4518422" cy="3374871"/>
            </a:xfrm>
            <a:prstGeom prst="rect">
              <a:avLst/>
            </a:prstGeom>
            <a:ln>
              <a:solidFill>
                <a:srgbClr val="BB0000"/>
              </a:solidFill>
            </a:ln>
          </p:spPr>
        </p:pic>
        <p:pic>
          <p:nvPicPr>
            <p:cNvPr id="4" name="Picture 3" descr="IC-TMDL_811_28.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465"/>
              <a:ext cx="4641721" cy="3387328"/>
            </a:xfrm>
            <a:prstGeom prst="rect">
              <a:avLst/>
            </a:prstGeom>
            <a:ln>
              <a:solidFill>
                <a:srgbClr val="BB0000"/>
              </a:solidFill>
            </a:ln>
          </p:spPr>
        </p:pic>
        <p:pic>
          <p:nvPicPr>
            <p:cNvPr id="5" name="Picture 4" descr="IMG_013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0562" y="3375422"/>
              <a:ext cx="4643438" cy="3482578"/>
            </a:xfrm>
            <a:prstGeom prst="rect">
              <a:avLst/>
            </a:prstGeom>
            <a:ln>
              <a:solidFill>
                <a:srgbClr val="BB0000"/>
              </a:solidFill>
            </a:ln>
          </p:spPr>
        </p:pic>
        <p:pic>
          <p:nvPicPr>
            <p:cNvPr id="6" name="Picture 5" descr="IMG_0132.JPG"/>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6000"/>
                      </a14:imgEffect>
                    </a14:imgLayer>
                  </a14:imgProps>
                </a:ext>
                <a:ext uri="{28A0092B-C50C-407E-A947-70E740481C1C}">
                  <a14:useLocalDpi xmlns:a14="http://schemas.microsoft.com/office/drawing/2010/main"/>
                </a:ext>
              </a:extLst>
            </a:blip>
            <a:stretch>
              <a:fillRect/>
            </a:stretch>
          </p:blipFill>
          <p:spPr>
            <a:xfrm>
              <a:off x="0" y="3382863"/>
              <a:ext cx="4625578" cy="3469184"/>
            </a:xfrm>
            <a:prstGeom prst="rect">
              <a:avLst/>
            </a:prstGeom>
            <a:ln>
              <a:solidFill>
                <a:srgbClr val="BB0000"/>
              </a:solidFill>
            </a:ln>
          </p:spPr>
        </p:pic>
      </p:grpSp>
      <p:sp>
        <p:nvSpPr>
          <p:cNvPr id="7" name="TextBox 6"/>
          <p:cNvSpPr txBox="1"/>
          <p:nvPr/>
        </p:nvSpPr>
        <p:spPr>
          <a:xfrm>
            <a:off x="2408158" y="2796536"/>
            <a:ext cx="4385834" cy="1607235"/>
          </a:xfrm>
          <a:prstGeom prst="rect">
            <a:avLst/>
          </a:prstGeom>
          <a:solidFill>
            <a:srgbClr val="CCFFCC">
              <a:alpha val="62000"/>
            </a:srgbClr>
          </a:solidFill>
        </p:spPr>
        <p:txBody>
          <a:bodyPr wrap="square" rtlCol="0">
            <a:spAutoFit/>
          </a:bodyPr>
          <a:lstStyle/>
          <a:p>
            <a:r>
              <a:rPr lang="en-US" sz="2250" dirty="0">
                <a:latin typeface="Calibri"/>
                <a:cs typeface="Calibri"/>
              </a:rPr>
              <a:t>2011</a:t>
            </a:r>
          </a:p>
          <a:p>
            <a:r>
              <a:rPr lang="en-US" sz="3797" dirty="0">
                <a:latin typeface="Calibri"/>
                <a:cs typeface="Calibri"/>
              </a:rPr>
              <a:t>McHugh Hall permeable pavers</a:t>
            </a:r>
          </a:p>
        </p:txBody>
      </p:sp>
    </p:spTree>
    <p:extLst>
      <p:ext uri="{BB962C8B-B14F-4D97-AF65-F5344CB8AC3E}">
        <p14:creationId xmlns:p14="http://schemas.microsoft.com/office/powerpoint/2010/main" val="4576423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101017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672" y="628650"/>
            <a:ext cx="7818120" cy="5863590"/>
          </a:xfrm>
          <a:prstGeom prst="rect">
            <a:avLst/>
          </a:prstGeom>
          <a:ln>
            <a:solidFill>
              <a:srgbClr val="00A617"/>
            </a:solidFill>
          </a:ln>
        </p:spPr>
      </p:pic>
      <p:sp>
        <p:nvSpPr>
          <p:cNvPr id="3" name="TextBox 2"/>
          <p:cNvSpPr txBox="1"/>
          <p:nvPr/>
        </p:nvSpPr>
        <p:spPr>
          <a:xfrm>
            <a:off x="4169664" y="5542483"/>
            <a:ext cx="4690872" cy="1022909"/>
          </a:xfrm>
          <a:prstGeom prst="rect">
            <a:avLst/>
          </a:prstGeom>
          <a:noFill/>
        </p:spPr>
        <p:txBody>
          <a:bodyPr wrap="square" rtlCol="0">
            <a:spAutoFit/>
          </a:bodyPr>
          <a:lstStyle/>
          <a:p>
            <a:r>
              <a:rPr lang="en-US" sz="2250" dirty="0">
                <a:solidFill>
                  <a:schemeClr val="bg1"/>
                </a:solidFill>
                <a:latin typeface="Calibri"/>
                <a:cs typeface="Calibri"/>
              </a:rPr>
              <a:t>2012</a:t>
            </a:r>
          </a:p>
          <a:p>
            <a:r>
              <a:rPr lang="en-US" sz="3797" dirty="0">
                <a:solidFill>
                  <a:schemeClr val="bg1"/>
                </a:solidFill>
                <a:latin typeface="Calibri"/>
                <a:cs typeface="Calibri"/>
              </a:rPr>
              <a:t>Oak Hall bioretention</a:t>
            </a:r>
          </a:p>
        </p:txBody>
      </p:sp>
    </p:spTree>
    <p:extLst>
      <p:ext uri="{BB962C8B-B14F-4D97-AF65-F5344CB8AC3E}">
        <p14:creationId xmlns:p14="http://schemas.microsoft.com/office/powerpoint/2010/main" val="3365408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P101017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1529334"/>
            <a:ext cx="6848856" cy="5136642"/>
          </a:xfrm>
          <a:prstGeom prst="rect">
            <a:avLst/>
          </a:prstGeom>
          <a:ln>
            <a:solidFill>
              <a:srgbClr val="00A617"/>
            </a:solidFill>
          </a:ln>
        </p:spPr>
      </p:pic>
      <p:sp>
        <p:nvSpPr>
          <p:cNvPr id="5" name="TextBox 4"/>
          <p:cNvSpPr txBox="1"/>
          <p:nvPr/>
        </p:nvSpPr>
        <p:spPr>
          <a:xfrm>
            <a:off x="4800886" y="1529334"/>
            <a:ext cx="3214688" cy="2191562"/>
          </a:xfrm>
          <a:prstGeom prst="rect">
            <a:avLst/>
          </a:prstGeom>
          <a:noFill/>
        </p:spPr>
        <p:txBody>
          <a:bodyPr wrap="square" rtlCol="0">
            <a:spAutoFit/>
          </a:bodyPr>
          <a:lstStyle/>
          <a:p>
            <a:r>
              <a:rPr lang="en-US" sz="2250" dirty="0">
                <a:solidFill>
                  <a:schemeClr val="bg1"/>
                </a:solidFill>
                <a:latin typeface="Calibri"/>
                <a:cs typeface="Calibri"/>
              </a:rPr>
              <a:t>2012</a:t>
            </a:r>
          </a:p>
          <a:p>
            <a:r>
              <a:rPr lang="en-US" sz="3797" dirty="0">
                <a:solidFill>
                  <a:schemeClr val="bg1"/>
                </a:solidFill>
                <a:latin typeface="Calibri"/>
                <a:cs typeface="Calibri"/>
              </a:rPr>
              <a:t>Oak Hall permeable pavers</a:t>
            </a:r>
          </a:p>
        </p:txBody>
      </p:sp>
    </p:spTree>
    <p:extLst>
      <p:ext uri="{BB962C8B-B14F-4D97-AF65-F5344CB8AC3E}">
        <p14:creationId xmlns:p14="http://schemas.microsoft.com/office/powerpoint/2010/main" val="757251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P101018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168" y="1643634"/>
            <a:ext cx="6720840" cy="5040630"/>
          </a:xfrm>
          <a:prstGeom prst="rect">
            <a:avLst/>
          </a:prstGeom>
          <a:ln>
            <a:solidFill>
              <a:srgbClr val="00A617"/>
            </a:solidFill>
          </a:ln>
        </p:spPr>
      </p:pic>
      <p:pic>
        <p:nvPicPr>
          <p:cNvPr id="4" name="Picture 3" descr="P101018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9820" y="1987677"/>
            <a:ext cx="3357563" cy="2518172"/>
          </a:xfrm>
          <a:prstGeom prst="rect">
            <a:avLst/>
          </a:prstGeom>
          <a:ln>
            <a:solidFill>
              <a:srgbClr val="00A617"/>
            </a:solidFill>
          </a:ln>
          <a:effectLst>
            <a:outerShdw blurRad="292100" dist="139700" dir="2700000" algn="tl" rotWithShape="0">
              <a:srgbClr val="333333">
                <a:alpha val="65000"/>
              </a:srgbClr>
            </a:outerShdw>
          </a:effectLst>
        </p:spPr>
      </p:pic>
      <p:sp>
        <p:nvSpPr>
          <p:cNvPr id="5" name="TextBox 4"/>
          <p:cNvSpPr txBox="1"/>
          <p:nvPr/>
        </p:nvSpPr>
        <p:spPr>
          <a:xfrm>
            <a:off x="2070972" y="5077029"/>
            <a:ext cx="5664851" cy="1607235"/>
          </a:xfrm>
          <a:prstGeom prst="rect">
            <a:avLst/>
          </a:prstGeom>
          <a:noFill/>
        </p:spPr>
        <p:txBody>
          <a:bodyPr wrap="square" rtlCol="0">
            <a:spAutoFit/>
          </a:bodyPr>
          <a:lstStyle/>
          <a:p>
            <a:r>
              <a:rPr lang="en-US" sz="2250" dirty="0">
                <a:latin typeface="Calibri"/>
                <a:cs typeface="Calibri"/>
              </a:rPr>
              <a:t>2013</a:t>
            </a:r>
          </a:p>
          <a:p>
            <a:r>
              <a:rPr lang="en-US" sz="3797" dirty="0">
                <a:latin typeface="Calibri"/>
                <a:cs typeface="Calibri"/>
              </a:rPr>
              <a:t>Hillside Rd snow shelf permeable pavers</a:t>
            </a:r>
          </a:p>
        </p:txBody>
      </p:sp>
    </p:spTree>
    <p:extLst>
      <p:ext uri="{BB962C8B-B14F-4D97-AF65-F5344CB8AC3E}">
        <p14:creationId xmlns:p14="http://schemas.microsoft.com/office/powerpoint/2010/main" val="2817388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IMG_448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8408" y="1102281"/>
            <a:ext cx="7470648" cy="5252799"/>
          </a:xfrm>
          <a:prstGeom prst="rect">
            <a:avLst/>
          </a:prstGeom>
        </p:spPr>
      </p:pic>
      <p:sp>
        <p:nvSpPr>
          <p:cNvPr id="7" name="TextBox 6"/>
          <p:cNvSpPr txBox="1"/>
          <p:nvPr/>
        </p:nvSpPr>
        <p:spPr>
          <a:xfrm>
            <a:off x="1302591" y="4934994"/>
            <a:ext cx="7667673" cy="1015663"/>
          </a:xfrm>
          <a:prstGeom prst="rect">
            <a:avLst/>
          </a:prstGeom>
          <a:noFill/>
        </p:spPr>
        <p:txBody>
          <a:bodyPr wrap="square" rtlCol="0">
            <a:spAutoFit/>
          </a:bodyPr>
          <a:lstStyle/>
          <a:p>
            <a:pPr algn="l"/>
            <a:r>
              <a:rPr lang="en-US" sz="3200" dirty="0">
                <a:solidFill>
                  <a:schemeClr val="bg1"/>
                </a:solidFill>
                <a:latin typeface="Calibri"/>
                <a:cs typeface="Calibri"/>
              </a:rPr>
              <a:t>Rain Garden at Whetten Hall </a:t>
            </a:r>
            <a:r>
              <a:rPr lang="en-US" sz="2800" dirty="0">
                <a:solidFill>
                  <a:schemeClr val="bg1"/>
                </a:solidFill>
                <a:latin typeface="Calibri"/>
                <a:cs typeface="Calibri"/>
              </a:rPr>
              <a:t>(since removed during construction of new building). </a:t>
            </a:r>
          </a:p>
        </p:txBody>
      </p:sp>
      <p:sp>
        <p:nvSpPr>
          <p:cNvPr id="2" name="TextBox 1"/>
          <p:cNvSpPr txBox="1"/>
          <p:nvPr/>
        </p:nvSpPr>
        <p:spPr>
          <a:xfrm>
            <a:off x="1229439" y="4411774"/>
            <a:ext cx="2143125" cy="523220"/>
          </a:xfrm>
          <a:prstGeom prst="rect">
            <a:avLst/>
          </a:prstGeom>
          <a:noFill/>
        </p:spPr>
        <p:txBody>
          <a:bodyPr wrap="square" rtlCol="0">
            <a:spAutoFit/>
          </a:bodyPr>
          <a:lstStyle/>
          <a:p>
            <a:r>
              <a:rPr lang="en-US" sz="2800" dirty="0">
                <a:solidFill>
                  <a:schemeClr val="bg1"/>
                </a:solidFill>
                <a:latin typeface="Calibri"/>
                <a:cs typeface="Calibri"/>
              </a:rPr>
              <a:t>2013</a:t>
            </a:r>
          </a:p>
        </p:txBody>
      </p:sp>
    </p:spTree>
    <p:extLst>
      <p:ext uri="{BB962C8B-B14F-4D97-AF65-F5344CB8AC3E}">
        <p14:creationId xmlns:p14="http://schemas.microsoft.com/office/powerpoint/2010/main" val="597326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723900"/>
            <a:ext cx="7772400" cy="722313"/>
          </a:xfrm>
        </p:spPr>
        <p:txBody>
          <a:bodyPr>
            <a:normAutofit/>
          </a:bodyPr>
          <a:lstStyle/>
          <a:p>
            <a:r>
              <a:rPr lang="en-US" dirty="0"/>
              <a:t>Storrs Hall green roof 2013</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5000" contrast="-40000"/>
                    </a14:imgEffect>
                  </a14:imgLayer>
                </a14:imgProps>
              </a:ext>
              <a:ext uri="{28A0092B-C50C-407E-A947-70E740481C1C}">
                <a14:useLocalDpi xmlns:a14="http://schemas.microsoft.com/office/drawing/2010/main"/>
              </a:ext>
            </a:extLst>
          </a:blip>
          <a:stretch>
            <a:fillRect/>
          </a:stretch>
        </p:blipFill>
        <p:spPr>
          <a:xfrm>
            <a:off x="27432" y="1555980"/>
            <a:ext cx="9144000" cy="2408183"/>
          </a:xfrm>
          <a:prstGeom prst="rect">
            <a:avLst/>
          </a:prstGeom>
          <a:ln>
            <a:solidFill>
              <a:srgbClr val="134FFF"/>
            </a:solidFill>
          </a:ln>
        </p:spPr>
      </p:pic>
      <p:pic>
        <p:nvPicPr>
          <p:cNvPr id="7" name="Picture 6">
            <a:extLst>
              <a:ext uri="{FF2B5EF4-FFF2-40B4-BE49-F238E27FC236}">
                <a16:creationId xmlns:a16="http://schemas.microsoft.com/office/drawing/2014/main" id="{DC55C2C2-F80E-C746-B7CB-3B42492210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05856" y="4297679"/>
            <a:ext cx="3313495" cy="2485121"/>
          </a:xfrm>
          <a:prstGeom prst="rect">
            <a:avLst/>
          </a:prstGeom>
          <a:ln>
            <a:solidFill>
              <a:srgbClr val="134FFF"/>
            </a:solidFill>
          </a:ln>
        </p:spPr>
      </p:pic>
    </p:spTree>
    <p:extLst>
      <p:ext uri="{BB962C8B-B14F-4D97-AF65-F5344CB8AC3E}">
        <p14:creationId xmlns:p14="http://schemas.microsoft.com/office/powerpoint/2010/main" val="3540378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371600" y="660400"/>
            <a:ext cx="7772400" cy="722313"/>
          </a:xfrm>
        </p:spPr>
        <p:txBody>
          <a:bodyPr>
            <a:normAutofit/>
          </a:bodyPr>
          <a:lstStyle/>
          <a:p>
            <a:pPr algn="r"/>
            <a:r>
              <a:rPr lang="en-US" dirty="0"/>
              <a:t>Tree Filters </a:t>
            </a:r>
            <a:r>
              <a:rPr lang="en-US" sz="2531" dirty="0"/>
              <a:t>(2014-15)</a:t>
            </a:r>
          </a:p>
        </p:txBody>
      </p:sp>
      <p:pic>
        <p:nvPicPr>
          <p:cNvPr id="4" name="Picture 3" descr="C:\Users\med00007\AppData\Local\Microsoft\Windows\Temporary Internet Files\Content.Word\20140620_111121.jpg"/>
          <p:cNvPicPr/>
          <p:nvPr/>
        </p:nvPicPr>
        <p:blipFill>
          <a:blip r:embed="rId2" cstate="print">
            <a:extLst>
              <a:ext uri="{28A0092B-C50C-407E-A947-70E740481C1C}">
                <a14:useLocalDpi xmlns:a14="http://schemas.microsoft.com/office/drawing/2010/main"/>
              </a:ext>
            </a:extLst>
          </a:blip>
          <a:srcRect/>
          <a:stretch>
            <a:fillRect/>
          </a:stretch>
        </p:blipFill>
        <p:spPr bwMode="auto">
          <a:xfrm rot="5400000">
            <a:off x="-547420" y="1856816"/>
            <a:ext cx="5615834" cy="4161234"/>
          </a:xfrm>
          <a:prstGeom prst="rect">
            <a:avLst/>
          </a:prstGeom>
          <a:noFill/>
          <a:ln>
            <a:solidFill>
              <a:schemeClr val="accent1"/>
            </a:solidFill>
          </a:ln>
        </p:spPr>
      </p:pic>
    </p:spTree>
    <p:extLst>
      <p:ext uri="{BB962C8B-B14F-4D97-AF65-F5344CB8AC3E}">
        <p14:creationId xmlns:p14="http://schemas.microsoft.com/office/powerpoint/2010/main" val="3892866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723900"/>
            <a:ext cx="7772400" cy="722313"/>
          </a:xfrm>
        </p:spPr>
        <p:txBody>
          <a:bodyPr>
            <a:normAutofit fontScale="90000"/>
          </a:bodyPr>
          <a:lstStyle/>
          <a:p>
            <a:pPr algn="l"/>
            <a:r>
              <a:rPr lang="en-US" dirty="0"/>
              <a:t>Basketball practice </a:t>
            </a:r>
            <a:r>
              <a:rPr lang="en-US" dirty="0" err="1"/>
              <a:t>bioretention</a:t>
            </a:r>
            <a:r>
              <a:rPr lang="en-US" dirty="0"/>
              <a:t> </a:t>
            </a:r>
            <a:r>
              <a:rPr lang="en-US" sz="2531" dirty="0"/>
              <a:t>(2015)</a:t>
            </a:r>
          </a:p>
        </p:txBody>
      </p:sp>
      <p:pic>
        <p:nvPicPr>
          <p:cNvPr id="7" name="Picture 6">
            <a:extLst>
              <a:ext uri="{FF2B5EF4-FFF2-40B4-BE49-F238E27FC236}">
                <a16:creationId xmlns:a16="http://schemas.microsoft.com/office/drawing/2014/main" id="{22A6FD00-7B35-9F4D-94CE-D5279E0CA5F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296" y="1606296"/>
            <a:ext cx="4503420" cy="300228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18F4540-622C-A045-9B61-8EAAF2DBD3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3984" y="3730752"/>
            <a:ext cx="4608576" cy="3072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9630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FBFEC3-59A7-7547-BA1E-15CA6D0D8705}"/>
              </a:ext>
            </a:extLst>
          </p:cNvPr>
          <p:cNvPicPr>
            <a:picLocks noChangeAspect="1"/>
          </p:cNvPicPr>
          <p:nvPr/>
        </p:nvPicPr>
        <p:blipFill>
          <a:blip r:embed="rId2"/>
          <a:stretch>
            <a:fillRect/>
          </a:stretch>
        </p:blipFill>
        <p:spPr>
          <a:xfrm>
            <a:off x="120396" y="2688336"/>
            <a:ext cx="4313026" cy="3246120"/>
          </a:xfrm>
          <a:prstGeom prst="rect">
            <a:avLst/>
          </a:prstGeom>
          <a:ln>
            <a:solidFill>
              <a:srgbClr val="00A617"/>
            </a:solidFill>
          </a:ln>
        </p:spPr>
      </p:pic>
      <p:pic>
        <p:nvPicPr>
          <p:cNvPr id="5" name="Picture 4">
            <a:extLst>
              <a:ext uri="{FF2B5EF4-FFF2-40B4-BE49-F238E27FC236}">
                <a16:creationId xmlns:a16="http://schemas.microsoft.com/office/drawing/2014/main" id="{BFD1D0A1-A2E8-BE4C-8588-FBC0E8233E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2584" y="2688336"/>
            <a:ext cx="4343400" cy="3257550"/>
          </a:xfrm>
          <a:prstGeom prst="rect">
            <a:avLst/>
          </a:prstGeom>
          <a:ln>
            <a:solidFill>
              <a:srgbClr val="00A617"/>
            </a:solidFill>
          </a:ln>
        </p:spPr>
      </p:pic>
      <p:sp>
        <p:nvSpPr>
          <p:cNvPr id="6" name="TextBox 5">
            <a:extLst>
              <a:ext uri="{FF2B5EF4-FFF2-40B4-BE49-F238E27FC236}">
                <a16:creationId xmlns:a16="http://schemas.microsoft.com/office/drawing/2014/main" id="{93B39E0B-5763-7544-BDAF-1E372F135A16}"/>
              </a:ext>
            </a:extLst>
          </p:cNvPr>
          <p:cNvSpPr txBox="1"/>
          <p:nvPr/>
        </p:nvSpPr>
        <p:spPr>
          <a:xfrm>
            <a:off x="460354" y="841248"/>
            <a:ext cx="7946136" cy="1323439"/>
          </a:xfrm>
          <a:prstGeom prst="rect">
            <a:avLst/>
          </a:prstGeom>
          <a:noFill/>
        </p:spPr>
        <p:txBody>
          <a:bodyPr wrap="square" rtlCol="0">
            <a:spAutoFit/>
          </a:bodyPr>
          <a:lstStyle/>
          <a:p>
            <a:r>
              <a:rPr lang="en-US" sz="4000" dirty="0"/>
              <a:t>New Engineering &amp; Science Building</a:t>
            </a:r>
          </a:p>
          <a:p>
            <a:r>
              <a:rPr lang="en-US" sz="4000" dirty="0"/>
              <a:t>Green roof and pavers</a:t>
            </a:r>
          </a:p>
        </p:txBody>
      </p:sp>
      <p:sp>
        <p:nvSpPr>
          <p:cNvPr id="7" name="TextBox 6">
            <a:extLst>
              <a:ext uri="{FF2B5EF4-FFF2-40B4-BE49-F238E27FC236}">
                <a16:creationId xmlns:a16="http://schemas.microsoft.com/office/drawing/2014/main" id="{951B08F9-E0A3-324D-884B-4ED3D93CA8D2}"/>
              </a:ext>
            </a:extLst>
          </p:cNvPr>
          <p:cNvSpPr txBox="1"/>
          <p:nvPr/>
        </p:nvSpPr>
        <p:spPr>
          <a:xfrm>
            <a:off x="5751682" y="1604438"/>
            <a:ext cx="868574" cy="461665"/>
          </a:xfrm>
          <a:prstGeom prst="rect">
            <a:avLst/>
          </a:prstGeom>
          <a:noFill/>
        </p:spPr>
        <p:txBody>
          <a:bodyPr wrap="square" rtlCol="0">
            <a:spAutoFit/>
          </a:bodyPr>
          <a:lstStyle/>
          <a:p>
            <a:r>
              <a:rPr lang="en-US" sz="2400" dirty="0"/>
              <a:t>2017</a:t>
            </a:r>
          </a:p>
        </p:txBody>
      </p:sp>
    </p:spTree>
    <p:extLst>
      <p:ext uri="{BB962C8B-B14F-4D97-AF65-F5344CB8AC3E}">
        <p14:creationId xmlns:p14="http://schemas.microsoft.com/office/powerpoint/2010/main" val="39040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6101F7-FF21-9444-BDA4-F3A232130E70}"/>
              </a:ext>
            </a:extLst>
          </p:cNvPr>
          <p:cNvSpPr txBox="1"/>
          <p:nvPr/>
        </p:nvSpPr>
        <p:spPr>
          <a:xfrm>
            <a:off x="460354" y="841248"/>
            <a:ext cx="7946136" cy="707886"/>
          </a:xfrm>
          <a:prstGeom prst="rect">
            <a:avLst/>
          </a:prstGeom>
          <a:noFill/>
        </p:spPr>
        <p:txBody>
          <a:bodyPr wrap="square" rtlCol="0">
            <a:spAutoFit/>
          </a:bodyPr>
          <a:lstStyle/>
          <a:p>
            <a:r>
              <a:rPr lang="en-US" sz="4000" dirty="0"/>
              <a:t>Innovation Partnership Building</a:t>
            </a:r>
          </a:p>
        </p:txBody>
      </p:sp>
      <p:sp>
        <p:nvSpPr>
          <p:cNvPr id="3" name="TextBox 2">
            <a:extLst>
              <a:ext uri="{FF2B5EF4-FFF2-40B4-BE49-F238E27FC236}">
                <a16:creationId xmlns:a16="http://schemas.microsoft.com/office/drawing/2014/main" id="{91194C3B-5D6A-A144-B5AD-9E76FCF1FFEC}"/>
              </a:ext>
            </a:extLst>
          </p:cNvPr>
          <p:cNvSpPr txBox="1"/>
          <p:nvPr/>
        </p:nvSpPr>
        <p:spPr>
          <a:xfrm>
            <a:off x="7443322" y="964358"/>
            <a:ext cx="868574" cy="461665"/>
          </a:xfrm>
          <a:prstGeom prst="rect">
            <a:avLst/>
          </a:prstGeom>
          <a:noFill/>
        </p:spPr>
        <p:txBody>
          <a:bodyPr wrap="square" rtlCol="0">
            <a:spAutoFit/>
          </a:bodyPr>
          <a:lstStyle/>
          <a:p>
            <a:r>
              <a:rPr lang="en-US" sz="2400" dirty="0"/>
              <a:t>2018</a:t>
            </a:r>
          </a:p>
        </p:txBody>
      </p:sp>
      <p:pic>
        <p:nvPicPr>
          <p:cNvPr id="5" name="Picture 4">
            <a:extLst>
              <a:ext uri="{FF2B5EF4-FFF2-40B4-BE49-F238E27FC236}">
                <a16:creationId xmlns:a16="http://schemas.microsoft.com/office/drawing/2014/main" id="{5E13A2A4-84B9-A442-AE84-30149287F9E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61188" y="2377440"/>
            <a:ext cx="4718304" cy="3538728"/>
          </a:xfrm>
          <a:prstGeom prst="rect">
            <a:avLst/>
          </a:prstGeom>
          <a:ln>
            <a:solidFill>
              <a:srgbClr val="00A617"/>
            </a:solidFill>
          </a:ln>
        </p:spPr>
      </p:pic>
      <p:pic>
        <p:nvPicPr>
          <p:cNvPr id="7" name="Picture 6">
            <a:extLst>
              <a:ext uri="{FF2B5EF4-FFF2-40B4-BE49-F238E27FC236}">
                <a16:creationId xmlns:a16="http://schemas.microsoft.com/office/drawing/2014/main" id="{31912A9D-CFB8-2041-8822-F134637B3E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65448" y="2852928"/>
            <a:ext cx="4870704" cy="3653028"/>
          </a:xfrm>
          <a:prstGeom prst="rect">
            <a:avLst/>
          </a:prstGeom>
          <a:ln>
            <a:solidFill>
              <a:srgbClr val="00A617"/>
            </a:solidFill>
          </a:ln>
        </p:spPr>
      </p:pic>
      <p:sp>
        <p:nvSpPr>
          <p:cNvPr id="8" name="TextBox 7">
            <a:extLst>
              <a:ext uri="{FF2B5EF4-FFF2-40B4-BE49-F238E27FC236}">
                <a16:creationId xmlns:a16="http://schemas.microsoft.com/office/drawing/2014/main" id="{EC2DD66D-96EE-8C45-BBBD-AF36A5607859}"/>
              </a:ext>
            </a:extLst>
          </p:cNvPr>
          <p:cNvSpPr txBox="1"/>
          <p:nvPr/>
        </p:nvSpPr>
        <p:spPr>
          <a:xfrm>
            <a:off x="3965448" y="2145042"/>
            <a:ext cx="4962091" cy="584775"/>
          </a:xfrm>
          <a:prstGeom prst="rect">
            <a:avLst/>
          </a:prstGeom>
          <a:noFill/>
        </p:spPr>
        <p:txBody>
          <a:bodyPr wrap="square" rtlCol="0">
            <a:spAutoFit/>
          </a:bodyPr>
          <a:lstStyle/>
          <a:p>
            <a:r>
              <a:rPr lang="en-US" sz="3200" dirty="0"/>
              <a:t>Bioretention + green roof(s)</a:t>
            </a:r>
          </a:p>
        </p:txBody>
      </p:sp>
    </p:spTree>
    <p:extLst>
      <p:ext uri="{BB962C8B-B14F-4D97-AF65-F5344CB8AC3E}">
        <p14:creationId xmlns:p14="http://schemas.microsoft.com/office/powerpoint/2010/main" val="1455258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981"/>
          <a:stretch/>
        </p:blipFill>
        <p:spPr bwMode="auto">
          <a:xfrm>
            <a:off x="0" y="391951"/>
            <a:ext cx="9144000" cy="6527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pic>
      <p:pic>
        <p:nvPicPr>
          <p:cNvPr id="60420" name="Picture 4"/>
          <p:cNvPicPr>
            <a:picLocks noChangeArrowheads="1"/>
          </p:cNvPicPr>
          <p:nvPr/>
        </p:nvPicPr>
        <p:blipFill>
          <a:blip r:embed="rId4"/>
          <a:srcRect/>
          <a:stretch>
            <a:fillRect/>
          </a:stretch>
        </p:blipFill>
        <p:spPr bwMode="auto">
          <a:xfrm>
            <a:off x="1710084" y="1978428"/>
            <a:ext cx="5723832" cy="3560089"/>
          </a:xfrm>
          <a:prstGeom prst="rect">
            <a:avLst/>
          </a:prstGeom>
          <a:noFill/>
          <a:ln w="28575" cap="flat" cmpd="sng">
            <a:solidFill>
              <a:srgbClr val="FFFF00"/>
            </a:solidFill>
            <a:round/>
            <a:headEnd/>
            <a:tailEnd/>
          </a:ln>
          <a:effectLst>
            <a:outerShdw blurRad="63500" dist="50800" dir="2700000" algn="ctr" rotWithShape="0">
              <a:srgbClr val="191919">
                <a:alpha val="75000"/>
              </a:srgbClr>
            </a:outerShdw>
          </a:effectLst>
        </p:spPr>
      </p:pic>
    </p:spTree>
    <p:extLst>
      <p:ext uri="{BB962C8B-B14F-4D97-AF65-F5344CB8AC3E}">
        <p14:creationId xmlns:p14="http://schemas.microsoft.com/office/powerpoint/2010/main" val="804477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p:cTn id="7" dur="500" fill="hold"/>
                                        <p:tgtEl>
                                          <p:spTgt spid="60420"/>
                                        </p:tgtEl>
                                        <p:attrNameLst>
                                          <p:attrName>ppt_w</p:attrName>
                                        </p:attrNameLst>
                                      </p:cBhvr>
                                      <p:tavLst>
                                        <p:tav tm="0">
                                          <p:val>
                                            <p:fltVal val="0"/>
                                          </p:val>
                                        </p:tav>
                                        <p:tav tm="100000">
                                          <p:val>
                                            <p:strVal val="#ppt_w"/>
                                          </p:val>
                                        </p:tav>
                                      </p:tavLst>
                                    </p:anim>
                                    <p:anim calcmode="lin" valueType="num">
                                      <p:cBhvr>
                                        <p:cTn id="8" dur="500" fill="hold"/>
                                        <p:tgtEl>
                                          <p:spTgt spid="604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64470" y="1660922"/>
            <a:ext cx="6293206" cy="4166102"/>
          </a:xfrm>
          <a:prstGeom prst="rect">
            <a:avLst/>
          </a:prstGeom>
        </p:spPr>
      </p:pic>
      <p:pic>
        <p:nvPicPr>
          <p:cNvPr id="5" name="Picture 4"/>
          <p:cNvPicPr>
            <a:picLocks noChangeAspect="1"/>
          </p:cNvPicPr>
          <p:nvPr/>
        </p:nvPicPr>
        <p:blipFill>
          <a:blip r:embed="rId3"/>
          <a:stretch>
            <a:fillRect/>
          </a:stretch>
        </p:blipFill>
        <p:spPr>
          <a:xfrm>
            <a:off x="1518058" y="1714500"/>
            <a:ext cx="6215063" cy="413062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itle 3"/>
          <p:cNvSpPr>
            <a:spLocks noGrp="1"/>
          </p:cNvSpPr>
          <p:nvPr>
            <p:ph type="ctrTitle"/>
          </p:nvPr>
        </p:nvSpPr>
        <p:spPr/>
        <p:txBody>
          <a:bodyPr/>
          <a:lstStyle/>
          <a:p>
            <a:r>
              <a:rPr lang="en-US" dirty="0"/>
              <a:t>The urban endpoint</a:t>
            </a: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6842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392906" y="642938"/>
            <a:ext cx="8400604" cy="53578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4264" tIns="32132" rIns="84417" bIns="32132" numCol="1" anchor="ctr" anchorCtr="0" compatLnSpc="1">
            <a:prstTxWarp prst="textNoShape">
              <a:avLst/>
            </a:prstTxWarp>
          </a:bodyPr>
          <a:lstStyle>
            <a:lvl1pPr algn="l" defTabSz="452438" rtl="0" eaLnBrk="0" fontAlgn="base" hangingPunct="0">
              <a:spcBef>
                <a:spcPct val="0"/>
              </a:spcBef>
              <a:spcAft>
                <a:spcPct val="0"/>
              </a:spcAft>
              <a:defRPr sz="4800" kern="1200">
                <a:solidFill>
                  <a:srgbClr val="0D2B52"/>
                </a:solidFill>
                <a:latin typeface="Calibri"/>
                <a:ea typeface="ＭＳ Ｐゴシック" pitchFamily="-111" charset="-128"/>
                <a:cs typeface="Calibri"/>
              </a:defRPr>
            </a:lvl1pPr>
            <a:lvl2pPr algn="l" defTabSz="452438" rtl="0" eaLnBrk="0" fontAlgn="base" hangingPunct="0">
              <a:spcBef>
                <a:spcPct val="0"/>
              </a:spcBef>
              <a:spcAft>
                <a:spcPct val="0"/>
              </a:spcAft>
              <a:defRPr sz="4800">
                <a:solidFill>
                  <a:srgbClr val="0D2B52"/>
                </a:solidFill>
                <a:latin typeface="Calibri" charset="0"/>
                <a:ea typeface="ＭＳ Ｐゴシック" pitchFamily="-111" charset="-128"/>
              </a:defRPr>
            </a:lvl2pPr>
            <a:lvl3pPr algn="l" defTabSz="452438" rtl="0" eaLnBrk="0" fontAlgn="base" hangingPunct="0">
              <a:spcBef>
                <a:spcPct val="0"/>
              </a:spcBef>
              <a:spcAft>
                <a:spcPct val="0"/>
              </a:spcAft>
              <a:defRPr sz="4800">
                <a:solidFill>
                  <a:srgbClr val="0D2B52"/>
                </a:solidFill>
                <a:latin typeface="Calibri" charset="0"/>
                <a:ea typeface="ＭＳ Ｐゴシック" pitchFamily="-111" charset="-128"/>
              </a:defRPr>
            </a:lvl3pPr>
            <a:lvl4pPr algn="l" defTabSz="452438" rtl="0" eaLnBrk="0" fontAlgn="base" hangingPunct="0">
              <a:spcBef>
                <a:spcPct val="0"/>
              </a:spcBef>
              <a:spcAft>
                <a:spcPct val="0"/>
              </a:spcAft>
              <a:defRPr sz="4800">
                <a:solidFill>
                  <a:srgbClr val="0D2B52"/>
                </a:solidFill>
                <a:latin typeface="Calibri" charset="0"/>
                <a:ea typeface="ＭＳ Ｐゴシック" pitchFamily="-111" charset="-128"/>
              </a:defRPr>
            </a:lvl4pPr>
            <a:lvl5pPr algn="l" defTabSz="452438" rtl="0" eaLnBrk="0" fontAlgn="base" hangingPunct="0">
              <a:spcBef>
                <a:spcPct val="0"/>
              </a:spcBef>
              <a:spcAft>
                <a:spcPct val="0"/>
              </a:spcAft>
              <a:defRPr sz="4800">
                <a:solidFill>
                  <a:srgbClr val="0D2B52"/>
                </a:solidFill>
                <a:latin typeface="Calibri" charset="0"/>
                <a:ea typeface="ＭＳ Ｐゴシック" pitchFamily="-111" charset="-128"/>
              </a:defRPr>
            </a:lvl5pPr>
            <a:lvl6pPr marL="457129" algn="l" defTabSz="457129" rtl="0" fontAlgn="base">
              <a:spcBef>
                <a:spcPct val="0"/>
              </a:spcBef>
              <a:spcAft>
                <a:spcPct val="0"/>
              </a:spcAft>
              <a:defRPr sz="4400" b="1">
                <a:solidFill>
                  <a:srgbClr val="0D2B52"/>
                </a:solidFill>
                <a:latin typeface="Rockwell Condensed" pitchFamily="-111" charset="0"/>
                <a:ea typeface="ＭＳ Ｐゴシック" pitchFamily="-111" charset="-128"/>
              </a:defRPr>
            </a:lvl6pPr>
            <a:lvl7pPr marL="914260" algn="l" defTabSz="457129" rtl="0" fontAlgn="base">
              <a:spcBef>
                <a:spcPct val="0"/>
              </a:spcBef>
              <a:spcAft>
                <a:spcPct val="0"/>
              </a:spcAft>
              <a:defRPr sz="4400" b="1">
                <a:solidFill>
                  <a:srgbClr val="0D2B52"/>
                </a:solidFill>
                <a:latin typeface="Rockwell Condensed" pitchFamily="-111" charset="0"/>
                <a:ea typeface="ＭＳ Ｐゴシック" pitchFamily="-111" charset="-128"/>
              </a:defRPr>
            </a:lvl7pPr>
            <a:lvl8pPr marL="1371390" algn="l" defTabSz="457129" rtl="0" fontAlgn="base">
              <a:spcBef>
                <a:spcPct val="0"/>
              </a:spcBef>
              <a:spcAft>
                <a:spcPct val="0"/>
              </a:spcAft>
              <a:defRPr sz="4400" b="1">
                <a:solidFill>
                  <a:srgbClr val="0D2B52"/>
                </a:solidFill>
                <a:latin typeface="Rockwell Condensed" pitchFamily="-111" charset="0"/>
                <a:ea typeface="ＭＳ Ｐゴシック" pitchFamily="-111" charset="-128"/>
              </a:defRPr>
            </a:lvl8pPr>
            <a:lvl9pPr marL="1828518" algn="l" defTabSz="457129" rtl="0" fontAlgn="base">
              <a:spcBef>
                <a:spcPct val="0"/>
              </a:spcBef>
              <a:spcAft>
                <a:spcPct val="0"/>
              </a:spcAft>
              <a:defRPr sz="4400" b="1">
                <a:solidFill>
                  <a:srgbClr val="0D2B52"/>
                </a:solidFill>
                <a:latin typeface="Rockwell Condensed" pitchFamily="-111" charset="0"/>
                <a:ea typeface="ＭＳ Ｐゴシック" pitchFamily="-111" charset="-128"/>
              </a:defRPr>
            </a:lvl9pPr>
          </a:lstStyle>
          <a:p>
            <a:pPr marL="40172" eaLnBrk="1" hangingPunct="1"/>
            <a:r>
              <a:rPr lang="en-US" sz="4000" i="1" dirty="0">
                <a:latin typeface="+mj-lt"/>
                <a:ea typeface="ヒラギノ角ゴ ProN W3" charset="-128"/>
                <a:cs typeface="Trebuchet MS"/>
              </a:rPr>
              <a:t>Urban endpoint, UConn-style</a:t>
            </a:r>
          </a:p>
        </p:txBody>
      </p:sp>
      <p:pic>
        <p:nvPicPr>
          <p:cNvPr id="4" name="Picture 3" descr="DSC0092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4291" y="1340740"/>
            <a:ext cx="6762702" cy="5072027"/>
          </a:xfrm>
          <a:prstGeom prst="rect">
            <a:avLst/>
          </a:prstGeom>
          <a:ln>
            <a:solidFill>
              <a:srgbClr val="BB0000"/>
            </a:solidFill>
          </a:ln>
        </p:spPr>
      </p:pic>
      <p:sp>
        <p:nvSpPr>
          <p:cNvPr id="5" name="TextBox 4"/>
          <p:cNvSpPr txBox="1"/>
          <p:nvPr/>
        </p:nvSpPr>
        <p:spPr>
          <a:xfrm>
            <a:off x="2841212" y="2021400"/>
            <a:ext cx="6750844" cy="434234"/>
          </a:xfrm>
          <a:prstGeom prst="rect">
            <a:avLst/>
          </a:prstGeom>
          <a:noFill/>
          <a:effectLst>
            <a:outerShdw blurRad="50800" dist="38100" dir="2700000" algn="tl" rotWithShape="0">
              <a:prstClr val="black">
                <a:alpha val="40000"/>
              </a:prstClr>
            </a:outerShdw>
          </a:effectLst>
        </p:spPr>
        <p:txBody>
          <a:bodyPr wrap="square" lIns="64274" tIns="32137" rIns="64274" bIns="32137" rtlCol="0">
            <a:spAutoFit/>
          </a:bodyPr>
          <a:lstStyle/>
          <a:p>
            <a:r>
              <a:rPr lang="en-US" sz="2400" dirty="0">
                <a:solidFill>
                  <a:srgbClr val="FFFF00"/>
                </a:solidFill>
              </a:rPr>
              <a:t>Eagleville Brook </a:t>
            </a:r>
          </a:p>
        </p:txBody>
      </p:sp>
    </p:spTree>
    <p:extLst>
      <p:ext uri="{BB962C8B-B14F-4D97-AF65-F5344CB8AC3E}">
        <p14:creationId xmlns:p14="http://schemas.microsoft.com/office/powerpoint/2010/main" val="1104691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67196" y="875155"/>
            <a:ext cx="7772400" cy="722621"/>
          </a:xfrm>
        </p:spPr>
        <p:txBody>
          <a:bodyPr/>
          <a:lstStyle/>
          <a:p>
            <a:pPr algn="l"/>
            <a:r>
              <a:rPr lang="en-US" i="1" dirty="0"/>
              <a:t>The question is</a:t>
            </a:r>
            <a:r>
              <a:rPr lang="is-IS" i="1" dirty="0"/>
              <a:t>…</a:t>
            </a:r>
            <a:endParaRPr lang="en-US" i="1" dirty="0"/>
          </a:p>
        </p:txBody>
      </p:sp>
      <p:pic>
        <p:nvPicPr>
          <p:cNvPr id="5" name="Picture 4" descr="IMG_424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34759" y="2955633"/>
            <a:ext cx="3115735" cy="23368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6" name="Picture 2" descr="mage result for toothpaste back in the tub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94612" y="632501"/>
            <a:ext cx="2152984" cy="14364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Striped Right Arrow 7"/>
          <p:cNvSpPr/>
          <p:nvPr/>
        </p:nvSpPr>
        <p:spPr>
          <a:xfrm>
            <a:off x="3842326" y="3482108"/>
            <a:ext cx="1459345" cy="988291"/>
          </a:xfrm>
          <a:prstGeom prst="stripedRightArrow">
            <a:avLst/>
          </a:prstGeom>
          <a:solidFill>
            <a:srgbClr val="134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94594" y="2551630"/>
            <a:ext cx="895928" cy="1323439"/>
          </a:xfrm>
          <a:prstGeom prst="rect">
            <a:avLst/>
          </a:prstGeom>
          <a:noFill/>
        </p:spPr>
        <p:txBody>
          <a:bodyPr wrap="square" rtlCol="0">
            <a:spAutoFit/>
          </a:bodyPr>
          <a:lstStyle/>
          <a:p>
            <a:r>
              <a:rPr lang="en-US" sz="8000" dirty="0">
                <a:latin typeface="American Typewriter" charset="0"/>
                <a:ea typeface="American Typewriter" charset="0"/>
                <a:cs typeface="American Typewriter" charset="0"/>
              </a:rPr>
              <a:t>?</a:t>
            </a:r>
          </a:p>
        </p:txBody>
      </p:sp>
      <p:pic>
        <p:nvPicPr>
          <p:cNvPr id="12" name="Picture 4"/>
          <p:cNvPicPr>
            <a:picLocks noChangeArrowheads="1"/>
          </p:cNvPicPr>
          <p:nvPr/>
        </p:nvPicPr>
        <p:blipFill>
          <a:blip r:embed="rId4"/>
          <a:srcRect/>
          <a:stretch>
            <a:fillRect/>
          </a:stretch>
        </p:blipFill>
        <p:spPr bwMode="auto">
          <a:xfrm>
            <a:off x="415442" y="2955633"/>
            <a:ext cx="3115735" cy="232756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762437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1159" y="2296666"/>
            <a:ext cx="7772400" cy="722621"/>
          </a:xfrm>
        </p:spPr>
        <p:txBody>
          <a:bodyPr>
            <a:normAutofit/>
          </a:bodyPr>
          <a:lstStyle/>
          <a:p>
            <a:pPr algn="l"/>
            <a:r>
              <a:rPr lang="en-US" sz="3600" dirty="0"/>
              <a:t>1.  What’s the concept?</a:t>
            </a:r>
          </a:p>
        </p:txBody>
      </p:sp>
      <p:sp>
        <p:nvSpPr>
          <p:cNvPr id="4" name="Title 1"/>
          <p:cNvSpPr txBox="1">
            <a:spLocks/>
          </p:cNvSpPr>
          <p:nvPr/>
        </p:nvSpPr>
        <p:spPr>
          <a:xfrm>
            <a:off x="961159" y="3190284"/>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t>2.  Do they work?</a:t>
            </a:r>
          </a:p>
        </p:txBody>
      </p:sp>
      <p:sp>
        <p:nvSpPr>
          <p:cNvPr id="5" name="Title 1"/>
          <p:cNvSpPr txBox="1">
            <a:spLocks/>
          </p:cNvSpPr>
          <p:nvPr/>
        </p:nvSpPr>
        <p:spPr>
          <a:xfrm>
            <a:off x="961159" y="4083902"/>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t>3.  What do they look like?</a:t>
            </a:r>
          </a:p>
        </p:txBody>
      </p:sp>
      <p:sp>
        <p:nvSpPr>
          <p:cNvPr id="6" name="Title 1"/>
          <p:cNvSpPr txBox="1">
            <a:spLocks/>
          </p:cNvSpPr>
          <p:nvPr/>
        </p:nvSpPr>
        <p:spPr>
          <a:xfrm>
            <a:off x="961159" y="4977520"/>
            <a:ext cx="7772400" cy="7226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600" dirty="0"/>
              <a:t>4.  Who is using them (and why)?</a:t>
            </a:r>
          </a:p>
        </p:txBody>
      </p:sp>
      <p:sp>
        <p:nvSpPr>
          <p:cNvPr id="7" name="TextBox 6"/>
          <p:cNvSpPr txBox="1"/>
          <p:nvPr/>
        </p:nvSpPr>
        <p:spPr>
          <a:xfrm>
            <a:off x="961159" y="953724"/>
            <a:ext cx="7185314" cy="769441"/>
          </a:xfrm>
          <a:prstGeom prst="rect">
            <a:avLst/>
          </a:prstGeom>
          <a:noFill/>
        </p:spPr>
        <p:txBody>
          <a:bodyPr wrap="square" rtlCol="0">
            <a:spAutoFit/>
          </a:bodyPr>
          <a:lstStyle/>
          <a:p>
            <a:r>
              <a:rPr lang="en-US" sz="4400" dirty="0"/>
              <a:t>LID Practices</a:t>
            </a:r>
          </a:p>
        </p:txBody>
      </p:sp>
      <p:pic>
        <p:nvPicPr>
          <p:cNvPr id="8" name="Picture 7" descr="Screen shot 2012-01-27 at 1.53.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74327" y="742604"/>
            <a:ext cx="2930814" cy="1961122"/>
          </a:xfrm>
          <a:prstGeom prst="rect">
            <a:avLst/>
          </a:prstGeom>
          <a:ln>
            <a:noFill/>
          </a:ln>
          <a:effectLst>
            <a:softEdge rad="112500"/>
          </a:effectLst>
        </p:spPr>
      </p:pic>
    </p:spTree>
    <p:extLst>
      <p:ext uri="{BB962C8B-B14F-4D97-AF65-F5344CB8AC3E}">
        <p14:creationId xmlns:p14="http://schemas.microsoft.com/office/powerpoint/2010/main" val="19944773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555</TotalTime>
  <Words>791</Words>
  <Application>Microsoft Macintosh PowerPoint</Application>
  <PresentationFormat>On-screen Show (4:3)</PresentationFormat>
  <Paragraphs>200</Paragraphs>
  <Slides>49</Slides>
  <Notes>12</Notes>
  <HiddenSlides>18</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49</vt:i4>
      </vt:variant>
    </vt:vector>
  </HeadingPairs>
  <TitlesOfParts>
    <vt:vector size="64" baseType="lpstr">
      <vt:lpstr>ＭＳ Ｐゴシック</vt:lpstr>
      <vt:lpstr>ＭＳ Ｐゴシック</vt:lpstr>
      <vt:lpstr>ヒラギノ角ゴ ProN W3</vt:lpstr>
      <vt:lpstr>American Typewriter</vt:lpstr>
      <vt:lpstr>Arial</vt:lpstr>
      <vt:lpstr>Arial Black</vt:lpstr>
      <vt:lpstr>Calibri</vt:lpstr>
      <vt:lpstr>Calibri Light</vt:lpstr>
      <vt:lpstr>Century Gothic</vt:lpstr>
      <vt:lpstr>Franklin Gothic Demi Cond</vt:lpstr>
      <vt:lpstr>Gill Sans</vt:lpstr>
      <vt:lpstr>Lucida Grande</vt:lpstr>
      <vt:lpstr>Tahoma</vt:lpstr>
      <vt:lpstr>Trebuchet MS</vt:lpstr>
      <vt:lpstr>Office Theme</vt:lpstr>
      <vt:lpstr>PowerPoint Presentation</vt:lpstr>
      <vt:lpstr>PowerPoint Presentation</vt:lpstr>
      <vt:lpstr>PowerPoint Presentation</vt:lpstr>
      <vt:lpstr>PowerPoint Presentation</vt:lpstr>
      <vt:lpstr>PowerPoint Presentation</vt:lpstr>
      <vt:lpstr>The urban endpoint</vt:lpstr>
      <vt:lpstr>PowerPoint Presentation</vt:lpstr>
      <vt:lpstr>The question is…</vt:lpstr>
      <vt:lpstr>1.  What’s the concept?</vt:lpstr>
      <vt:lpstr>1.  What’s the concept?</vt:lpstr>
      <vt:lpstr>PowerPoint Presentation</vt:lpstr>
      <vt:lpstr>LID Goal:</vt:lpstr>
      <vt:lpstr>A Terminological Interlude…</vt:lpstr>
      <vt:lpstr>LID Practices</vt:lpstr>
      <vt:lpstr>And as long as we’re on terminology…</vt:lpstr>
      <vt:lpstr>The main LID technique is DISCONNECTION of impervious surfaces</vt:lpstr>
      <vt:lpstr>What’s going on in there?</vt:lpstr>
      <vt:lpstr>1.  What’s the concept?</vt:lpstr>
      <vt:lpstr>PowerPoint Presentation</vt:lpstr>
      <vt:lpstr>PowerPoint Presentation</vt:lpstr>
      <vt:lpstr>Jack Clausen’s $ 1M graph…</vt:lpstr>
      <vt:lpstr>And do they work on campus?</vt:lpstr>
      <vt:lpstr>Total area of impervious cover disconnected by campus LID practices</vt:lpstr>
      <vt:lpstr>Cumulative volume of stormwater reduction by campus LID practices</vt:lpstr>
      <vt:lpstr>Things that come up in the LID conversation</vt:lpstr>
      <vt:lpstr>1.  What’s the concept?</vt:lpstr>
      <vt:lpstr>1.  What’s the concept?</vt:lpstr>
      <vt:lpstr>PowerPoint Presentation</vt:lpstr>
      <vt:lpstr>And in the posted PPT there are a few of these…</vt:lpstr>
      <vt:lpstr>time to hit the bricks</vt:lpstr>
      <vt:lpstr>To take with you:</vt:lpstr>
      <vt:lpstr>Following are slides of various LID practices on the UConn campus, as an illustrated guide for those who cannot visit.  And don’t forget the  online campus LID tour </vt:lpstr>
      <vt:lpstr>Bioretention/rain gardens</vt:lpstr>
      <vt:lpstr>PowerPoint Presentation</vt:lpstr>
      <vt:lpstr>Permeable Pavements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Storrs Hall green roof 2013</vt:lpstr>
      <vt:lpstr>Tree Filters (2014-15)</vt:lpstr>
      <vt:lpstr>Basketball practice bioretention (2015)</vt:lpstr>
      <vt:lpstr>PowerPoint Presentation</vt:lpstr>
      <vt:lpstr>PowerPoint Presentation</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Arnold Jr, Chester</dc:creator>
  <cp:lastModifiedBy>Arnold Jr, Chester</cp:lastModifiedBy>
  <cp:revision>56</cp:revision>
  <cp:lastPrinted>2017-08-15T16:06:26Z</cp:lastPrinted>
  <dcterms:created xsi:type="dcterms:W3CDTF">2017-07-21T16:30:56Z</dcterms:created>
  <dcterms:modified xsi:type="dcterms:W3CDTF">2018-07-19T19:38:43Z</dcterms:modified>
</cp:coreProperties>
</file>